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92F3E-AAF8-43B3-9ECD-A247CEC515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7E64059-AD27-4EBB-8BE2-012E22A728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00B9B27-77CB-4C70-8453-D7B310FC5186}"/>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5" name="Footer Placeholder 4">
            <a:extLst>
              <a:ext uri="{FF2B5EF4-FFF2-40B4-BE49-F238E27FC236}">
                <a16:creationId xmlns:a16="http://schemas.microsoft.com/office/drawing/2014/main" id="{AE442179-128A-41A2-B409-909ECEB633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E0D761-2055-43A2-9679-CD2D302D7F10}"/>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83129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5044F-20B5-418F-BC67-FC19A30684E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2046FE8-4A5C-4DDB-B7CA-2FC683E637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32FD17-8950-4B56-9B54-2B2EFAA5151B}"/>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5" name="Footer Placeholder 4">
            <a:extLst>
              <a:ext uri="{FF2B5EF4-FFF2-40B4-BE49-F238E27FC236}">
                <a16:creationId xmlns:a16="http://schemas.microsoft.com/office/drawing/2014/main" id="{8800EAD7-F9BD-490A-ADB8-5350C8B1FC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9082D5-7C5B-46B3-B853-10F09B0D0F67}"/>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188279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23F315-B861-4392-99F1-0F58A82BBA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195B3EE-132B-40B6-83A9-02B4955623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2B70015-8A36-4952-8DF5-E96F7251C8B4}"/>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5" name="Footer Placeholder 4">
            <a:extLst>
              <a:ext uri="{FF2B5EF4-FFF2-40B4-BE49-F238E27FC236}">
                <a16:creationId xmlns:a16="http://schemas.microsoft.com/office/drawing/2014/main" id="{3353F5CD-390F-4CA7-BD7E-A237776D80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9069F5F-B2B8-417E-AEEC-93D5AAFECE20}"/>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385077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86D4-2D44-400A-A0D9-565E1127CAD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5E4882E-7163-4FED-9611-5994C2EC01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99A7518-4D88-47F2-AD93-B2DBE9D23B0C}"/>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5" name="Footer Placeholder 4">
            <a:extLst>
              <a:ext uri="{FF2B5EF4-FFF2-40B4-BE49-F238E27FC236}">
                <a16:creationId xmlns:a16="http://schemas.microsoft.com/office/drawing/2014/main" id="{B73BA2D5-ACC7-40D5-8AF2-9B4889299E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3B21D95-CADB-463C-AD0E-2CE957886706}"/>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287322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C02F-27CB-43B8-BD0F-AF2DA45A30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F281A4D-E3CD-4622-BFED-D1C03C3268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B811B8-A01F-4717-BE36-A254D071F8BD}"/>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5" name="Footer Placeholder 4">
            <a:extLst>
              <a:ext uri="{FF2B5EF4-FFF2-40B4-BE49-F238E27FC236}">
                <a16:creationId xmlns:a16="http://schemas.microsoft.com/office/drawing/2014/main" id="{2B5A2A30-376A-4924-86B6-D947239245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E1F2CC-FF41-420F-8283-0A08B52A7EFF}"/>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180608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CAB6F-885F-4C35-83E5-242C5A4F763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C7EE978-A44D-4378-9511-9C4C941C69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5CC33BD-ED25-4F26-867F-A2F4D9FD2B7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C02B467-90E8-424E-A592-A83B6BCE13ED}"/>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6" name="Footer Placeholder 5">
            <a:extLst>
              <a:ext uri="{FF2B5EF4-FFF2-40B4-BE49-F238E27FC236}">
                <a16:creationId xmlns:a16="http://schemas.microsoft.com/office/drawing/2014/main" id="{B7E02748-BE2C-4E13-9E02-4F86D4EBDF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D196671-EFF9-4505-A23B-F49E26D90D36}"/>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282217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6565-6868-42E2-BEFD-49BCFABFB93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E3B72A3-521C-4DC5-A674-4D72A1D17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C74755-4084-4C6B-823C-D0FDD847C2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C59DEFC-4415-4142-BDEB-51F5621890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D9B835-36C8-4A8C-86B7-EAD1B38533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5733A91-C544-4E50-89D5-B1103C1C426A}"/>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8" name="Footer Placeholder 7">
            <a:extLst>
              <a:ext uri="{FF2B5EF4-FFF2-40B4-BE49-F238E27FC236}">
                <a16:creationId xmlns:a16="http://schemas.microsoft.com/office/drawing/2014/main" id="{12B27DE8-8E58-4ED2-A492-1789C9562F2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45B8B04-35C8-41E5-9D41-83DFBF1CA90D}"/>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41215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DD28-A176-4673-B5D7-A4B69544FAC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DDB2069-7203-43F7-A473-4D7DC02081A9}"/>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4" name="Footer Placeholder 3">
            <a:extLst>
              <a:ext uri="{FF2B5EF4-FFF2-40B4-BE49-F238E27FC236}">
                <a16:creationId xmlns:a16="http://schemas.microsoft.com/office/drawing/2014/main" id="{66E8F8D3-BDE0-49A3-81DF-37A197F064F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14FE2E2-61BA-48F9-B825-969060AB3D79}"/>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670319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6BDC1F-21AF-4F86-9BDE-E1D175AFBC62}"/>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3" name="Footer Placeholder 2">
            <a:extLst>
              <a:ext uri="{FF2B5EF4-FFF2-40B4-BE49-F238E27FC236}">
                <a16:creationId xmlns:a16="http://schemas.microsoft.com/office/drawing/2014/main" id="{376BE68B-3E16-4F58-A805-F5006A37585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3FFCEA8-AC1F-41A2-B73E-74939DD29A2B}"/>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106339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362EE-B60C-4194-BBA5-849F6596CB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0C5A863-A35F-4C60-902A-D0D9F57468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4D693E8-156E-4842-9482-532DFAF0B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2D911D-BCDF-40A9-B966-988283BCA2B9}"/>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6" name="Footer Placeholder 5">
            <a:extLst>
              <a:ext uri="{FF2B5EF4-FFF2-40B4-BE49-F238E27FC236}">
                <a16:creationId xmlns:a16="http://schemas.microsoft.com/office/drawing/2014/main" id="{A9E4C999-EB55-4928-95ED-018DC458A8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579C046-388E-4EB9-963C-FD7BB380BFF7}"/>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273091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ACDF-1833-4187-BC9A-16E4D0089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E835DF4-AB52-4C73-AC22-1142D000A5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C96045E-4AC3-48BD-A47A-027811D82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9A7204-8AE1-40D0-9189-62BD47C74379}"/>
              </a:ext>
            </a:extLst>
          </p:cNvPr>
          <p:cNvSpPr>
            <a:spLocks noGrp="1"/>
          </p:cNvSpPr>
          <p:nvPr>
            <p:ph type="dt" sz="half" idx="10"/>
          </p:nvPr>
        </p:nvSpPr>
        <p:spPr/>
        <p:txBody>
          <a:bodyPr/>
          <a:lstStyle/>
          <a:p>
            <a:fld id="{E0C0118F-0D7A-4B41-8EDC-156655168FD8}" type="datetimeFigureOut">
              <a:rPr lang="en-IN" smtClean="0"/>
              <a:t>30-10-2018</a:t>
            </a:fld>
            <a:endParaRPr lang="en-IN"/>
          </a:p>
        </p:txBody>
      </p:sp>
      <p:sp>
        <p:nvSpPr>
          <p:cNvPr id="6" name="Footer Placeholder 5">
            <a:extLst>
              <a:ext uri="{FF2B5EF4-FFF2-40B4-BE49-F238E27FC236}">
                <a16:creationId xmlns:a16="http://schemas.microsoft.com/office/drawing/2014/main" id="{1DD884B8-9F2E-4491-850E-797D53DB256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BE0903E-B131-4894-8ECC-00CC1D7AC055}"/>
              </a:ext>
            </a:extLst>
          </p:cNvPr>
          <p:cNvSpPr>
            <a:spLocks noGrp="1"/>
          </p:cNvSpPr>
          <p:nvPr>
            <p:ph type="sldNum" sz="quarter" idx="12"/>
          </p:nvPr>
        </p:nvSpPr>
        <p:spPr/>
        <p:txBody>
          <a:bodyPr/>
          <a:lstStyle/>
          <a:p>
            <a:fld id="{8621C514-7439-442A-AD4E-C6CE2600E52A}" type="slidenum">
              <a:rPr lang="en-IN" smtClean="0"/>
              <a:t>‹#›</a:t>
            </a:fld>
            <a:endParaRPr lang="en-IN"/>
          </a:p>
        </p:txBody>
      </p:sp>
    </p:spTree>
    <p:extLst>
      <p:ext uri="{BB962C8B-B14F-4D97-AF65-F5344CB8AC3E}">
        <p14:creationId xmlns:p14="http://schemas.microsoft.com/office/powerpoint/2010/main" val="280950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7E70F3-F743-4A83-8A9F-BC6FDE6460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87F43E6-88A5-4A76-91ED-66EF90D0FA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A3AD366-517E-49C4-BE34-D6F6F4622A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0118F-0D7A-4B41-8EDC-156655168FD8}" type="datetimeFigureOut">
              <a:rPr lang="en-IN" smtClean="0"/>
              <a:t>30-10-2018</a:t>
            </a:fld>
            <a:endParaRPr lang="en-IN"/>
          </a:p>
        </p:txBody>
      </p:sp>
      <p:sp>
        <p:nvSpPr>
          <p:cNvPr id="5" name="Footer Placeholder 4">
            <a:extLst>
              <a:ext uri="{FF2B5EF4-FFF2-40B4-BE49-F238E27FC236}">
                <a16:creationId xmlns:a16="http://schemas.microsoft.com/office/drawing/2014/main" id="{9F732141-63BE-4DAD-87FC-CCA609C607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53D8975-6A4D-4079-B820-9B4B09F02E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1C514-7439-442A-AD4E-C6CE2600E52A}" type="slidenum">
              <a:rPr lang="en-IN" smtClean="0"/>
              <a:t>‹#›</a:t>
            </a:fld>
            <a:endParaRPr lang="en-IN"/>
          </a:p>
        </p:txBody>
      </p:sp>
    </p:spTree>
    <p:extLst>
      <p:ext uri="{BB962C8B-B14F-4D97-AF65-F5344CB8AC3E}">
        <p14:creationId xmlns:p14="http://schemas.microsoft.com/office/powerpoint/2010/main" val="2766253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D502-1B0B-4532-B67F-2116B6B8E22A}"/>
              </a:ext>
            </a:extLst>
          </p:cNvPr>
          <p:cNvSpPr>
            <a:spLocks noGrp="1"/>
          </p:cNvSpPr>
          <p:nvPr>
            <p:ph type="ctrTitle"/>
          </p:nvPr>
        </p:nvSpPr>
        <p:spPr/>
        <p:txBody>
          <a:bodyPr>
            <a:normAutofit fontScale="90000"/>
          </a:bodyPr>
          <a:lstStyle/>
          <a:p>
            <a:r>
              <a:rPr lang="en-US" dirty="0"/>
              <a:t>Important Models in the Study of Operations research models</a:t>
            </a:r>
            <a:endParaRPr lang="en-IN" dirty="0"/>
          </a:p>
        </p:txBody>
      </p:sp>
      <p:sp>
        <p:nvSpPr>
          <p:cNvPr id="3" name="Subtitle 2">
            <a:extLst>
              <a:ext uri="{FF2B5EF4-FFF2-40B4-BE49-F238E27FC236}">
                <a16:creationId xmlns:a16="http://schemas.microsoft.com/office/drawing/2014/main" id="{83534B50-D061-45A1-A9F6-5469B8D059A9}"/>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482169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33A6-6681-4395-B799-C34A6C2AB96C}"/>
              </a:ext>
            </a:extLst>
          </p:cNvPr>
          <p:cNvSpPr>
            <a:spLocks noGrp="1"/>
          </p:cNvSpPr>
          <p:nvPr>
            <p:ph type="title"/>
          </p:nvPr>
        </p:nvSpPr>
        <p:spPr/>
        <p:txBody>
          <a:bodyPr/>
          <a:lstStyle/>
          <a:p>
            <a:endParaRPr lang="en-IN"/>
          </a:p>
        </p:txBody>
      </p:sp>
      <p:graphicFrame>
        <p:nvGraphicFramePr>
          <p:cNvPr id="6" name="Content Placeholder 5">
            <a:extLst>
              <a:ext uri="{FF2B5EF4-FFF2-40B4-BE49-F238E27FC236}">
                <a16:creationId xmlns:a16="http://schemas.microsoft.com/office/drawing/2014/main" id="{15B9CB95-8DFB-430A-9CE5-9CCB628AAE9F}"/>
              </a:ext>
            </a:extLst>
          </p:cNvPr>
          <p:cNvGraphicFramePr>
            <a:graphicFrameLocks noGrp="1"/>
          </p:cNvGraphicFramePr>
          <p:nvPr>
            <p:ph idx="1"/>
            <p:extLst/>
          </p:nvPr>
        </p:nvGraphicFramePr>
        <p:xfrm>
          <a:off x="2938585" y="2266462"/>
          <a:ext cx="7072921" cy="3751384"/>
        </p:xfrm>
        <a:graphic>
          <a:graphicData uri="http://schemas.openxmlformats.org/drawingml/2006/table">
            <a:tbl>
              <a:tblPr firstRow="1" firstCol="1" lastRow="1" lastCol="1" bandRow="1" bandCol="1"/>
              <a:tblGrid>
                <a:gridCol w="2341410">
                  <a:extLst>
                    <a:ext uri="{9D8B030D-6E8A-4147-A177-3AD203B41FA5}">
                      <a16:colId xmlns:a16="http://schemas.microsoft.com/office/drawing/2014/main" val="3337229830"/>
                    </a:ext>
                  </a:extLst>
                </a:gridCol>
                <a:gridCol w="928885">
                  <a:extLst>
                    <a:ext uri="{9D8B030D-6E8A-4147-A177-3AD203B41FA5}">
                      <a16:colId xmlns:a16="http://schemas.microsoft.com/office/drawing/2014/main" val="948402877"/>
                    </a:ext>
                  </a:extLst>
                </a:gridCol>
                <a:gridCol w="928885">
                  <a:extLst>
                    <a:ext uri="{9D8B030D-6E8A-4147-A177-3AD203B41FA5}">
                      <a16:colId xmlns:a16="http://schemas.microsoft.com/office/drawing/2014/main" val="824364564"/>
                    </a:ext>
                  </a:extLst>
                </a:gridCol>
                <a:gridCol w="746657">
                  <a:extLst>
                    <a:ext uri="{9D8B030D-6E8A-4147-A177-3AD203B41FA5}">
                      <a16:colId xmlns:a16="http://schemas.microsoft.com/office/drawing/2014/main" val="4271047057"/>
                    </a:ext>
                  </a:extLst>
                </a:gridCol>
                <a:gridCol w="1063542">
                  <a:extLst>
                    <a:ext uri="{9D8B030D-6E8A-4147-A177-3AD203B41FA5}">
                      <a16:colId xmlns:a16="http://schemas.microsoft.com/office/drawing/2014/main" val="4182327901"/>
                    </a:ext>
                  </a:extLst>
                </a:gridCol>
                <a:gridCol w="1063542">
                  <a:extLst>
                    <a:ext uri="{9D8B030D-6E8A-4147-A177-3AD203B41FA5}">
                      <a16:colId xmlns:a16="http://schemas.microsoft.com/office/drawing/2014/main" val="1338815869"/>
                    </a:ext>
                  </a:extLst>
                </a:gridCol>
              </a:tblGrid>
              <a:tr h="368209">
                <a:tc rowSpan="2">
                  <a:txBody>
                    <a:bodyPr/>
                    <a:lstStyle/>
                    <a:p>
                      <a:pPr marL="66675">
                        <a:lnSpc>
                          <a:spcPts val="1335"/>
                        </a:lnSpc>
                        <a:spcAft>
                          <a:spcPts val="0"/>
                        </a:spcAft>
                        <a:tabLst>
                          <a:tab pos="901700" algn="l"/>
                        </a:tabLst>
                      </a:pPr>
                      <a:r>
                        <a:rPr lang="en-US" sz="1200">
                          <a:effectLst/>
                          <a:latin typeface="Arial" panose="020B0604020202020204" pitchFamily="34" charset="0"/>
                          <a:ea typeface="Arial" panose="020B0604020202020204" pitchFamily="34" charset="0"/>
                          <a:cs typeface="Times New Roman" panose="02020603050405020304" pitchFamily="18" charset="0"/>
                        </a:rPr>
                        <a:t>States	of</a:t>
                      </a:r>
                      <a:endParaRPr lang="en-IN" sz="1100">
                        <a:effectLst/>
                        <a:latin typeface="Arial" panose="020B0604020202020204" pitchFamily="34" charset="0"/>
                        <a:ea typeface="Arial" panose="020B0604020202020204" pitchFamily="34" charset="0"/>
                        <a:cs typeface="Times New Roman" panose="02020603050405020304" pitchFamily="18" charset="0"/>
                      </a:endParaRPr>
                    </a:p>
                    <a:p>
                      <a:pPr marL="66675" marR="69215">
                        <a:lnSpc>
                          <a:spcPts val="2150"/>
                        </a:lnSpc>
                        <a:spcBef>
                          <a:spcPts val="55"/>
                        </a:spcBef>
                        <a:spcAft>
                          <a:spcPts val="0"/>
                        </a:spcAft>
                        <a:tabLst>
                          <a:tab pos="767080" algn="l"/>
                        </a:tabLst>
                      </a:pPr>
                      <a:r>
                        <a:rPr lang="en-US" sz="1200">
                          <a:effectLst/>
                          <a:latin typeface="Arial" panose="020B0604020202020204" pitchFamily="34" charset="0"/>
                          <a:ea typeface="Arial" panose="020B0604020202020204" pitchFamily="34" charset="0"/>
                          <a:cs typeface="Times New Roman" panose="02020603050405020304" pitchFamily="18" charset="0"/>
                        </a:rPr>
                        <a:t>nature	</a:t>
                      </a:r>
                      <a:r>
                        <a:rPr lang="en-US" sz="1200" spc="-15">
                          <a:effectLst/>
                          <a:latin typeface="Arial" panose="020B0604020202020204" pitchFamily="34" charset="0"/>
                          <a:ea typeface="Arial" panose="020B0604020202020204" pitchFamily="34" charset="0"/>
                          <a:cs typeface="Times New Roman" panose="02020603050405020304" pitchFamily="18" charset="0"/>
                        </a:rPr>
                        <a:t>(out </a:t>
                      </a:r>
                      <a:r>
                        <a:rPr lang="en-US" sz="1200">
                          <a:effectLst/>
                          <a:latin typeface="Arial" panose="020B0604020202020204" pitchFamily="34" charset="0"/>
                          <a:ea typeface="Arial" panose="020B0604020202020204" pitchFamily="34" charset="0"/>
                          <a:cs typeface="Times New Roman" panose="02020603050405020304" pitchFamily="18" charset="0"/>
                        </a:rPr>
                        <a:t>comes)</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6540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Decision alternatives (courses of action)</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047664363"/>
                  </a:ext>
                </a:extLst>
              </a:tr>
              <a:tr h="724728">
                <a:tc vMerge="1">
                  <a:txBody>
                    <a:bodyPr/>
                    <a:lstStyle/>
                    <a:p>
                      <a:endParaRPr lang="en-IN"/>
                    </a:p>
                  </a:txBody>
                  <a:tcPr/>
                </a:tc>
                <a:tc>
                  <a:txBody>
                    <a:bodyPr/>
                    <a:lstStyle/>
                    <a:p>
                      <a:pPr marL="6540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a:t>
                      </a:r>
                      <a:r>
                        <a:rPr lang="en-US" sz="1200" baseline="-25000">
                          <a:effectLst/>
                          <a:latin typeface="Arial" panose="020B0604020202020204" pitchFamily="34" charset="0"/>
                          <a:ea typeface="Arial" panose="020B0604020202020204" pitchFamily="34" charset="0"/>
                          <a:cs typeface="Times New Roman" panose="02020603050405020304" pitchFamily="18" charset="0"/>
                        </a:rPr>
                        <a:t>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a:t>
                      </a:r>
                      <a:r>
                        <a:rPr lang="en-US" sz="1200" baseline="-25000">
                          <a:effectLst/>
                          <a:latin typeface="Arial" panose="020B0604020202020204" pitchFamily="34" charset="0"/>
                          <a:ea typeface="Arial" panose="020B0604020202020204" pitchFamily="34" charset="0"/>
                          <a:cs typeface="Times New Roman" panose="02020603050405020304" pitchFamily="18" charset="0"/>
                        </a:rPr>
                        <a:t>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a:t>
                      </a:r>
                      <a:r>
                        <a:rPr lang="en-US" sz="1200" baseline="-25000">
                          <a:effectLst/>
                          <a:latin typeface="Arial" panose="020B0604020202020204" pitchFamily="34" charset="0"/>
                          <a:ea typeface="Arial" panose="020B0604020202020204" pitchFamily="34" charset="0"/>
                          <a:cs typeface="Times New Roman" panose="02020603050405020304" pitchFamily="18" charset="0"/>
                        </a:rPr>
                        <a:t>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Arial" panose="020B0604020202020204" pitchFamily="34" charset="0"/>
                          <a:cs typeface="Arial" panose="020B0604020202020204" pitchFamily="34" charset="0"/>
                        </a:rPr>
                        <a:t> </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a:t>
                      </a:r>
                      <a:r>
                        <a:rPr lang="en-US" sz="1200" baseline="-25000">
                          <a:effectLst/>
                          <a:latin typeface="Arial" panose="020B0604020202020204" pitchFamily="34" charset="0"/>
                          <a:ea typeface="Arial" panose="020B0604020202020204" pitchFamily="34" charset="0"/>
                          <a:cs typeface="Times New Roman" panose="02020603050405020304" pitchFamily="18" charset="0"/>
                        </a:rPr>
                        <a:t>m</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540519"/>
                  </a:ext>
                </a:extLst>
              </a:tr>
              <a:tr h="323121">
                <a:tc>
                  <a:txBody>
                    <a:bodyPr/>
                    <a:lstStyle/>
                    <a:p>
                      <a:pPr marL="6667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E</a:t>
                      </a:r>
                      <a:r>
                        <a:rPr lang="en-US" sz="1200" baseline="-25000">
                          <a:effectLst/>
                          <a:latin typeface="Arial" panose="020B0604020202020204" pitchFamily="34" charset="0"/>
                          <a:ea typeface="Arial" panose="020B0604020202020204" pitchFamily="34" charset="0"/>
                          <a:cs typeface="Times New Roman" panose="02020603050405020304" pitchFamily="18" charset="0"/>
                        </a:rPr>
                        <a:t>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86360">
                        <a:lnSpc>
                          <a:spcPts val="1490"/>
                        </a:lnSpc>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11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90805">
                        <a:lnSpc>
                          <a:spcPts val="1490"/>
                        </a:lnSpc>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12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90805">
                        <a:lnSpc>
                          <a:spcPts val="1490"/>
                        </a:lnSpc>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13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048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88265">
                        <a:lnSpc>
                          <a:spcPts val="1490"/>
                        </a:lnSpc>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1m</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11784717"/>
                  </a:ext>
                </a:extLst>
              </a:tr>
              <a:tr h="388247">
                <a:tc>
                  <a:txBody>
                    <a:bodyPr/>
                    <a:lstStyle/>
                    <a:p>
                      <a:pPr marL="66675">
                        <a:spcBef>
                          <a:spcPts val="345"/>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E</a:t>
                      </a:r>
                      <a:r>
                        <a:rPr lang="en-US" sz="1200" baseline="-25000">
                          <a:effectLst/>
                          <a:latin typeface="Arial" panose="020B0604020202020204" pitchFamily="34" charset="0"/>
                          <a:ea typeface="Arial" panose="020B0604020202020204" pitchFamily="34" charset="0"/>
                          <a:cs typeface="Times New Roman" panose="02020603050405020304" pitchFamily="18" charset="0"/>
                        </a:rPr>
                        <a:t>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6360">
                        <a:spcBef>
                          <a:spcPts val="30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21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0805">
                        <a:spcBef>
                          <a:spcPts val="30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22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0805">
                        <a:spcBef>
                          <a:spcPts val="30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23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0485">
                        <a:spcBef>
                          <a:spcPts val="345"/>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8265">
                        <a:spcBef>
                          <a:spcPts val="30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2 m</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12684924"/>
                  </a:ext>
                </a:extLst>
              </a:tr>
              <a:tr h="409120">
                <a:tc>
                  <a:txBody>
                    <a:bodyPr/>
                    <a:lstStyle/>
                    <a:p>
                      <a:pPr marL="66675">
                        <a:spcBef>
                          <a:spcPts val="35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E</a:t>
                      </a:r>
                      <a:r>
                        <a:rPr lang="en-US" sz="1200" baseline="-25000">
                          <a:effectLst/>
                          <a:latin typeface="Arial" panose="020B0604020202020204" pitchFamily="34" charset="0"/>
                          <a:ea typeface="Arial" panose="020B0604020202020204" pitchFamily="34" charset="0"/>
                          <a:cs typeface="Times New Roman" panose="02020603050405020304" pitchFamily="18" charset="0"/>
                        </a:rPr>
                        <a:t>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6360">
                        <a:spcBef>
                          <a:spcPts val="31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31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0805">
                        <a:spcBef>
                          <a:spcPts val="31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32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0805">
                        <a:spcBef>
                          <a:spcPts val="31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33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0485">
                        <a:spcBef>
                          <a:spcPts val="35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8265">
                        <a:spcBef>
                          <a:spcPts val="31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3m</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34501311"/>
                  </a:ext>
                </a:extLst>
              </a:tr>
              <a:tr h="369043">
                <a:tc>
                  <a:txBody>
                    <a:bodyPr/>
                    <a:lstStyle/>
                    <a:p>
                      <a:pPr marL="66675">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5405">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spcAft>
                          <a:spcPts val="0"/>
                        </a:spcAft>
                      </a:pPr>
                      <a:r>
                        <a:rPr lang="en-US" sz="1100">
                          <a:effectLst/>
                          <a:latin typeface="Times New Roman" panose="02020603050405020304" pitchFamily="18" charset="0"/>
                          <a:ea typeface="Arial" panose="020B0604020202020204" pitchFamily="34" charset="0"/>
                          <a:cs typeface="Arial" panose="020B0604020202020204" pitchFamily="34" charset="0"/>
                        </a:rPr>
                        <a:t> </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7945">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7523164"/>
                  </a:ext>
                </a:extLst>
              </a:tr>
              <a:tr h="366539">
                <a:tc>
                  <a:txBody>
                    <a:bodyPr/>
                    <a:lstStyle/>
                    <a:p>
                      <a:pPr marL="66675">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5405">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IN"/>
                    </a:p>
                  </a:txBody>
                  <a:tcPr/>
                </a:tc>
                <a:tc>
                  <a:txBody>
                    <a:bodyPr/>
                    <a:lstStyle/>
                    <a:p>
                      <a:pPr marL="67945">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89696180"/>
                  </a:ext>
                </a:extLst>
              </a:tr>
              <a:tr h="347335">
                <a:tc>
                  <a:txBody>
                    <a:bodyPr/>
                    <a:lstStyle/>
                    <a:p>
                      <a:pPr marL="66675">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5405">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IN"/>
                    </a:p>
                  </a:txBody>
                  <a:tcPr/>
                </a:tc>
                <a:tc>
                  <a:txBody>
                    <a:bodyPr/>
                    <a:lstStyle/>
                    <a:p>
                      <a:pPr marL="67945">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79502616"/>
                  </a:ext>
                </a:extLst>
              </a:tr>
              <a:tr h="455042">
                <a:tc>
                  <a:txBody>
                    <a:bodyPr/>
                    <a:lstStyle/>
                    <a:p>
                      <a:pPr marL="66675">
                        <a:spcBef>
                          <a:spcPts val="33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E</a:t>
                      </a:r>
                      <a:r>
                        <a:rPr lang="en-US" sz="1200" baseline="-25000">
                          <a:effectLst/>
                          <a:latin typeface="Arial" panose="020B0604020202020204" pitchFamily="34" charset="0"/>
                          <a:ea typeface="Arial" panose="020B0604020202020204" pitchFamily="34" charset="0"/>
                          <a:cs typeface="Times New Roman" panose="02020603050405020304" pitchFamily="18" charset="0"/>
                        </a:rPr>
                        <a:t>n</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86360">
                        <a:spcBef>
                          <a:spcPts val="29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n1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90805">
                        <a:spcBef>
                          <a:spcPts val="29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n2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90805">
                        <a:spcBef>
                          <a:spcPts val="29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n3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0485">
                        <a:spcBef>
                          <a:spcPts val="33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88265">
                        <a:spcBef>
                          <a:spcPts val="290"/>
                        </a:spcBef>
                        <a:spcAft>
                          <a:spcPts val="0"/>
                        </a:spcAft>
                      </a:pPr>
                      <a:r>
                        <a:rPr lang="en-US" sz="1200" dirty="0" err="1">
                          <a:effectLst/>
                          <a:latin typeface="Times New Roman" panose="02020603050405020304" pitchFamily="18" charset="0"/>
                          <a:ea typeface="Arial" panose="020B0604020202020204" pitchFamily="34" charset="0"/>
                          <a:cs typeface="Arial" panose="020B0604020202020204" pitchFamily="34" charset="0"/>
                        </a:rPr>
                        <a:t>a</a:t>
                      </a:r>
                      <a:r>
                        <a:rPr lang="en-US" sz="700" dirty="0" err="1">
                          <a:effectLst/>
                          <a:latin typeface="Times New Roman" panose="02020603050405020304" pitchFamily="18" charset="0"/>
                          <a:ea typeface="Arial" panose="020B0604020202020204" pitchFamily="34" charset="0"/>
                          <a:cs typeface="Arial" panose="020B0604020202020204" pitchFamily="34" charset="0"/>
                        </a:rPr>
                        <a:t>nm</a:t>
                      </a:r>
                      <a:endParaRPr lang="en-IN"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190114"/>
                  </a:ext>
                </a:extLst>
              </a:tr>
            </a:tbl>
          </a:graphicData>
        </a:graphic>
      </p:graphicFrame>
      <p:sp>
        <p:nvSpPr>
          <p:cNvPr id="7" name="Rectangle 2">
            <a:extLst>
              <a:ext uri="{FF2B5EF4-FFF2-40B4-BE49-F238E27FC236}">
                <a16:creationId xmlns:a16="http://schemas.microsoft.com/office/drawing/2014/main" id="{3CA7F891-778D-4C81-A2D8-4146D85B2B7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1736741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C70C-9CC6-402B-B676-5D12D22EA654}"/>
              </a:ext>
            </a:extLst>
          </p:cNvPr>
          <p:cNvSpPr>
            <a:spLocks noGrp="1"/>
          </p:cNvSpPr>
          <p:nvPr>
            <p:ph type="title"/>
          </p:nvPr>
        </p:nvSpPr>
        <p:spPr/>
        <p:txBody>
          <a:bodyPr/>
          <a:lstStyle/>
          <a:p>
            <a:r>
              <a:rPr lang="en-US" dirty="0"/>
              <a:t>Decision making environment or Decision Alternatives</a:t>
            </a:r>
            <a:endParaRPr lang="en-IN" dirty="0"/>
          </a:p>
        </p:txBody>
      </p:sp>
      <p:sp>
        <p:nvSpPr>
          <p:cNvPr id="3" name="Content Placeholder 2">
            <a:extLst>
              <a:ext uri="{FF2B5EF4-FFF2-40B4-BE49-F238E27FC236}">
                <a16:creationId xmlns:a16="http://schemas.microsoft.com/office/drawing/2014/main" id="{8146B0DE-BB99-4F4F-BDDB-1A19F1B69193}"/>
              </a:ext>
            </a:extLst>
          </p:cNvPr>
          <p:cNvSpPr>
            <a:spLocks noGrp="1"/>
          </p:cNvSpPr>
          <p:nvPr>
            <p:ph idx="1"/>
          </p:nvPr>
        </p:nvSpPr>
        <p:spPr/>
        <p:txBody>
          <a:bodyPr>
            <a:normAutofit fontScale="85000" lnSpcReduction="20000"/>
          </a:bodyPr>
          <a:lstStyle/>
          <a:p>
            <a:pPr marL="0" indent="0">
              <a:buNone/>
            </a:pPr>
            <a:r>
              <a:rPr lang="en-US" dirty="0"/>
              <a:t>Decision analysis is used to determine optimum strategies where a decision maker is faced with several decision alternatives. we may come across several decision making situations.</a:t>
            </a:r>
          </a:p>
          <a:p>
            <a:pPr marL="514350" indent="-514350">
              <a:buAutoNum type="alphaUcParenR"/>
            </a:pPr>
            <a:r>
              <a:rPr lang="en-US" dirty="0"/>
              <a:t>DECISION UNDER CERTAINTY: Deterministic pay-offs are the simplest possible pay-offs. Deterministic is related to deterministic situations.</a:t>
            </a:r>
          </a:p>
          <a:p>
            <a:pPr marL="0" indent="0">
              <a:buNone/>
            </a:pPr>
            <a:r>
              <a:rPr lang="en-US" dirty="0"/>
              <a:t>STEPS :</a:t>
            </a:r>
          </a:p>
          <a:p>
            <a:pPr marL="514350" indent="-514350">
              <a:buAutoNum type="alphaLcParenR"/>
            </a:pPr>
            <a:r>
              <a:rPr lang="en-US" dirty="0"/>
              <a:t>Determine the alternative course of action.</a:t>
            </a:r>
          </a:p>
          <a:p>
            <a:pPr marL="514350" indent="-514350">
              <a:buAutoNum type="alphaLcParenR"/>
            </a:pPr>
            <a:r>
              <a:rPr lang="en-US" dirty="0"/>
              <a:t>Calculate the pay-offs, one for each course of action.</a:t>
            </a:r>
          </a:p>
          <a:p>
            <a:pPr marL="514350" indent="-514350">
              <a:buAutoNum type="alphaLcParenR"/>
            </a:pPr>
            <a:r>
              <a:rPr lang="en-US" dirty="0"/>
              <a:t>Select the alternative with the largest profit or smallest cost either by the method of complete enumeration or with the aid of appropriate mathematical models.</a:t>
            </a:r>
          </a:p>
          <a:p>
            <a:pPr marL="0" indent="0">
              <a:buNone/>
            </a:pPr>
            <a:r>
              <a:rPr lang="en-US" dirty="0"/>
              <a:t>Examples: Linear Programming, Transportation, Assignment etc.</a:t>
            </a:r>
          </a:p>
          <a:p>
            <a:pPr marL="0" indent="0">
              <a:buNone/>
            </a:pPr>
            <a:r>
              <a:rPr lang="en-US" dirty="0"/>
              <a:t> </a:t>
            </a:r>
            <a:endParaRPr lang="en-IN" dirty="0"/>
          </a:p>
        </p:txBody>
      </p:sp>
    </p:spTree>
    <p:extLst>
      <p:ext uri="{BB962C8B-B14F-4D97-AF65-F5344CB8AC3E}">
        <p14:creationId xmlns:p14="http://schemas.microsoft.com/office/powerpoint/2010/main" val="2717791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6EF49-F387-45DB-A05F-F3A06E2BB9D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5A51868-38FC-495D-B6BB-DE88D99286E4}"/>
              </a:ext>
            </a:extLst>
          </p:cNvPr>
          <p:cNvSpPr>
            <a:spLocks noGrp="1"/>
          </p:cNvSpPr>
          <p:nvPr>
            <p:ph idx="1"/>
          </p:nvPr>
        </p:nvSpPr>
        <p:spPr/>
        <p:txBody>
          <a:bodyPr>
            <a:normAutofit fontScale="92500" lnSpcReduction="10000"/>
          </a:bodyPr>
          <a:lstStyle/>
          <a:p>
            <a:pPr marL="0" indent="0">
              <a:buNone/>
            </a:pPr>
            <a:r>
              <a:rPr lang="en-US"/>
              <a:t>B).DECISION </a:t>
            </a:r>
            <a:r>
              <a:rPr lang="en-US" dirty="0"/>
              <a:t>UNDER UNCERTAINTY : </a:t>
            </a:r>
          </a:p>
          <a:p>
            <a:pPr marL="0" indent="0">
              <a:buNone/>
            </a:pPr>
            <a:r>
              <a:rPr lang="en-US" dirty="0"/>
              <a:t>Under conditions of uncertainty, only pay-off are known and nothing is known about the  likelihood  of each state of nature. Consequently, there is no single best criterion for selecting a strategy to deal with such a situation. But there are different criteria available for selecting a strategy.</a:t>
            </a:r>
          </a:p>
          <a:p>
            <a:pPr marL="514350" indent="-514350">
              <a:buAutoNum type="arabicPeriod"/>
            </a:pPr>
            <a:r>
              <a:rPr lang="en-US" dirty="0"/>
              <a:t>Maximin (or Minimax) decision rule.</a:t>
            </a:r>
          </a:p>
          <a:p>
            <a:pPr marL="514350" indent="-514350">
              <a:buAutoNum type="arabicPeriod"/>
            </a:pPr>
            <a:r>
              <a:rPr lang="en-US" dirty="0"/>
              <a:t>Maximax ( or </a:t>
            </a:r>
            <a:r>
              <a:rPr lang="en-US" dirty="0" err="1"/>
              <a:t>Minimin</a:t>
            </a:r>
            <a:r>
              <a:rPr lang="en-US" dirty="0"/>
              <a:t>) decision rule.</a:t>
            </a:r>
          </a:p>
          <a:p>
            <a:pPr marL="514350" indent="-514350">
              <a:buAutoNum type="arabicPeriod"/>
            </a:pPr>
            <a:r>
              <a:rPr lang="en-US" dirty="0"/>
              <a:t>Savage decision rule.</a:t>
            </a:r>
          </a:p>
          <a:p>
            <a:pPr marL="514350" indent="-514350">
              <a:buAutoNum type="arabicPeriod"/>
            </a:pPr>
            <a:r>
              <a:rPr lang="en-US" dirty="0" err="1"/>
              <a:t>Hurwicz</a:t>
            </a:r>
            <a:r>
              <a:rPr lang="en-US" dirty="0"/>
              <a:t> decision rule.</a:t>
            </a:r>
          </a:p>
          <a:p>
            <a:pPr marL="514350" indent="-514350">
              <a:buAutoNum type="arabicPeriod"/>
            </a:pPr>
            <a:r>
              <a:rPr lang="en-US" dirty="0"/>
              <a:t>Laplace decision rule.  </a:t>
            </a:r>
            <a:endParaRPr lang="en-IN" dirty="0"/>
          </a:p>
        </p:txBody>
      </p:sp>
    </p:spTree>
    <p:extLst>
      <p:ext uri="{BB962C8B-B14F-4D97-AF65-F5344CB8AC3E}">
        <p14:creationId xmlns:p14="http://schemas.microsoft.com/office/powerpoint/2010/main" val="1682854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78E4-F196-427F-BD5D-DC4DE57B759D}"/>
              </a:ext>
            </a:extLst>
          </p:cNvPr>
          <p:cNvSpPr>
            <a:spLocks noGrp="1"/>
          </p:cNvSpPr>
          <p:nvPr>
            <p:ph type="title"/>
          </p:nvPr>
        </p:nvSpPr>
        <p:spPr/>
        <p:txBody>
          <a:bodyPr/>
          <a:lstStyle/>
          <a:p>
            <a:r>
              <a:rPr lang="en-US" dirty="0"/>
              <a:t>Maximax or </a:t>
            </a:r>
            <a:r>
              <a:rPr lang="en-US" dirty="0" err="1"/>
              <a:t>Minimin</a:t>
            </a:r>
            <a:r>
              <a:rPr lang="en-US" dirty="0"/>
              <a:t> Criterion</a:t>
            </a:r>
            <a:endParaRPr lang="en-IN" dirty="0"/>
          </a:p>
        </p:txBody>
      </p:sp>
      <p:sp>
        <p:nvSpPr>
          <p:cNvPr id="3" name="Content Placeholder 2">
            <a:extLst>
              <a:ext uri="{FF2B5EF4-FFF2-40B4-BE49-F238E27FC236}">
                <a16:creationId xmlns:a16="http://schemas.microsoft.com/office/drawing/2014/main" id="{3E197045-FEE3-48D7-A086-DAA049964A29}"/>
              </a:ext>
            </a:extLst>
          </p:cNvPr>
          <p:cNvSpPr>
            <a:spLocks noGrp="1"/>
          </p:cNvSpPr>
          <p:nvPr>
            <p:ph idx="1"/>
          </p:nvPr>
        </p:nvSpPr>
        <p:spPr/>
        <p:txBody>
          <a:bodyPr/>
          <a:lstStyle/>
          <a:p>
            <a:pPr marL="0" indent="0">
              <a:buNone/>
            </a:pPr>
            <a:r>
              <a:rPr lang="en-US" dirty="0"/>
              <a:t>This is also known as criterion of optimism under this rule the decision maker is quite Optimistic (optimistic criterion). He assumes that the situation will all ways be to his advantages. He, therefore selects the strategy which yields him the best possible pay-off or the best of the bests. Under this rule  the decision maker searches for the best possible pay-off for each alternative.</a:t>
            </a:r>
          </a:p>
          <a:p>
            <a:pPr marL="0" indent="0">
              <a:buNone/>
            </a:pPr>
            <a:r>
              <a:rPr lang="en-US" dirty="0"/>
              <a:t>         The Maximax criterion consists of the following steps:</a:t>
            </a:r>
          </a:p>
          <a:p>
            <a:pPr marL="0" indent="0">
              <a:buNone/>
            </a:pPr>
            <a:r>
              <a:rPr lang="en-US" dirty="0"/>
              <a:t> Step 1: Determine the maximum possible pay-off for each possible.</a:t>
            </a:r>
          </a:p>
          <a:p>
            <a:pPr marL="0" indent="0">
              <a:buNone/>
            </a:pPr>
            <a:r>
              <a:rPr lang="en-US" dirty="0"/>
              <a:t> Step 2: Select that alternative which corresponds to the maximum of the above maximum pay – offs.</a:t>
            </a:r>
          </a:p>
          <a:p>
            <a:pPr marL="0" indent="0">
              <a:buNone/>
            </a:pPr>
            <a:endParaRPr lang="en-IN" dirty="0"/>
          </a:p>
        </p:txBody>
      </p:sp>
    </p:spTree>
    <p:extLst>
      <p:ext uri="{BB962C8B-B14F-4D97-AF65-F5344CB8AC3E}">
        <p14:creationId xmlns:p14="http://schemas.microsoft.com/office/powerpoint/2010/main" val="3357990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6D81A-03C1-46B5-92DA-E0268B9C065F}"/>
              </a:ext>
            </a:extLst>
          </p:cNvPr>
          <p:cNvSpPr>
            <a:spLocks noGrp="1"/>
          </p:cNvSpPr>
          <p:nvPr>
            <p:ph type="title"/>
          </p:nvPr>
        </p:nvSpPr>
        <p:spPr/>
        <p:txBody>
          <a:bodyPr/>
          <a:lstStyle/>
          <a:p>
            <a:r>
              <a:rPr lang="en-US" dirty="0"/>
              <a:t>DECISION MAKING UNDER UNCERTAINTY</a:t>
            </a:r>
            <a:endParaRPr lang="en-IN" dirty="0"/>
          </a:p>
        </p:txBody>
      </p:sp>
      <p:sp>
        <p:nvSpPr>
          <p:cNvPr id="3" name="Content Placeholder 2">
            <a:extLst>
              <a:ext uri="{FF2B5EF4-FFF2-40B4-BE49-F238E27FC236}">
                <a16:creationId xmlns:a16="http://schemas.microsoft.com/office/drawing/2014/main" id="{23952812-BD71-4634-90F8-110784831B81}"/>
              </a:ext>
            </a:extLst>
          </p:cNvPr>
          <p:cNvSpPr>
            <a:spLocks noGrp="1"/>
          </p:cNvSpPr>
          <p:nvPr>
            <p:ph idx="1"/>
          </p:nvPr>
        </p:nvSpPr>
        <p:spPr/>
        <p:txBody>
          <a:bodyPr>
            <a:normAutofit lnSpcReduction="10000"/>
          </a:bodyPr>
          <a:lstStyle/>
          <a:p>
            <a:r>
              <a:rPr lang="en-US" dirty="0"/>
              <a:t>Criterion of Optimism .</a:t>
            </a:r>
          </a:p>
          <a:p>
            <a:r>
              <a:rPr lang="en-US" dirty="0"/>
              <a:t>Criterion of Pessimism.</a:t>
            </a:r>
          </a:p>
          <a:p>
            <a:r>
              <a:rPr lang="en-US" dirty="0"/>
              <a:t>Criterion of Regret.</a:t>
            </a:r>
          </a:p>
          <a:p>
            <a:r>
              <a:rPr lang="en-US" dirty="0"/>
              <a:t>Equal Probability Criterion.</a:t>
            </a:r>
          </a:p>
          <a:p>
            <a:pPr marL="0" indent="0">
              <a:buNone/>
            </a:pPr>
            <a:r>
              <a:rPr lang="en-US" u="sng" dirty="0"/>
              <a:t>Problem on the above Criterions </a:t>
            </a:r>
            <a:r>
              <a:rPr lang="en-US" dirty="0"/>
              <a:t>:</a:t>
            </a:r>
          </a:p>
          <a:p>
            <a:pPr marL="0" indent="0">
              <a:buNone/>
            </a:pPr>
            <a:r>
              <a:rPr lang="en-US" dirty="0"/>
              <a:t>   The management of X,Y,Z company is considering the use of a newly discovered Chemical which, when added to detergents, will make the washing set, thus eliminating the necessity of “adding </a:t>
            </a:r>
            <a:r>
              <a:rPr lang="en-US" dirty="0" err="1"/>
              <a:t>softners</a:t>
            </a:r>
            <a:r>
              <a:rPr lang="en-US" dirty="0"/>
              <a:t>”.The management is considering at present time, these three alternative strategies,  </a:t>
            </a:r>
            <a:endParaRPr lang="en-IN" dirty="0"/>
          </a:p>
        </p:txBody>
      </p:sp>
    </p:spTree>
    <p:extLst>
      <p:ext uri="{BB962C8B-B14F-4D97-AF65-F5344CB8AC3E}">
        <p14:creationId xmlns:p14="http://schemas.microsoft.com/office/powerpoint/2010/main" val="4202369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86CD-C280-432E-BE73-18C31A776D9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FBE576A-62E7-42DC-80DC-FEA7D4F3203C}"/>
              </a:ext>
            </a:extLst>
          </p:cNvPr>
          <p:cNvSpPr>
            <a:spLocks noGrp="1"/>
          </p:cNvSpPr>
          <p:nvPr>
            <p:ph idx="1"/>
          </p:nvPr>
        </p:nvSpPr>
        <p:spPr/>
        <p:txBody>
          <a:bodyPr>
            <a:normAutofit fontScale="92500" lnSpcReduction="10000"/>
          </a:bodyPr>
          <a:lstStyle/>
          <a:p>
            <a:pPr marL="0" indent="0">
              <a:buNone/>
            </a:pPr>
            <a:r>
              <a:rPr lang="en-US" dirty="0"/>
              <a:t>S1= Add the Chemical to the currently marketed “DETER” and sell   it              under label “NEW IMPROVED DETER”.</a:t>
            </a:r>
          </a:p>
          <a:p>
            <a:pPr marL="0" indent="0">
              <a:buNone/>
            </a:pPr>
            <a:r>
              <a:rPr lang="en-US" dirty="0"/>
              <a:t>S2= Introduce a brand new detergent under the name of “SUPER SOFT</a:t>
            </a:r>
            <a:r>
              <a:rPr lang="en-IN" dirty="0"/>
              <a:t>”</a:t>
            </a:r>
          </a:p>
          <a:p>
            <a:pPr marL="0" indent="0">
              <a:buNone/>
            </a:pPr>
            <a:r>
              <a:rPr lang="en-US" dirty="0"/>
              <a:t>S</a:t>
            </a:r>
            <a:r>
              <a:rPr lang="en-IN" dirty="0"/>
              <a:t>3= Develop a new product and enter the </a:t>
            </a:r>
            <a:r>
              <a:rPr lang="en-IN" dirty="0" err="1"/>
              <a:t>softner</a:t>
            </a:r>
            <a:r>
              <a:rPr lang="en-IN" dirty="0"/>
              <a:t> market under the name “EXTRA WASH”.</a:t>
            </a:r>
          </a:p>
          <a:p>
            <a:pPr marL="0" indent="0">
              <a:buNone/>
            </a:pPr>
            <a:r>
              <a:rPr lang="en-US" dirty="0"/>
              <a:t> </a:t>
            </a:r>
            <a:r>
              <a:rPr lang="en-IN" dirty="0"/>
              <a:t>       The Management has decided for the time being that only one of the three strategies is economically feasible (under given market conditions ). The marketing research department is requested to develop a conditional pay-off matrix for this problem .After conducting sufficient research, based on personal interviews and anticipating the possible reaction of the competitors, the marketing research department submits the pay-off matrix given below. Select the optimal strategy.</a:t>
            </a:r>
            <a:endParaRPr lang="en-US" dirty="0"/>
          </a:p>
        </p:txBody>
      </p:sp>
    </p:spTree>
    <p:extLst>
      <p:ext uri="{BB962C8B-B14F-4D97-AF65-F5344CB8AC3E}">
        <p14:creationId xmlns:p14="http://schemas.microsoft.com/office/powerpoint/2010/main" val="2723009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0D51-82AF-4AE1-857C-5C509FA530D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560A776-E63E-42A7-AEFE-06D8774CF99B}"/>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2556421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E76FD-70C6-4EE8-A363-A9584E421498}"/>
              </a:ext>
            </a:extLst>
          </p:cNvPr>
          <p:cNvSpPr>
            <a:spLocks noGrp="1"/>
          </p:cNvSpPr>
          <p:nvPr>
            <p:ph type="title"/>
          </p:nvPr>
        </p:nvSpPr>
        <p:spPr/>
        <p:txBody>
          <a:bodyPr/>
          <a:lstStyle/>
          <a:p>
            <a:r>
              <a:rPr lang="en-US" dirty="0"/>
              <a:t>Important Models in the Study of O.R Models</a:t>
            </a:r>
            <a:endParaRPr lang="en-IN" dirty="0"/>
          </a:p>
        </p:txBody>
      </p:sp>
      <p:sp>
        <p:nvSpPr>
          <p:cNvPr id="3" name="Content Placeholder 2">
            <a:extLst>
              <a:ext uri="{FF2B5EF4-FFF2-40B4-BE49-F238E27FC236}">
                <a16:creationId xmlns:a16="http://schemas.microsoft.com/office/drawing/2014/main" id="{A2B4D6C1-7D7B-44D3-A8A4-A3A32CFE83B1}"/>
              </a:ext>
            </a:extLst>
          </p:cNvPr>
          <p:cNvSpPr>
            <a:spLocks noGrp="1"/>
          </p:cNvSpPr>
          <p:nvPr>
            <p:ph idx="1"/>
          </p:nvPr>
        </p:nvSpPr>
        <p:spPr/>
        <p:txBody>
          <a:bodyPr>
            <a:normAutofit lnSpcReduction="10000"/>
          </a:bodyPr>
          <a:lstStyle/>
          <a:p>
            <a:pPr marL="0" indent="0">
              <a:buNone/>
            </a:pPr>
            <a:r>
              <a:rPr lang="en-US" dirty="0"/>
              <a:t>1.Linear Programming Model: This model is used for resource allocation when the resources  are limited and there are number competing candidates for the use of resources. The model may be used to maximize the returns of minimize the costs.</a:t>
            </a:r>
          </a:p>
          <a:p>
            <a:r>
              <a:rPr lang="en-US" dirty="0"/>
              <a:t>Number of Factories are manufacturing the same commodities in different capacities and the commodity is sent to various markets for meeting the demands of the consumers, when the cost of transportation is known, the linear programming helps us to formulate a programmed to distribute  the commodity from factories to markets at minimum cost. The model is used is transportation model.</a:t>
            </a:r>
            <a:endParaRPr lang="en-IN" dirty="0"/>
          </a:p>
        </p:txBody>
      </p:sp>
    </p:spTree>
    <p:extLst>
      <p:ext uri="{BB962C8B-B14F-4D97-AF65-F5344CB8AC3E}">
        <p14:creationId xmlns:p14="http://schemas.microsoft.com/office/powerpoint/2010/main" val="403487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E157-F35B-462F-976A-252509F0A42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AA5A1D9-4B90-4011-B88E-05A86427DA99}"/>
              </a:ext>
            </a:extLst>
          </p:cNvPr>
          <p:cNvSpPr>
            <a:spLocks noGrp="1"/>
          </p:cNvSpPr>
          <p:nvPr>
            <p:ph idx="1"/>
          </p:nvPr>
        </p:nvSpPr>
        <p:spPr/>
        <p:txBody>
          <a:bodyPr/>
          <a:lstStyle/>
          <a:p>
            <a:pPr marL="0" indent="0">
              <a:buNone/>
            </a:pPr>
            <a:r>
              <a:rPr lang="en-US" dirty="0"/>
              <a:t>2. Sequencing Model: When a manufacturing  firm has some job orders, which can be processed on two or three machines and the processing times of each job on each machine is known, then the problem of processing in a sequence to minimize the cost or time is known as sequencing model.</a:t>
            </a:r>
          </a:p>
          <a:p>
            <a:pPr marL="0" indent="0">
              <a:buNone/>
            </a:pPr>
            <a:r>
              <a:rPr lang="en-US" dirty="0"/>
              <a:t>3. Queuing Model/Waiting line model: A model used for solving a problem where certain service facilities have to provide service to its customers, so as to avoid lengthy waiting line or queue, so that customers will get satisfaction from effective service and idle time of service facilities are minimized is waiting line model or queuing model.</a:t>
            </a:r>
            <a:endParaRPr lang="en-IN" dirty="0"/>
          </a:p>
        </p:txBody>
      </p:sp>
    </p:spTree>
    <p:extLst>
      <p:ext uri="{BB962C8B-B14F-4D97-AF65-F5344CB8AC3E}">
        <p14:creationId xmlns:p14="http://schemas.microsoft.com/office/powerpoint/2010/main" val="1591472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CD43C-5208-4070-861D-E52D608EFAF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BCA7C99-A01A-4F00-9C3F-26DBA851746C}"/>
              </a:ext>
            </a:extLst>
          </p:cNvPr>
          <p:cNvSpPr>
            <a:spLocks noGrp="1"/>
          </p:cNvSpPr>
          <p:nvPr>
            <p:ph idx="1"/>
          </p:nvPr>
        </p:nvSpPr>
        <p:spPr/>
        <p:txBody>
          <a:bodyPr>
            <a:normAutofit lnSpcReduction="10000"/>
          </a:bodyPr>
          <a:lstStyle/>
          <a:p>
            <a:pPr marL="0" indent="0">
              <a:buNone/>
            </a:pPr>
            <a:r>
              <a:rPr lang="en-US" dirty="0"/>
              <a:t>4.Replacement Model: Any capital item, which is continuously used for providing service or for producing the product is subjected to wear and tear due to usage, and its efficiency </a:t>
            </a:r>
            <a:r>
              <a:rPr lang="en-US" dirty="0" err="1"/>
              <a:t>goies</a:t>
            </a:r>
            <a:r>
              <a:rPr lang="en-US" dirty="0"/>
              <a:t> on reducing.</a:t>
            </a:r>
          </a:p>
          <a:p>
            <a:r>
              <a:rPr lang="en-US" dirty="0"/>
              <a:t>This reduction in efficiency can be predicted by the increasing number of breakdowns or reduced productivity.</a:t>
            </a:r>
          </a:p>
          <a:p>
            <a:r>
              <a:rPr lang="en-US" dirty="0"/>
              <a:t>The worn out parts or components are to be replaced to bring the machine back to work. This action is known as maintenance.</a:t>
            </a:r>
          </a:p>
          <a:p>
            <a:r>
              <a:rPr lang="en-US" dirty="0"/>
              <a:t> A time is reached when the maintenance cost become very high and the manager feels to replace the old machinery by new one. This type of problems known as replacement problems and can be solved by replacement models.</a:t>
            </a:r>
            <a:endParaRPr lang="en-IN" dirty="0"/>
          </a:p>
        </p:txBody>
      </p:sp>
    </p:spTree>
    <p:extLst>
      <p:ext uri="{BB962C8B-B14F-4D97-AF65-F5344CB8AC3E}">
        <p14:creationId xmlns:p14="http://schemas.microsoft.com/office/powerpoint/2010/main" val="220301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9B79-D47F-4167-9D58-C7A822D967C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E1799F9-C11C-40E9-819E-98B6AB93FF4A}"/>
              </a:ext>
            </a:extLst>
          </p:cNvPr>
          <p:cNvSpPr>
            <a:spLocks noGrp="1"/>
          </p:cNvSpPr>
          <p:nvPr>
            <p:ph idx="1"/>
          </p:nvPr>
        </p:nvSpPr>
        <p:spPr/>
        <p:txBody>
          <a:bodyPr>
            <a:normAutofit lnSpcReduction="10000"/>
          </a:bodyPr>
          <a:lstStyle/>
          <a:p>
            <a:pPr marL="0" indent="0">
              <a:buNone/>
            </a:pPr>
            <a:r>
              <a:rPr lang="en-US" dirty="0"/>
              <a:t>5. Inventory Model:</a:t>
            </a:r>
          </a:p>
          <a:p>
            <a:r>
              <a:rPr lang="en-US" dirty="0"/>
              <a:t> Any manufacturing firms has to maintain stock of materials for its use. </a:t>
            </a:r>
          </a:p>
          <a:p>
            <a:r>
              <a:rPr lang="en-US" dirty="0"/>
              <a:t>This stock of materials, which are maintained in </a:t>
            </a:r>
            <a:r>
              <a:rPr lang="en-US" err="1"/>
              <a:t>stores</a:t>
            </a:r>
            <a:r>
              <a:rPr lang="en-US"/>
              <a:t>, is </a:t>
            </a:r>
            <a:r>
              <a:rPr lang="en-US" dirty="0"/>
              <a:t>known as inventory.</a:t>
            </a:r>
          </a:p>
          <a:p>
            <a:r>
              <a:rPr lang="en-US" dirty="0"/>
              <a:t>Inventory is one form of capital or money. The company has to maintain inventory at optimal cost.</a:t>
            </a:r>
          </a:p>
          <a:p>
            <a:r>
              <a:rPr lang="en-US" dirty="0"/>
              <a:t>There are different types of inventory problems, depending the availability and demand pattern of the materials. These can be solved by the application of inventory models.</a:t>
            </a:r>
            <a:endParaRPr lang="en-IN" dirty="0"/>
          </a:p>
        </p:txBody>
      </p:sp>
    </p:spTree>
    <p:extLst>
      <p:ext uri="{BB962C8B-B14F-4D97-AF65-F5344CB8AC3E}">
        <p14:creationId xmlns:p14="http://schemas.microsoft.com/office/powerpoint/2010/main" val="258357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8F0EE-4E72-496C-8478-9B3D05D49C24}"/>
              </a:ext>
            </a:extLst>
          </p:cNvPr>
          <p:cNvSpPr>
            <a:spLocks noGrp="1"/>
          </p:cNvSpPr>
          <p:nvPr>
            <p:ph type="title"/>
          </p:nvPr>
        </p:nvSpPr>
        <p:spPr/>
        <p:txBody>
          <a:bodyPr/>
          <a:lstStyle/>
          <a:p>
            <a:r>
              <a:rPr lang="en-US" dirty="0"/>
              <a:t>Decision Analysis</a:t>
            </a:r>
            <a:endParaRPr lang="en-IN" dirty="0"/>
          </a:p>
        </p:txBody>
      </p:sp>
      <p:sp>
        <p:nvSpPr>
          <p:cNvPr id="3" name="Content Placeholder 2">
            <a:extLst>
              <a:ext uri="{FF2B5EF4-FFF2-40B4-BE49-F238E27FC236}">
                <a16:creationId xmlns:a16="http://schemas.microsoft.com/office/drawing/2014/main" id="{57F5E387-0CE1-48BE-A61B-B69E3EA0C2C4}"/>
              </a:ext>
            </a:extLst>
          </p:cNvPr>
          <p:cNvSpPr>
            <a:spLocks noGrp="1"/>
          </p:cNvSpPr>
          <p:nvPr>
            <p:ph idx="1"/>
          </p:nvPr>
        </p:nvSpPr>
        <p:spPr/>
        <p:txBody>
          <a:bodyPr>
            <a:normAutofit fontScale="92500" lnSpcReduction="10000"/>
          </a:bodyPr>
          <a:lstStyle/>
          <a:p>
            <a:pPr marL="0" indent="0">
              <a:buNone/>
            </a:pPr>
            <a:r>
              <a:rPr lang="en-US" dirty="0"/>
              <a:t>Introduction:</a:t>
            </a:r>
          </a:p>
          <a:p>
            <a:r>
              <a:rPr lang="en-US" dirty="0"/>
              <a:t>Everyone of us has to make some kinds of decisions throughout life.</a:t>
            </a:r>
          </a:p>
          <a:p>
            <a:r>
              <a:rPr lang="en-US" dirty="0"/>
              <a:t>What profession to choose, whom to marry, what to produce, how to produce, where and how much to invest.</a:t>
            </a:r>
          </a:p>
          <a:p>
            <a:r>
              <a:rPr lang="en-US" dirty="0"/>
              <a:t> Some of the decisions are really difficulty to make because of the complexity of the decision situation.</a:t>
            </a:r>
          </a:p>
          <a:p>
            <a:r>
              <a:rPr lang="en-US" dirty="0"/>
              <a:t>This is specially true in case of several business and Industrial problems which are becoming more and more complex.</a:t>
            </a:r>
          </a:p>
          <a:p>
            <a:r>
              <a:rPr lang="en-US" dirty="0"/>
              <a:t>The decision making in business is not an easy task. Sometimes the decisions may be based on cost and profit calculations and at other times they may rest on relative competitiveness.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04806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525E-331A-47D6-80F3-0C9F8F44B20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34A4F24-64C5-4080-BF10-768E8949BBE2}"/>
              </a:ext>
            </a:extLst>
          </p:cNvPr>
          <p:cNvSpPr>
            <a:spLocks noGrp="1"/>
          </p:cNvSpPr>
          <p:nvPr>
            <p:ph idx="1"/>
          </p:nvPr>
        </p:nvSpPr>
        <p:spPr/>
        <p:txBody>
          <a:bodyPr/>
          <a:lstStyle/>
          <a:p>
            <a:r>
              <a:rPr lang="en-US" dirty="0"/>
              <a:t>We need a decision theory which may be defined as a body of methods helpful to decision makers to select wisely one course of action (strategy) from amongst the alternative plans of action.</a:t>
            </a:r>
          </a:p>
          <a:p>
            <a:r>
              <a:rPr lang="en-US" dirty="0"/>
              <a:t>Decision theory is concerned with how to assist people (or organization) in making decisions.</a:t>
            </a:r>
          </a:p>
          <a:p>
            <a:r>
              <a:rPr lang="en-US" dirty="0"/>
              <a:t>The Decision theory is also called as the Decision Analysis.</a:t>
            </a:r>
          </a:p>
          <a:p>
            <a:r>
              <a:rPr lang="en-US" dirty="0"/>
              <a:t>It provides a formal analytic framework for decision making under conditions of uncertain. It is used to determine the optimal strategies where a decision maker is face with several decision alternatives and an uncertain, or risky, pattern of future events.</a:t>
            </a:r>
            <a:endParaRPr lang="en-IN" dirty="0"/>
          </a:p>
        </p:txBody>
      </p:sp>
    </p:spTree>
    <p:extLst>
      <p:ext uri="{BB962C8B-B14F-4D97-AF65-F5344CB8AC3E}">
        <p14:creationId xmlns:p14="http://schemas.microsoft.com/office/powerpoint/2010/main" val="3213412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AD37-9D91-4C48-9CB5-3338F59FDFA1}"/>
              </a:ext>
            </a:extLst>
          </p:cNvPr>
          <p:cNvSpPr>
            <a:spLocks noGrp="1"/>
          </p:cNvSpPr>
          <p:nvPr>
            <p:ph type="title"/>
          </p:nvPr>
        </p:nvSpPr>
        <p:spPr/>
        <p:txBody>
          <a:bodyPr/>
          <a:lstStyle/>
          <a:p>
            <a:r>
              <a:rPr lang="en-US" dirty="0"/>
              <a:t>Process of Decision making analysis</a:t>
            </a:r>
            <a:endParaRPr lang="en-IN" dirty="0"/>
          </a:p>
        </p:txBody>
      </p:sp>
      <p:sp>
        <p:nvSpPr>
          <p:cNvPr id="3" name="Content Placeholder 2">
            <a:extLst>
              <a:ext uri="{FF2B5EF4-FFF2-40B4-BE49-F238E27FC236}">
                <a16:creationId xmlns:a16="http://schemas.microsoft.com/office/drawing/2014/main" id="{FBACE807-F9D7-49F9-AFDA-851ECC30A100}"/>
              </a:ext>
            </a:extLst>
          </p:cNvPr>
          <p:cNvSpPr>
            <a:spLocks noGrp="1"/>
          </p:cNvSpPr>
          <p:nvPr>
            <p:ph idx="1"/>
          </p:nvPr>
        </p:nvSpPr>
        <p:spPr/>
        <p:txBody>
          <a:bodyPr>
            <a:normAutofit/>
          </a:bodyPr>
          <a:lstStyle/>
          <a:p>
            <a:pPr marL="0" indent="0">
              <a:buNone/>
            </a:pPr>
            <a:r>
              <a:rPr lang="en-US" dirty="0"/>
              <a:t>The Decision making process, thus, involves the following steps:</a:t>
            </a:r>
          </a:p>
          <a:p>
            <a:r>
              <a:rPr lang="en-US" dirty="0"/>
              <a:t> Identification of the various possible  </a:t>
            </a:r>
            <a:r>
              <a:rPr lang="en-US" dirty="0" err="1"/>
              <a:t>outcomes,called</a:t>
            </a:r>
            <a:r>
              <a:rPr lang="en-US" dirty="0"/>
              <a:t> states of nature or events, ‘</a:t>
            </a:r>
            <a:r>
              <a:rPr lang="en-US" dirty="0" err="1"/>
              <a:t>Eis</a:t>
            </a:r>
            <a:r>
              <a:rPr lang="en-US" dirty="0"/>
              <a:t>’, for the decision problem.</a:t>
            </a:r>
          </a:p>
          <a:p>
            <a:r>
              <a:rPr lang="en-US" dirty="0"/>
              <a:t>Identifications of the courses of action ‘</a:t>
            </a:r>
            <a:r>
              <a:rPr lang="en-US" dirty="0" err="1"/>
              <a:t>Ajs</a:t>
            </a:r>
            <a:r>
              <a:rPr lang="en-US" dirty="0"/>
              <a:t>’ or the strategies that are available to the decision </a:t>
            </a:r>
            <a:r>
              <a:rPr lang="en-US" dirty="0" err="1"/>
              <a:t>maker.The</a:t>
            </a:r>
            <a:r>
              <a:rPr lang="en-US" dirty="0"/>
              <a:t> decision maker has control over choice of these.</a:t>
            </a:r>
          </a:p>
          <a:p>
            <a:r>
              <a:rPr lang="en-US" dirty="0"/>
              <a:t>Determination of the pay-off function which describes the consequences resulting from the different combinations of acts ad </a:t>
            </a:r>
            <a:r>
              <a:rPr lang="en-US" dirty="0" err="1"/>
              <a:t>events.The</a:t>
            </a:r>
            <a:r>
              <a:rPr lang="en-US" dirty="0"/>
              <a:t> pay-off may be designated as ‘</a:t>
            </a:r>
            <a:r>
              <a:rPr lang="en-US" dirty="0" err="1"/>
              <a:t>Vjs</a:t>
            </a:r>
            <a:r>
              <a:rPr lang="en-US" dirty="0"/>
              <a:t>’ – the pay-off resulting from ‘</a:t>
            </a:r>
            <a:r>
              <a:rPr lang="en-US" dirty="0" err="1"/>
              <a:t>ith</a:t>
            </a:r>
            <a:r>
              <a:rPr lang="en-US" dirty="0"/>
              <a:t>’ event and ‘</a:t>
            </a:r>
            <a:r>
              <a:rPr lang="en-US" dirty="0" err="1"/>
              <a:t>jth</a:t>
            </a:r>
            <a:r>
              <a:rPr lang="en-US" dirty="0"/>
              <a:t>’ strategy.</a:t>
            </a:r>
          </a:p>
          <a:p>
            <a:endParaRPr lang="en-US" dirty="0"/>
          </a:p>
          <a:p>
            <a:endParaRPr lang="en-IN" dirty="0"/>
          </a:p>
        </p:txBody>
      </p:sp>
    </p:spTree>
    <p:extLst>
      <p:ext uri="{BB962C8B-B14F-4D97-AF65-F5344CB8AC3E}">
        <p14:creationId xmlns:p14="http://schemas.microsoft.com/office/powerpoint/2010/main" val="139376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CDDB-98FF-4B27-8B7B-347FB42FACF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8925AA8-480C-4B76-B5BC-8C1D3F7CB27E}"/>
              </a:ext>
            </a:extLst>
          </p:cNvPr>
          <p:cNvSpPr>
            <a:spLocks noGrp="1"/>
          </p:cNvSpPr>
          <p:nvPr>
            <p:ph idx="1"/>
          </p:nvPr>
        </p:nvSpPr>
        <p:spPr/>
        <p:txBody>
          <a:bodyPr/>
          <a:lstStyle/>
          <a:p>
            <a:r>
              <a:rPr lang="en-US" dirty="0"/>
              <a:t>Choosing from among the various alternatives on the basis of some criterion.</a:t>
            </a:r>
          </a:p>
          <a:p>
            <a:pPr marL="0" indent="0">
              <a:buNone/>
            </a:pPr>
            <a:r>
              <a:rPr lang="en-US" dirty="0"/>
              <a:t>                  The various pay-off elements may be summarized in the form of a pay-off table as below:</a:t>
            </a:r>
          </a:p>
          <a:p>
            <a:pPr marL="0" indent="0">
              <a:buNone/>
            </a:pPr>
            <a:r>
              <a:rPr lang="en-US" dirty="0"/>
              <a:t>In this table ‘</a:t>
            </a:r>
            <a:r>
              <a:rPr lang="en-US" err="1"/>
              <a:t>n</a:t>
            </a:r>
            <a:r>
              <a:rPr lang="en-US"/>
              <a:t>’ states </a:t>
            </a:r>
            <a:r>
              <a:rPr lang="en-US" dirty="0"/>
              <a:t>of nature(outcomes) are represented by ‘E1,E2 ------</a:t>
            </a:r>
            <a:r>
              <a:rPr lang="en-US" dirty="0" err="1"/>
              <a:t>En</a:t>
            </a:r>
            <a:r>
              <a:rPr lang="en-US" dirty="0"/>
              <a:t>’ and m courses of action by A1,A2 -----Am</a:t>
            </a:r>
            <a:endParaRPr lang="en-IN" dirty="0"/>
          </a:p>
        </p:txBody>
      </p:sp>
    </p:spTree>
    <p:extLst>
      <p:ext uri="{BB962C8B-B14F-4D97-AF65-F5344CB8AC3E}">
        <p14:creationId xmlns:p14="http://schemas.microsoft.com/office/powerpoint/2010/main" val="3728180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1424</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Important Models in the Study of Operations research models</vt:lpstr>
      <vt:lpstr>Important Models in the Study of O.R Models</vt:lpstr>
      <vt:lpstr>PowerPoint Presentation</vt:lpstr>
      <vt:lpstr>PowerPoint Presentation</vt:lpstr>
      <vt:lpstr>PowerPoint Presentation</vt:lpstr>
      <vt:lpstr>Decision Analysis</vt:lpstr>
      <vt:lpstr>PowerPoint Presentation</vt:lpstr>
      <vt:lpstr>Process of Decision making analysis</vt:lpstr>
      <vt:lpstr>PowerPoint Presentation</vt:lpstr>
      <vt:lpstr>PowerPoint Presentation</vt:lpstr>
      <vt:lpstr>Decision making environment or Decision Alternatives</vt:lpstr>
      <vt:lpstr>PowerPoint Presentation</vt:lpstr>
      <vt:lpstr>Maximax or Minimin Criterion</vt:lpstr>
      <vt:lpstr>DECISION MAKING UNDER UNCERTAINTY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Models in the Study of Operations research models</dc:title>
  <dc:creator>Bhaskar Nalla</dc:creator>
  <cp:lastModifiedBy>Bhaskar Nalla</cp:lastModifiedBy>
  <cp:revision>2</cp:revision>
  <dcterms:created xsi:type="dcterms:W3CDTF">2018-10-30T07:06:25Z</dcterms:created>
  <dcterms:modified xsi:type="dcterms:W3CDTF">2018-10-30T07:07:31Z</dcterms:modified>
</cp:coreProperties>
</file>