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9" r:id="rId4"/>
    <p:sldId id="270" r:id="rId5"/>
    <p:sldId id="271" r:id="rId6"/>
    <p:sldId id="272" r:id="rId7"/>
    <p:sldId id="273" r:id="rId8"/>
    <p:sldId id="274" r:id="rId9"/>
    <p:sldId id="275" r:id="rId10"/>
    <p:sldId id="276" r:id="rId11"/>
    <p:sldId id="27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6" d="100"/>
          <a:sy n="96" d="100"/>
        </p:scale>
        <p:origin x="86" y="12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61683-9E2D-4819-9128-1EA511B7717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F961E275-A02D-4602-B83C-390B95842E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BAD0284A-6B90-40BB-BE33-D428D04C7C9F}"/>
              </a:ext>
            </a:extLst>
          </p:cNvPr>
          <p:cNvSpPr>
            <a:spLocks noGrp="1"/>
          </p:cNvSpPr>
          <p:nvPr>
            <p:ph type="dt" sz="half" idx="10"/>
          </p:nvPr>
        </p:nvSpPr>
        <p:spPr/>
        <p:txBody>
          <a:bodyPr/>
          <a:lstStyle/>
          <a:p>
            <a:fld id="{D7B372E0-0B7D-420D-9AE5-3979173EED51}" type="datetimeFigureOut">
              <a:rPr lang="en-IN" smtClean="0"/>
              <a:t>30-10-2018</a:t>
            </a:fld>
            <a:endParaRPr lang="en-IN"/>
          </a:p>
        </p:txBody>
      </p:sp>
      <p:sp>
        <p:nvSpPr>
          <p:cNvPr id="5" name="Footer Placeholder 4">
            <a:extLst>
              <a:ext uri="{FF2B5EF4-FFF2-40B4-BE49-F238E27FC236}">
                <a16:creationId xmlns:a16="http://schemas.microsoft.com/office/drawing/2014/main" id="{5DDD858D-41AC-4F81-BDD4-4D7CC0B153A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F33078D-740B-4AF1-AA85-1716A2D5245C}"/>
              </a:ext>
            </a:extLst>
          </p:cNvPr>
          <p:cNvSpPr>
            <a:spLocks noGrp="1"/>
          </p:cNvSpPr>
          <p:nvPr>
            <p:ph type="sldNum" sz="quarter" idx="12"/>
          </p:nvPr>
        </p:nvSpPr>
        <p:spPr/>
        <p:txBody>
          <a:bodyPr/>
          <a:lstStyle/>
          <a:p>
            <a:fld id="{9A04555E-563F-4E68-A8EE-1D6DA442E612}" type="slidenum">
              <a:rPr lang="en-IN" smtClean="0"/>
              <a:t>‹#›</a:t>
            </a:fld>
            <a:endParaRPr lang="en-IN"/>
          </a:p>
        </p:txBody>
      </p:sp>
    </p:spTree>
    <p:extLst>
      <p:ext uri="{BB962C8B-B14F-4D97-AF65-F5344CB8AC3E}">
        <p14:creationId xmlns:p14="http://schemas.microsoft.com/office/powerpoint/2010/main" val="1738266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F288D-686B-40D9-B5ED-6DA6C16EF90C}"/>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EC14C0C-6F46-4BEA-83AE-3C726022A56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1CC2DAC-F1CA-48EF-8E07-B713AD9E15B4}"/>
              </a:ext>
            </a:extLst>
          </p:cNvPr>
          <p:cNvSpPr>
            <a:spLocks noGrp="1"/>
          </p:cNvSpPr>
          <p:nvPr>
            <p:ph type="dt" sz="half" idx="10"/>
          </p:nvPr>
        </p:nvSpPr>
        <p:spPr/>
        <p:txBody>
          <a:bodyPr/>
          <a:lstStyle/>
          <a:p>
            <a:fld id="{D7B372E0-0B7D-420D-9AE5-3979173EED51}" type="datetimeFigureOut">
              <a:rPr lang="en-IN" smtClean="0"/>
              <a:t>30-10-2018</a:t>
            </a:fld>
            <a:endParaRPr lang="en-IN"/>
          </a:p>
        </p:txBody>
      </p:sp>
      <p:sp>
        <p:nvSpPr>
          <p:cNvPr id="5" name="Footer Placeholder 4">
            <a:extLst>
              <a:ext uri="{FF2B5EF4-FFF2-40B4-BE49-F238E27FC236}">
                <a16:creationId xmlns:a16="http://schemas.microsoft.com/office/drawing/2014/main" id="{21C714F4-83EE-4388-A4A5-2EC64691206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6190D24-DAB5-4227-93A0-C6357A41ECDC}"/>
              </a:ext>
            </a:extLst>
          </p:cNvPr>
          <p:cNvSpPr>
            <a:spLocks noGrp="1"/>
          </p:cNvSpPr>
          <p:nvPr>
            <p:ph type="sldNum" sz="quarter" idx="12"/>
          </p:nvPr>
        </p:nvSpPr>
        <p:spPr/>
        <p:txBody>
          <a:bodyPr/>
          <a:lstStyle/>
          <a:p>
            <a:fld id="{9A04555E-563F-4E68-A8EE-1D6DA442E612}" type="slidenum">
              <a:rPr lang="en-IN" smtClean="0"/>
              <a:t>‹#›</a:t>
            </a:fld>
            <a:endParaRPr lang="en-IN"/>
          </a:p>
        </p:txBody>
      </p:sp>
    </p:spTree>
    <p:extLst>
      <p:ext uri="{BB962C8B-B14F-4D97-AF65-F5344CB8AC3E}">
        <p14:creationId xmlns:p14="http://schemas.microsoft.com/office/powerpoint/2010/main" val="3241349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570C2F2-FDFB-4DC7-B9C4-C15F8DE2073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6D27F0A-B1AC-4C8F-A04B-DCED58E4A9A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6C9F927-2A0A-48CA-8747-3B3E0E0653AA}"/>
              </a:ext>
            </a:extLst>
          </p:cNvPr>
          <p:cNvSpPr>
            <a:spLocks noGrp="1"/>
          </p:cNvSpPr>
          <p:nvPr>
            <p:ph type="dt" sz="half" idx="10"/>
          </p:nvPr>
        </p:nvSpPr>
        <p:spPr/>
        <p:txBody>
          <a:bodyPr/>
          <a:lstStyle/>
          <a:p>
            <a:fld id="{D7B372E0-0B7D-420D-9AE5-3979173EED51}" type="datetimeFigureOut">
              <a:rPr lang="en-IN" smtClean="0"/>
              <a:t>30-10-2018</a:t>
            </a:fld>
            <a:endParaRPr lang="en-IN"/>
          </a:p>
        </p:txBody>
      </p:sp>
      <p:sp>
        <p:nvSpPr>
          <p:cNvPr id="5" name="Footer Placeholder 4">
            <a:extLst>
              <a:ext uri="{FF2B5EF4-FFF2-40B4-BE49-F238E27FC236}">
                <a16:creationId xmlns:a16="http://schemas.microsoft.com/office/drawing/2014/main" id="{A5751900-A5AD-44C8-9485-CAA7D25EE29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56AD93D-2572-4812-8F15-599C4C752147}"/>
              </a:ext>
            </a:extLst>
          </p:cNvPr>
          <p:cNvSpPr>
            <a:spLocks noGrp="1"/>
          </p:cNvSpPr>
          <p:nvPr>
            <p:ph type="sldNum" sz="quarter" idx="12"/>
          </p:nvPr>
        </p:nvSpPr>
        <p:spPr/>
        <p:txBody>
          <a:bodyPr/>
          <a:lstStyle/>
          <a:p>
            <a:fld id="{9A04555E-563F-4E68-A8EE-1D6DA442E612}" type="slidenum">
              <a:rPr lang="en-IN" smtClean="0"/>
              <a:t>‹#›</a:t>
            </a:fld>
            <a:endParaRPr lang="en-IN"/>
          </a:p>
        </p:txBody>
      </p:sp>
    </p:spTree>
    <p:extLst>
      <p:ext uri="{BB962C8B-B14F-4D97-AF65-F5344CB8AC3E}">
        <p14:creationId xmlns:p14="http://schemas.microsoft.com/office/powerpoint/2010/main" val="2916642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FB280-6733-4FC9-8842-16F423101CC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E3AB054E-9B24-4305-9C8D-95A2CAB9833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D26E31B-0B67-4666-8E16-44831D79A874}"/>
              </a:ext>
            </a:extLst>
          </p:cNvPr>
          <p:cNvSpPr>
            <a:spLocks noGrp="1"/>
          </p:cNvSpPr>
          <p:nvPr>
            <p:ph type="dt" sz="half" idx="10"/>
          </p:nvPr>
        </p:nvSpPr>
        <p:spPr/>
        <p:txBody>
          <a:bodyPr/>
          <a:lstStyle/>
          <a:p>
            <a:fld id="{D7B372E0-0B7D-420D-9AE5-3979173EED51}" type="datetimeFigureOut">
              <a:rPr lang="en-IN" smtClean="0"/>
              <a:t>30-10-2018</a:t>
            </a:fld>
            <a:endParaRPr lang="en-IN"/>
          </a:p>
        </p:txBody>
      </p:sp>
      <p:sp>
        <p:nvSpPr>
          <p:cNvPr id="5" name="Footer Placeholder 4">
            <a:extLst>
              <a:ext uri="{FF2B5EF4-FFF2-40B4-BE49-F238E27FC236}">
                <a16:creationId xmlns:a16="http://schemas.microsoft.com/office/drawing/2014/main" id="{1F428269-605D-443E-B2D0-B394990AEBD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16FCB89-44ED-46FD-B251-09EA1F36585A}"/>
              </a:ext>
            </a:extLst>
          </p:cNvPr>
          <p:cNvSpPr>
            <a:spLocks noGrp="1"/>
          </p:cNvSpPr>
          <p:nvPr>
            <p:ph type="sldNum" sz="quarter" idx="12"/>
          </p:nvPr>
        </p:nvSpPr>
        <p:spPr/>
        <p:txBody>
          <a:bodyPr/>
          <a:lstStyle/>
          <a:p>
            <a:fld id="{9A04555E-563F-4E68-A8EE-1D6DA442E612}" type="slidenum">
              <a:rPr lang="en-IN" smtClean="0"/>
              <a:t>‹#›</a:t>
            </a:fld>
            <a:endParaRPr lang="en-IN"/>
          </a:p>
        </p:txBody>
      </p:sp>
    </p:spTree>
    <p:extLst>
      <p:ext uri="{BB962C8B-B14F-4D97-AF65-F5344CB8AC3E}">
        <p14:creationId xmlns:p14="http://schemas.microsoft.com/office/powerpoint/2010/main" val="612418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52BBD-0B5B-4947-81EE-359D023C1CB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C30C0FA6-197F-4E68-87CF-6CA3AD34E1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A9C73EF-1B05-4E8A-83C2-0D1B55C31C3A}"/>
              </a:ext>
            </a:extLst>
          </p:cNvPr>
          <p:cNvSpPr>
            <a:spLocks noGrp="1"/>
          </p:cNvSpPr>
          <p:nvPr>
            <p:ph type="dt" sz="half" idx="10"/>
          </p:nvPr>
        </p:nvSpPr>
        <p:spPr/>
        <p:txBody>
          <a:bodyPr/>
          <a:lstStyle/>
          <a:p>
            <a:fld id="{D7B372E0-0B7D-420D-9AE5-3979173EED51}" type="datetimeFigureOut">
              <a:rPr lang="en-IN" smtClean="0"/>
              <a:t>30-10-2018</a:t>
            </a:fld>
            <a:endParaRPr lang="en-IN"/>
          </a:p>
        </p:txBody>
      </p:sp>
      <p:sp>
        <p:nvSpPr>
          <p:cNvPr id="5" name="Footer Placeholder 4">
            <a:extLst>
              <a:ext uri="{FF2B5EF4-FFF2-40B4-BE49-F238E27FC236}">
                <a16:creationId xmlns:a16="http://schemas.microsoft.com/office/drawing/2014/main" id="{BEA2CF9F-DE0D-4EE0-B61F-E3C9E51E63F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EDA142F-D484-4B7B-8603-9102996876BF}"/>
              </a:ext>
            </a:extLst>
          </p:cNvPr>
          <p:cNvSpPr>
            <a:spLocks noGrp="1"/>
          </p:cNvSpPr>
          <p:nvPr>
            <p:ph type="sldNum" sz="quarter" idx="12"/>
          </p:nvPr>
        </p:nvSpPr>
        <p:spPr/>
        <p:txBody>
          <a:bodyPr/>
          <a:lstStyle/>
          <a:p>
            <a:fld id="{9A04555E-563F-4E68-A8EE-1D6DA442E612}" type="slidenum">
              <a:rPr lang="en-IN" smtClean="0"/>
              <a:t>‹#›</a:t>
            </a:fld>
            <a:endParaRPr lang="en-IN"/>
          </a:p>
        </p:txBody>
      </p:sp>
    </p:spTree>
    <p:extLst>
      <p:ext uri="{BB962C8B-B14F-4D97-AF65-F5344CB8AC3E}">
        <p14:creationId xmlns:p14="http://schemas.microsoft.com/office/powerpoint/2010/main" val="2319053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9C014-8D31-4E3A-9689-B93EFB33EA0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9A77CBDC-71A1-49A3-B64D-95DDD1B92D8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3248A623-3EFE-4EF9-94FC-D244891537E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37B6EACC-C373-47EB-B8C4-ED6698162CC7}"/>
              </a:ext>
            </a:extLst>
          </p:cNvPr>
          <p:cNvSpPr>
            <a:spLocks noGrp="1"/>
          </p:cNvSpPr>
          <p:nvPr>
            <p:ph type="dt" sz="half" idx="10"/>
          </p:nvPr>
        </p:nvSpPr>
        <p:spPr/>
        <p:txBody>
          <a:bodyPr/>
          <a:lstStyle/>
          <a:p>
            <a:fld id="{D7B372E0-0B7D-420D-9AE5-3979173EED51}" type="datetimeFigureOut">
              <a:rPr lang="en-IN" smtClean="0"/>
              <a:t>30-10-2018</a:t>
            </a:fld>
            <a:endParaRPr lang="en-IN"/>
          </a:p>
        </p:txBody>
      </p:sp>
      <p:sp>
        <p:nvSpPr>
          <p:cNvPr id="6" name="Footer Placeholder 5">
            <a:extLst>
              <a:ext uri="{FF2B5EF4-FFF2-40B4-BE49-F238E27FC236}">
                <a16:creationId xmlns:a16="http://schemas.microsoft.com/office/drawing/2014/main" id="{5A4D24EB-ACB1-4ABE-B4AA-50E2C81B925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9BA096C-BC1D-4D4D-ACB3-5AE243D07766}"/>
              </a:ext>
            </a:extLst>
          </p:cNvPr>
          <p:cNvSpPr>
            <a:spLocks noGrp="1"/>
          </p:cNvSpPr>
          <p:nvPr>
            <p:ph type="sldNum" sz="quarter" idx="12"/>
          </p:nvPr>
        </p:nvSpPr>
        <p:spPr/>
        <p:txBody>
          <a:bodyPr/>
          <a:lstStyle/>
          <a:p>
            <a:fld id="{9A04555E-563F-4E68-A8EE-1D6DA442E612}" type="slidenum">
              <a:rPr lang="en-IN" smtClean="0"/>
              <a:t>‹#›</a:t>
            </a:fld>
            <a:endParaRPr lang="en-IN"/>
          </a:p>
        </p:txBody>
      </p:sp>
    </p:spTree>
    <p:extLst>
      <p:ext uri="{BB962C8B-B14F-4D97-AF65-F5344CB8AC3E}">
        <p14:creationId xmlns:p14="http://schemas.microsoft.com/office/powerpoint/2010/main" val="1913541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64CD1-FA35-42FA-B2E2-EA889E4F482F}"/>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E8520C49-70C3-49BA-A419-F03F16DA78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4FFFE7F-539E-4C38-ABC7-E0955654120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1CD7D912-DE09-4BA6-B684-CB0B4C8ED9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943D0D2-EF5E-40F4-AF9B-5CD650C52E1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CC889B39-4BB0-42B7-A026-C44A63D3F102}"/>
              </a:ext>
            </a:extLst>
          </p:cNvPr>
          <p:cNvSpPr>
            <a:spLocks noGrp="1"/>
          </p:cNvSpPr>
          <p:nvPr>
            <p:ph type="dt" sz="half" idx="10"/>
          </p:nvPr>
        </p:nvSpPr>
        <p:spPr/>
        <p:txBody>
          <a:bodyPr/>
          <a:lstStyle/>
          <a:p>
            <a:fld id="{D7B372E0-0B7D-420D-9AE5-3979173EED51}" type="datetimeFigureOut">
              <a:rPr lang="en-IN" smtClean="0"/>
              <a:t>30-10-2018</a:t>
            </a:fld>
            <a:endParaRPr lang="en-IN"/>
          </a:p>
        </p:txBody>
      </p:sp>
      <p:sp>
        <p:nvSpPr>
          <p:cNvPr id="8" name="Footer Placeholder 7">
            <a:extLst>
              <a:ext uri="{FF2B5EF4-FFF2-40B4-BE49-F238E27FC236}">
                <a16:creationId xmlns:a16="http://schemas.microsoft.com/office/drawing/2014/main" id="{24F701AE-0D37-4345-89CB-F86882F02C72}"/>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AF9184AF-CC62-44F4-9B9B-CB6744E0D8B7}"/>
              </a:ext>
            </a:extLst>
          </p:cNvPr>
          <p:cNvSpPr>
            <a:spLocks noGrp="1"/>
          </p:cNvSpPr>
          <p:nvPr>
            <p:ph type="sldNum" sz="quarter" idx="12"/>
          </p:nvPr>
        </p:nvSpPr>
        <p:spPr/>
        <p:txBody>
          <a:bodyPr/>
          <a:lstStyle/>
          <a:p>
            <a:fld id="{9A04555E-563F-4E68-A8EE-1D6DA442E612}" type="slidenum">
              <a:rPr lang="en-IN" smtClean="0"/>
              <a:t>‹#›</a:t>
            </a:fld>
            <a:endParaRPr lang="en-IN"/>
          </a:p>
        </p:txBody>
      </p:sp>
    </p:spTree>
    <p:extLst>
      <p:ext uri="{BB962C8B-B14F-4D97-AF65-F5344CB8AC3E}">
        <p14:creationId xmlns:p14="http://schemas.microsoft.com/office/powerpoint/2010/main" val="4148531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07431-D7A9-4556-8A78-052C4E80986F}"/>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A35AC0A4-7089-476C-B4C8-9D61B4DAD605}"/>
              </a:ext>
            </a:extLst>
          </p:cNvPr>
          <p:cNvSpPr>
            <a:spLocks noGrp="1"/>
          </p:cNvSpPr>
          <p:nvPr>
            <p:ph type="dt" sz="half" idx="10"/>
          </p:nvPr>
        </p:nvSpPr>
        <p:spPr/>
        <p:txBody>
          <a:bodyPr/>
          <a:lstStyle/>
          <a:p>
            <a:fld id="{D7B372E0-0B7D-420D-9AE5-3979173EED51}" type="datetimeFigureOut">
              <a:rPr lang="en-IN" smtClean="0"/>
              <a:t>30-10-2018</a:t>
            </a:fld>
            <a:endParaRPr lang="en-IN"/>
          </a:p>
        </p:txBody>
      </p:sp>
      <p:sp>
        <p:nvSpPr>
          <p:cNvPr id="4" name="Footer Placeholder 3">
            <a:extLst>
              <a:ext uri="{FF2B5EF4-FFF2-40B4-BE49-F238E27FC236}">
                <a16:creationId xmlns:a16="http://schemas.microsoft.com/office/drawing/2014/main" id="{81A9DC61-F66B-4A1E-9086-7924099542C4}"/>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65021773-B083-4399-8B1A-9A84FD55C4F8}"/>
              </a:ext>
            </a:extLst>
          </p:cNvPr>
          <p:cNvSpPr>
            <a:spLocks noGrp="1"/>
          </p:cNvSpPr>
          <p:nvPr>
            <p:ph type="sldNum" sz="quarter" idx="12"/>
          </p:nvPr>
        </p:nvSpPr>
        <p:spPr/>
        <p:txBody>
          <a:bodyPr/>
          <a:lstStyle/>
          <a:p>
            <a:fld id="{9A04555E-563F-4E68-A8EE-1D6DA442E612}" type="slidenum">
              <a:rPr lang="en-IN" smtClean="0"/>
              <a:t>‹#›</a:t>
            </a:fld>
            <a:endParaRPr lang="en-IN"/>
          </a:p>
        </p:txBody>
      </p:sp>
    </p:spTree>
    <p:extLst>
      <p:ext uri="{BB962C8B-B14F-4D97-AF65-F5344CB8AC3E}">
        <p14:creationId xmlns:p14="http://schemas.microsoft.com/office/powerpoint/2010/main" val="246120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C30802-13FC-49D4-8392-C5080F679FB2}"/>
              </a:ext>
            </a:extLst>
          </p:cNvPr>
          <p:cNvSpPr>
            <a:spLocks noGrp="1"/>
          </p:cNvSpPr>
          <p:nvPr>
            <p:ph type="dt" sz="half" idx="10"/>
          </p:nvPr>
        </p:nvSpPr>
        <p:spPr/>
        <p:txBody>
          <a:bodyPr/>
          <a:lstStyle/>
          <a:p>
            <a:fld id="{D7B372E0-0B7D-420D-9AE5-3979173EED51}" type="datetimeFigureOut">
              <a:rPr lang="en-IN" smtClean="0"/>
              <a:t>30-10-2018</a:t>
            </a:fld>
            <a:endParaRPr lang="en-IN"/>
          </a:p>
        </p:txBody>
      </p:sp>
      <p:sp>
        <p:nvSpPr>
          <p:cNvPr id="3" name="Footer Placeholder 2">
            <a:extLst>
              <a:ext uri="{FF2B5EF4-FFF2-40B4-BE49-F238E27FC236}">
                <a16:creationId xmlns:a16="http://schemas.microsoft.com/office/drawing/2014/main" id="{E5B57125-E815-48D9-BD32-8C8C78E640C9}"/>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77CA09E4-5901-471C-9ACF-BE57519AC22B}"/>
              </a:ext>
            </a:extLst>
          </p:cNvPr>
          <p:cNvSpPr>
            <a:spLocks noGrp="1"/>
          </p:cNvSpPr>
          <p:nvPr>
            <p:ph type="sldNum" sz="quarter" idx="12"/>
          </p:nvPr>
        </p:nvSpPr>
        <p:spPr/>
        <p:txBody>
          <a:bodyPr/>
          <a:lstStyle/>
          <a:p>
            <a:fld id="{9A04555E-563F-4E68-A8EE-1D6DA442E612}" type="slidenum">
              <a:rPr lang="en-IN" smtClean="0"/>
              <a:t>‹#›</a:t>
            </a:fld>
            <a:endParaRPr lang="en-IN"/>
          </a:p>
        </p:txBody>
      </p:sp>
    </p:spTree>
    <p:extLst>
      <p:ext uri="{BB962C8B-B14F-4D97-AF65-F5344CB8AC3E}">
        <p14:creationId xmlns:p14="http://schemas.microsoft.com/office/powerpoint/2010/main" val="3369754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DEAE9-1764-420F-877E-D8320777C3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8CF9DD20-DB8F-46F0-86A3-918C51FE52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F58D6903-2E05-420E-937A-91DF2491A1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1011894-1705-41E6-BF5B-D78A59CEDA7A}"/>
              </a:ext>
            </a:extLst>
          </p:cNvPr>
          <p:cNvSpPr>
            <a:spLocks noGrp="1"/>
          </p:cNvSpPr>
          <p:nvPr>
            <p:ph type="dt" sz="half" idx="10"/>
          </p:nvPr>
        </p:nvSpPr>
        <p:spPr/>
        <p:txBody>
          <a:bodyPr/>
          <a:lstStyle/>
          <a:p>
            <a:fld id="{D7B372E0-0B7D-420D-9AE5-3979173EED51}" type="datetimeFigureOut">
              <a:rPr lang="en-IN" smtClean="0"/>
              <a:t>30-10-2018</a:t>
            </a:fld>
            <a:endParaRPr lang="en-IN"/>
          </a:p>
        </p:txBody>
      </p:sp>
      <p:sp>
        <p:nvSpPr>
          <p:cNvPr id="6" name="Footer Placeholder 5">
            <a:extLst>
              <a:ext uri="{FF2B5EF4-FFF2-40B4-BE49-F238E27FC236}">
                <a16:creationId xmlns:a16="http://schemas.microsoft.com/office/drawing/2014/main" id="{20B47B7C-2D5C-4E76-A838-64A2F18D909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FEC7E45-09C9-48B7-A7C0-76D05C4526B0}"/>
              </a:ext>
            </a:extLst>
          </p:cNvPr>
          <p:cNvSpPr>
            <a:spLocks noGrp="1"/>
          </p:cNvSpPr>
          <p:nvPr>
            <p:ph type="sldNum" sz="quarter" idx="12"/>
          </p:nvPr>
        </p:nvSpPr>
        <p:spPr/>
        <p:txBody>
          <a:bodyPr/>
          <a:lstStyle/>
          <a:p>
            <a:fld id="{9A04555E-563F-4E68-A8EE-1D6DA442E612}" type="slidenum">
              <a:rPr lang="en-IN" smtClean="0"/>
              <a:t>‹#›</a:t>
            </a:fld>
            <a:endParaRPr lang="en-IN"/>
          </a:p>
        </p:txBody>
      </p:sp>
    </p:spTree>
    <p:extLst>
      <p:ext uri="{BB962C8B-B14F-4D97-AF65-F5344CB8AC3E}">
        <p14:creationId xmlns:p14="http://schemas.microsoft.com/office/powerpoint/2010/main" val="1149730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E94DE-855B-4BBA-AA7C-84D0D980A8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8D130E15-A95A-4734-9044-92834B292F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6516600A-2DE8-40D6-91CE-E578E84309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FCF0529-3B73-48E9-B526-724579AAB456}"/>
              </a:ext>
            </a:extLst>
          </p:cNvPr>
          <p:cNvSpPr>
            <a:spLocks noGrp="1"/>
          </p:cNvSpPr>
          <p:nvPr>
            <p:ph type="dt" sz="half" idx="10"/>
          </p:nvPr>
        </p:nvSpPr>
        <p:spPr/>
        <p:txBody>
          <a:bodyPr/>
          <a:lstStyle/>
          <a:p>
            <a:fld id="{D7B372E0-0B7D-420D-9AE5-3979173EED51}" type="datetimeFigureOut">
              <a:rPr lang="en-IN" smtClean="0"/>
              <a:t>30-10-2018</a:t>
            </a:fld>
            <a:endParaRPr lang="en-IN"/>
          </a:p>
        </p:txBody>
      </p:sp>
      <p:sp>
        <p:nvSpPr>
          <p:cNvPr id="6" name="Footer Placeholder 5">
            <a:extLst>
              <a:ext uri="{FF2B5EF4-FFF2-40B4-BE49-F238E27FC236}">
                <a16:creationId xmlns:a16="http://schemas.microsoft.com/office/drawing/2014/main" id="{877CEB42-2B15-4630-8C16-27430BDA466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3747045-86FA-4BC7-8F87-ACDCD2151D0D}"/>
              </a:ext>
            </a:extLst>
          </p:cNvPr>
          <p:cNvSpPr>
            <a:spLocks noGrp="1"/>
          </p:cNvSpPr>
          <p:nvPr>
            <p:ph type="sldNum" sz="quarter" idx="12"/>
          </p:nvPr>
        </p:nvSpPr>
        <p:spPr/>
        <p:txBody>
          <a:bodyPr/>
          <a:lstStyle/>
          <a:p>
            <a:fld id="{9A04555E-563F-4E68-A8EE-1D6DA442E612}" type="slidenum">
              <a:rPr lang="en-IN" smtClean="0"/>
              <a:t>‹#›</a:t>
            </a:fld>
            <a:endParaRPr lang="en-IN"/>
          </a:p>
        </p:txBody>
      </p:sp>
    </p:spTree>
    <p:extLst>
      <p:ext uri="{BB962C8B-B14F-4D97-AF65-F5344CB8AC3E}">
        <p14:creationId xmlns:p14="http://schemas.microsoft.com/office/powerpoint/2010/main" val="4145253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C90057-E703-4060-BA77-8ECB792E65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AAAF1902-D6B3-4ECF-99FF-4F246267DD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5BC4564-ABA2-4F18-B8CF-25C432E44F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372E0-0B7D-420D-9AE5-3979173EED51}" type="datetimeFigureOut">
              <a:rPr lang="en-IN" smtClean="0"/>
              <a:t>30-10-2018</a:t>
            </a:fld>
            <a:endParaRPr lang="en-IN"/>
          </a:p>
        </p:txBody>
      </p:sp>
      <p:sp>
        <p:nvSpPr>
          <p:cNvPr id="5" name="Footer Placeholder 4">
            <a:extLst>
              <a:ext uri="{FF2B5EF4-FFF2-40B4-BE49-F238E27FC236}">
                <a16:creationId xmlns:a16="http://schemas.microsoft.com/office/drawing/2014/main" id="{6C78B8CD-CC54-4527-BA04-DA4CEAF6A4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D98DC5C4-4307-4A5B-ACEB-4112E54EA7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04555E-563F-4E68-A8EE-1D6DA442E612}" type="slidenum">
              <a:rPr lang="en-IN" smtClean="0"/>
              <a:t>‹#›</a:t>
            </a:fld>
            <a:endParaRPr lang="en-IN"/>
          </a:p>
        </p:txBody>
      </p:sp>
    </p:spTree>
    <p:extLst>
      <p:ext uri="{BB962C8B-B14F-4D97-AF65-F5344CB8AC3E}">
        <p14:creationId xmlns:p14="http://schemas.microsoft.com/office/powerpoint/2010/main" val="34029105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F9700-D367-45F3-B500-BC425A35E424}"/>
              </a:ext>
            </a:extLst>
          </p:cNvPr>
          <p:cNvSpPr>
            <a:spLocks noGrp="1"/>
          </p:cNvSpPr>
          <p:nvPr>
            <p:ph type="ctrTitle"/>
          </p:nvPr>
        </p:nvSpPr>
        <p:spPr/>
        <p:txBody>
          <a:bodyPr/>
          <a:lstStyle/>
          <a:p>
            <a:r>
              <a:rPr lang="en-US" dirty="0"/>
              <a:t>Methods of Collecting Job Analysis</a:t>
            </a:r>
            <a:endParaRPr lang="en-IN" dirty="0"/>
          </a:p>
        </p:txBody>
      </p:sp>
      <p:sp>
        <p:nvSpPr>
          <p:cNvPr id="3" name="Subtitle 2">
            <a:extLst>
              <a:ext uri="{FF2B5EF4-FFF2-40B4-BE49-F238E27FC236}">
                <a16:creationId xmlns:a16="http://schemas.microsoft.com/office/drawing/2014/main" id="{EAA1E823-BEF0-4754-AA71-2DF576F62AEB}"/>
              </a:ext>
            </a:extLst>
          </p:cNvPr>
          <p:cNvSpPr>
            <a:spLocks noGrp="1"/>
          </p:cNvSpPr>
          <p:nvPr>
            <p:ph type="subTitle" idx="1"/>
          </p:nvPr>
        </p:nvSpPr>
        <p:spPr/>
        <p:txBody>
          <a:bodyPr/>
          <a:lstStyle/>
          <a:p>
            <a:endParaRPr lang="en-IN" dirty="0"/>
          </a:p>
        </p:txBody>
      </p:sp>
    </p:spTree>
    <p:extLst>
      <p:ext uri="{BB962C8B-B14F-4D97-AF65-F5344CB8AC3E}">
        <p14:creationId xmlns:p14="http://schemas.microsoft.com/office/powerpoint/2010/main" val="26898769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AE6D3-7CC5-43FB-BDA8-5DFD8B773082}"/>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64A5D153-B59F-49DD-B40A-1EA2CB2FE123}"/>
              </a:ext>
            </a:extLst>
          </p:cNvPr>
          <p:cNvSpPr>
            <a:spLocks noGrp="1"/>
          </p:cNvSpPr>
          <p:nvPr>
            <p:ph idx="1"/>
          </p:nvPr>
        </p:nvSpPr>
        <p:spPr/>
        <p:txBody>
          <a:bodyPr/>
          <a:lstStyle/>
          <a:p>
            <a:r>
              <a:rPr lang="en-US" dirty="0"/>
              <a:t>Some firms take a high – tech approach to diary/logs. They give employees pocket dictating machines and pagers.</a:t>
            </a:r>
          </a:p>
          <a:p>
            <a:r>
              <a:rPr lang="en-US" dirty="0"/>
              <a:t>Then at random times during the day, they page the workers, who dictates what they are doing at that time.</a:t>
            </a:r>
          </a:p>
          <a:p>
            <a:r>
              <a:rPr lang="en-US" dirty="0"/>
              <a:t>This approach can avoid one pit fall of the traditional diary / log method : relying on workers to remember what they did hours earlier when they complete their logs at the end of the day.</a:t>
            </a:r>
            <a:endParaRPr lang="en-IN" dirty="0"/>
          </a:p>
        </p:txBody>
      </p:sp>
    </p:spTree>
    <p:extLst>
      <p:ext uri="{BB962C8B-B14F-4D97-AF65-F5344CB8AC3E}">
        <p14:creationId xmlns:p14="http://schemas.microsoft.com/office/powerpoint/2010/main" val="1410916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BFD27-B692-4471-8D9D-8719FF43EAA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DEE3BA7-CF82-431D-A44C-19558D3E5C2F}"/>
              </a:ext>
            </a:extLst>
          </p:cNvPr>
          <p:cNvSpPr>
            <a:spLocks noGrp="1"/>
          </p:cNvSpPr>
          <p:nvPr>
            <p:ph idx="1"/>
          </p:nvPr>
        </p:nvSpPr>
        <p:spPr/>
        <p:txBody>
          <a:bodyPr/>
          <a:lstStyle/>
          <a:p>
            <a:pPr marL="0" indent="0">
              <a:buNone/>
            </a:pPr>
            <a:r>
              <a:rPr lang="en-US" dirty="0"/>
              <a:t>QUANTITATIVE JOB ANALYSIS TECHNIQUES :</a:t>
            </a:r>
          </a:p>
          <a:p>
            <a:r>
              <a:rPr lang="en-US" dirty="0"/>
              <a:t> Qualitative approaches like interviews and questionnaires are not always suitable. For example, if your aim is to compare jobs for any purposes, you may want to be able to assign quantitative values to each job.</a:t>
            </a:r>
          </a:p>
          <a:p>
            <a:r>
              <a:rPr lang="en-US" dirty="0"/>
              <a:t>The position analysis questionnaire, the Department of Labor approach, and functional job analysis are three </a:t>
            </a:r>
            <a:r>
              <a:rPr lang="en-US"/>
              <a:t>popular quantitative methods.    </a:t>
            </a:r>
            <a:endParaRPr lang="en-IN" dirty="0"/>
          </a:p>
        </p:txBody>
      </p:sp>
    </p:spTree>
    <p:extLst>
      <p:ext uri="{BB962C8B-B14F-4D97-AF65-F5344CB8AC3E}">
        <p14:creationId xmlns:p14="http://schemas.microsoft.com/office/powerpoint/2010/main" val="876065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9CB41-D3DE-4A39-9403-683CA9A56521}"/>
              </a:ext>
            </a:extLst>
          </p:cNvPr>
          <p:cNvSpPr>
            <a:spLocks noGrp="1"/>
          </p:cNvSpPr>
          <p:nvPr>
            <p:ph type="title"/>
          </p:nvPr>
        </p:nvSpPr>
        <p:spPr/>
        <p:txBody>
          <a:bodyPr/>
          <a:lstStyle/>
          <a:p>
            <a:r>
              <a:rPr lang="en-US" dirty="0"/>
              <a:t>METHODS OF COLLECTING JOB ANALYSIS INFORMATION</a:t>
            </a:r>
            <a:endParaRPr lang="en-IN" dirty="0"/>
          </a:p>
        </p:txBody>
      </p:sp>
      <p:sp>
        <p:nvSpPr>
          <p:cNvPr id="3" name="Content Placeholder 2">
            <a:extLst>
              <a:ext uri="{FF2B5EF4-FFF2-40B4-BE49-F238E27FC236}">
                <a16:creationId xmlns:a16="http://schemas.microsoft.com/office/drawing/2014/main" id="{E885D477-A309-4946-83EB-F2F906F47BFB}"/>
              </a:ext>
            </a:extLst>
          </p:cNvPr>
          <p:cNvSpPr>
            <a:spLocks noGrp="1"/>
          </p:cNvSpPr>
          <p:nvPr>
            <p:ph idx="1"/>
          </p:nvPr>
        </p:nvSpPr>
        <p:spPr/>
        <p:txBody>
          <a:bodyPr/>
          <a:lstStyle/>
          <a:p>
            <a:pPr marL="0" indent="0">
              <a:buNone/>
            </a:pPr>
            <a:r>
              <a:rPr lang="en-US" dirty="0"/>
              <a:t>Introduction : Use at least  the following aspects in collecting Job analysis information ,including –</a:t>
            </a:r>
          </a:p>
          <a:p>
            <a:r>
              <a:rPr lang="en-US" dirty="0"/>
              <a:t> Interviews</a:t>
            </a:r>
          </a:p>
          <a:p>
            <a:r>
              <a:rPr lang="en-US" dirty="0"/>
              <a:t>Questionnaires</a:t>
            </a:r>
          </a:p>
          <a:p>
            <a:r>
              <a:rPr lang="en-US" dirty="0"/>
              <a:t>Observation.</a:t>
            </a:r>
          </a:p>
          <a:p>
            <a:r>
              <a:rPr lang="en-US" dirty="0"/>
              <a:t>Participant Diary/Logs.</a:t>
            </a:r>
          </a:p>
          <a:p>
            <a:r>
              <a:rPr lang="en-US" dirty="0"/>
              <a:t>Quantitative Job Analysis Techniques .</a:t>
            </a:r>
            <a:endParaRPr lang="en-IN" dirty="0"/>
          </a:p>
        </p:txBody>
      </p:sp>
    </p:spTree>
    <p:extLst>
      <p:ext uri="{BB962C8B-B14F-4D97-AF65-F5344CB8AC3E}">
        <p14:creationId xmlns:p14="http://schemas.microsoft.com/office/powerpoint/2010/main" val="1752381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22D54-61A2-4AE3-82D9-84BA1F937608}"/>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E735196-4EC6-4DF0-AE9F-952B5DEA5F95}"/>
              </a:ext>
            </a:extLst>
          </p:cNvPr>
          <p:cNvSpPr>
            <a:spLocks noGrp="1"/>
          </p:cNvSpPr>
          <p:nvPr>
            <p:ph idx="1"/>
          </p:nvPr>
        </p:nvSpPr>
        <p:spPr/>
        <p:txBody>
          <a:bodyPr/>
          <a:lstStyle/>
          <a:p>
            <a:pPr marL="0" indent="0">
              <a:buNone/>
            </a:pPr>
            <a:r>
              <a:rPr lang="en-US" dirty="0"/>
              <a:t>INTERVIEWS : </a:t>
            </a:r>
          </a:p>
          <a:p>
            <a:r>
              <a:rPr lang="en-US" dirty="0"/>
              <a:t>Managers use 3 types of interviews to collect Job Analysis data – </a:t>
            </a:r>
          </a:p>
          <a:p>
            <a:pPr marL="0" indent="0">
              <a:buNone/>
            </a:pPr>
            <a:r>
              <a:rPr lang="en-US" dirty="0"/>
              <a:t>    1.Individual interviews with each employee,</a:t>
            </a:r>
          </a:p>
          <a:p>
            <a:pPr marL="0" indent="0">
              <a:buNone/>
            </a:pPr>
            <a:r>
              <a:rPr lang="en-US" dirty="0"/>
              <a:t>    2.Group interviews with groups of employees who have the same  </a:t>
            </a:r>
          </a:p>
          <a:p>
            <a:pPr marL="0" indent="0">
              <a:buNone/>
            </a:pPr>
            <a:r>
              <a:rPr lang="en-US" dirty="0"/>
              <a:t>         job,</a:t>
            </a:r>
          </a:p>
          <a:p>
            <a:pPr marL="0" indent="0">
              <a:buNone/>
            </a:pPr>
            <a:r>
              <a:rPr lang="en-US" dirty="0"/>
              <a:t>    3.Supervison interviews with one or more supervisors who know the </a:t>
            </a:r>
          </a:p>
          <a:p>
            <a:pPr marL="0" indent="0">
              <a:buNone/>
            </a:pPr>
            <a:r>
              <a:rPr lang="en-US" dirty="0"/>
              <a:t>         job.        </a:t>
            </a:r>
          </a:p>
          <a:p>
            <a:pPr marL="0" indent="0">
              <a:buNone/>
            </a:pPr>
            <a:endParaRPr lang="en-US" dirty="0"/>
          </a:p>
          <a:p>
            <a:pPr marL="0" indent="0">
              <a:buNone/>
            </a:pPr>
            <a:endParaRPr lang="en-US" dirty="0"/>
          </a:p>
          <a:p>
            <a:pPr marL="0" indent="0">
              <a:buNone/>
            </a:pPr>
            <a:endParaRPr lang="en-IN" dirty="0"/>
          </a:p>
        </p:txBody>
      </p:sp>
    </p:spTree>
    <p:extLst>
      <p:ext uri="{BB962C8B-B14F-4D97-AF65-F5344CB8AC3E}">
        <p14:creationId xmlns:p14="http://schemas.microsoft.com/office/powerpoint/2010/main" val="2726417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44A85-6C3C-44B5-AC83-5994B5E9C04A}"/>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EF7A8D2-EA87-4621-9A6C-23C3491E700D}"/>
              </a:ext>
            </a:extLst>
          </p:cNvPr>
          <p:cNvSpPr>
            <a:spLocks noGrp="1"/>
          </p:cNvSpPr>
          <p:nvPr>
            <p:ph idx="1"/>
          </p:nvPr>
        </p:nvSpPr>
        <p:spPr/>
        <p:txBody>
          <a:bodyPr>
            <a:normAutofit fontScale="92500" lnSpcReduction="10000"/>
          </a:bodyPr>
          <a:lstStyle/>
          <a:p>
            <a:pPr marL="0" indent="0">
              <a:buNone/>
            </a:pPr>
            <a:r>
              <a:rPr lang="en-US" dirty="0"/>
              <a:t>Some Typical Interview questions include :</a:t>
            </a:r>
          </a:p>
          <a:p>
            <a:pPr marL="514350" indent="-514350">
              <a:buFont typeface="+mj-lt"/>
              <a:buAutoNum type="arabicPeriod"/>
            </a:pPr>
            <a:r>
              <a:rPr lang="en-US" dirty="0"/>
              <a:t>What is the Job being performed ?</a:t>
            </a:r>
          </a:p>
          <a:p>
            <a:pPr marL="514350" indent="-514350">
              <a:buFont typeface="+mj-lt"/>
              <a:buAutoNum type="arabicPeriod"/>
            </a:pPr>
            <a:r>
              <a:rPr lang="en-US" dirty="0"/>
              <a:t>What are the major duties of your position? What exactly do you do?</a:t>
            </a:r>
          </a:p>
          <a:p>
            <a:pPr marL="514350" indent="-514350">
              <a:buFont typeface="+mj-lt"/>
              <a:buAutoNum type="arabicPeriod"/>
            </a:pPr>
            <a:r>
              <a:rPr lang="en-US" dirty="0"/>
              <a:t>What physical location do you work in ?</a:t>
            </a:r>
          </a:p>
          <a:p>
            <a:pPr marL="514350" indent="-514350">
              <a:buFont typeface="+mj-lt"/>
              <a:buAutoNum type="arabicPeriod"/>
            </a:pPr>
            <a:r>
              <a:rPr lang="en-US" dirty="0"/>
              <a:t>What are the education, experience, skill and (where applicable ) certification and licensing requirements?</a:t>
            </a:r>
          </a:p>
          <a:p>
            <a:pPr marL="514350" indent="-514350">
              <a:buFont typeface="+mj-lt"/>
              <a:buAutoNum type="arabicPeriod"/>
            </a:pPr>
            <a:r>
              <a:rPr lang="en-US" dirty="0"/>
              <a:t>What are the jobs responsibilities and duties ?</a:t>
            </a:r>
          </a:p>
          <a:p>
            <a:pPr marL="514350" indent="-514350">
              <a:buFont typeface="+mj-lt"/>
              <a:buAutoNum type="arabicPeriod"/>
            </a:pPr>
            <a:r>
              <a:rPr lang="en-US" dirty="0"/>
              <a:t>What are the health and safety conditions ?</a:t>
            </a:r>
          </a:p>
          <a:p>
            <a:pPr marL="514350" indent="-514350">
              <a:buFont typeface="+mj-lt"/>
              <a:buAutoNum type="arabicPeriod"/>
            </a:pPr>
            <a:r>
              <a:rPr lang="en-US" dirty="0"/>
              <a:t>What are your responsibilities ? What are the environmental and working conditions involved ? </a:t>
            </a:r>
            <a:endParaRPr lang="en-IN" dirty="0"/>
          </a:p>
        </p:txBody>
      </p:sp>
    </p:spTree>
    <p:extLst>
      <p:ext uri="{BB962C8B-B14F-4D97-AF65-F5344CB8AC3E}">
        <p14:creationId xmlns:p14="http://schemas.microsoft.com/office/powerpoint/2010/main" val="1232314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09411-6D79-48AF-9912-AB387185CBAE}"/>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7A34A4AE-19AC-4652-9333-7807B910E417}"/>
              </a:ext>
            </a:extLst>
          </p:cNvPr>
          <p:cNvSpPr>
            <a:spLocks noGrp="1"/>
          </p:cNvSpPr>
          <p:nvPr>
            <p:ph idx="1"/>
          </p:nvPr>
        </p:nvSpPr>
        <p:spPr/>
        <p:txBody>
          <a:bodyPr/>
          <a:lstStyle/>
          <a:p>
            <a:pPr marL="0" indent="0">
              <a:buNone/>
            </a:pPr>
            <a:r>
              <a:rPr lang="en-US" dirty="0"/>
              <a:t>Interview guidelines : </a:t>
            </a:r>
          </a:p>
          <a:p>
            <a:pPr marL="0" indent="0">
              <a:buNone/>
            </a:pPr>
            <a:r>
              <a:rPr lang="en-US" dirty="0"/>
              <a:t>Keep several things in mind when conducting a job analysis interview.</a:t>
            </a:r>
          </a:p>
          <a:p>
            <a:r>
              <a:rPr lang="en-US" dirty="0"/>
              <a:t>First, the job analyst and supervisor should work together to identify the workers who know the job best – and preferably those who will most objective in describing the duties and responsibilities.</a:t>
            </a:r>
          </a:p>
          <a:p>
            <a:r>
              <a:rPr lang="en-US" dirty="0"/>
              <a:t>Second, quickly establish rapport with the interviewee. Know the persons name, speak in easily understood language, briefly review the interviews purpose, and explain how the person was chosen for the interview.</a:t>
            </a:r>
          </a:p>
          <a:p>
            <a:endParaRPr lang="en-IN" dirty="0"/>
          </a:p>
        </p:txBody>
      </p:sp>
    </p:spTree>
    <p:extLst>
      <p:ext uri="{BB962C8B-B14F-4D97-AF65-F5344CB8AC3E}">
        <p14:creationId xmlns:p14="http://schemas.microsoft.com/office/powerpoint/2010/main" val="111635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C988D-398B-44CD-A392-1C8E2D930146}"/>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E0EDB72F-BAEB-4BF4-AF81-18D25D4CD9BB}"/>
              </a:ext>
            </a:extLst>
          </p:cNvPr>
          <p:cNvSpPr>
            <a:spLocks noGrp="1"/>
          </p:cNvSpPr>
          <p:nvPr>
            <p:ph idx="1"/>
          </p:nvPr>
        </p:nvSpPr>
        <p:spPr/>
        <p:txBody>
          <a:bodyPr>
            <a:normAutofit fontScale="92500" lnSpcReduction="10000"/>
          </a:bodyPr>
          <a:lstStyle/>
          <a:p>
            <a:r>
              <a:rPr lang="en-US" dirty="0"/>
              <a:t>Third, follow a structured guide or checklist, one that lists questions and provides space for answers.</a:t>
            </a:r>
          </a:p>
          <a:p>
            <a:r>
              <a:rPr lang="en-US" dirty="0"/>
              <a:t>This ensure you will identify crucial questions ahead of time and that all </a:t>
            </a:r>
            <a:r>
              <a:rPr lang="en-US" dirty="0" err="1"/>
              <a:t>interviewrs</a:t>
            </a:r>
            <a:r>
              <a:rPr lang="en-US" dirty="0"/>
              <a:t> (if there is more than one ) cover all the required questions.</a:t>
            </a:r>
          </a:p>
          <a:p>
            <a:r>
              <a:rPr lang="en-US" dirty="0"/>
              <a:t>Fourth, when duties are not performed in a regular manner – for instance, when the worker doesn’t perform the same job over and over again many times a day – ask the worker to list his or her duties in order of importance and frequency of occurrence.</a:t>
            </a:r>
          </a:p>
          <a:p>
            <a:r>
              <a:rPr lang="en-US" dirty="0"/>
              <a:t>Finally, after completing the interview, review and verify the data. Specifically,  review the information with the workers immediate supervisor and with the interviewee.</a:t>
            </a:r>
            <a:endParaRPr lang="en-IN" dirty="0"/>
          </a:p>
        </p:txBody>
      </p:sp>
    </p:spTree>
    <p:extLst>
      <p:ext uri="{BB962C8B-B14F-4D97-AF65-F5344CB8AC3E}">
        <p14:creationId xmlns:p14="http://schemas.microsoft.com/office/powerpoint/2010/main" val="2276742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2992D-92E7-4762-8B95-06353D4E254B}"/>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924E0EFB-07EB-4EB3-A99F-692FE6CD38C4}"/>
              </a:ext>
            </a:extLst>
          </p:cNvPr>
          <p:cNvSpPr>
            <a:spLocks noGrp="1"/>
          </p:cNvSpPr>
          <p:nvPr>
            <p:ph idx="1"/>
          </p:nvPr>
        </p:nvSpPr>
        <p:spPr/>
        <p:txBody>
          <a:bodyPr/>
          <a:lstStyle/>
          <a:p>
            <a:pPr marL="0" indent="0">
              <a:buNone/>
            </a:pPr>
            <a:r>
              <a:rPr lang="en-US" dirty="0"/>
              <a:t>QUESTIONNAIRES :</a:t>
            </a:r>
          </a:p>
          <a:p>
            <a:pPr marL="0" indent="0">
              <a:buNone/>
            </a:pPr>
            <a:r>
              <a:rPr lang="en-US" dirty="0"/>
              <a:t>Having employees fill out questionnaire to describe their job – related duties and responsibilities is another good way to obtain job analysis information.</a:t>
            </a:r>
          </a:p>
          <a:p>
            <a:r>
              <a:rPr lang="en-US" dirty="0"/>
              <a:t>You have to decide how structured the questionnaire should be and what questions to include. Some questionnaires are very structured checklists.</a:t>
            </a:r>
          </a:p>
          <a:p>
            <a:r>
              <a:rPr lang="en-US" dirty="0"/>
              <a:t>At the other extreme, the questionnaire cab be open – ended and simply ask the employee to describe the major duties of your job.</a:t>
            </a:r>
          </a:p>
          <a:p>
            <a:pPr marL="0" indent="0">
              <a:buNone/>
            </a:pPr>
            <a:endParaRPr lang="en-IN" dirty="0"/>
          </a:p>
        </p:txBody>
      </p:sp>
    </p:spTree>
    <p:extLst>
      <p:ext uri="{BB962C8B-B14F-4D97-AF65-F5344CB8AC3E}">
        <p14:creationId xmlns:p14="http://schemas.microsoft.com/office/powerpoint/2010/main" val="242674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12586-FF00-49D3-9F15-662F650B04AC}"/>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78B3EC18-C834-45CF-B2BC-363DE8E64181}"/>
              </a:ext>
            </a:extLst>
          </p:cNvPr>
          <p:cNvSpPr>
            <a:spLocks noGrp="1"/>
          </p:cNvSpPr>
          <p:nvPr>
            <p:ph idx="1"/>
          </p:nvPr>
        </p:nvSpPr>
        <p:spPr/>
        <p:txBody>
          <a:bodyPr/>
          <a:lstStyle/>
          <a:p>
            <a:pPr marL="0" indent="0">
              <a:buNone/>
            </a:pPr>
            <a:r>
              <a:rPr lang="en-US" dirty="0"/>
              <a:t>OBSERVATION :</a:t>
            </a:r>
          </a:p>
          <a:p>
            <a:pPr marL="0" indent="0">
              <a:buNone/>
            </a:pPr>
            <a:r>
              <a:rPr lang="en-US" dirty="0"/>
              <a:t>Direct observation is especially useful when job consists mainly of observable physical activities – assembly – line worker and accounting clerk are examples.  </a:t>
            </a:r>
          </a:p>
          <a:p>
            <a:r>
              <a:rPr lang="en-US" dirty="0"/>
              <a:t>On the other hand, observation is usually not appropriate when the job entails a lot of mental activity ( lawyer, design engineer.</a:t>
            </a:r>
          </a:p>
          <a:p>
            <a:r>
              <a:rPr lang="en-US" dirty="0"/>
              <a:t>Managers often use direct observation and interviewing together. One approach is to observe the worker on the job during a complete work cycle. </a:t>
            </a:r>
            <a:endParaRPr lang="en-IN" dirty="0"/>
          </a:p>
        </p:txBody>
      </p:sp>
    </p:spTree>
    <p:extLst>
      <p:ext uri="{BB962C8B-B14F-4D97-AF65-F5344CB8AC3E}">
        <p14:creationId xmlns:p14="http://schemas.microsoft.com/office/powerpoint/2010/main" val="1534793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E2D36-9C12-4244-AC36-6E3A7E99A53C}"/>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81F5E205-B2CF-4D4F-A86B-73658BB38809}"/>
              </a:ext>
            </a:extLst>
          </p:cNvPr>
          <p:cNvSpPr>
            <a:spLocks noGrp="1"/>
          </p:cNvSpPr>
          <p:nvPr>
            <p:ph idx="1"/>
          </p:nvPr>
        </p:nvSpPr>
        <p:spPr/>
        <p:txBody>
          <a:bodyPr/>
          <a:lstStyle/>
          <a:p>
            <a:pPr marL="0" indent="0">
              <a:buNone/>
            </a:pPr>
            <a:r>
              <a:rPr lang="en-US" dirty="0"/>
              <a:t>PARTICIPANT DIARY/LOGS :</a:t>
            </a:r>
          </a:p>
          <a:p>
            <a:pPr marL="0" indent="0">
              <a:buNone/>
            </a:pPr>
            <a:r>
              <a:rPr lang="en-US" dirty="0"/>
              <a:t>Daily listings made by workers of every activity in which they engage along with the time each activity takes.</a:t>
            </a:r>
          </a:p>
          <a:p>
            <a:r>
              <a:rPr lang="en-US" dirty="0"/>
              <a:t>Another approach is to ask workers to keep a diary/log of what they do during the day.</a:t>
            </a:r>
          </a:p>
          <a:p>
            <a:r>
              <a:rPr lang="en-US" dirty="0"/>
              <a:t>For every activity he or she engages in, the employees records the activity ( along with the time ) in a log. This can produce a very complete picture of the job, especially when supplemented with subsequent interviews with the worker and the supervisor.</a:t>
            </a:r>
            <a:endParaRPr lang="en-IN" dirty="0"/>
          </a:p>
        </p:txBody>
      </p:sp>
    </p:spTree>
    <p:extLst>
      <p:ext uri="{BB962C8B-B14F-4D97-AF65-F5344CB8AC3E}">
        <p14:creationId xmlns:p14="http://schemas.microsoft.com/office/powerpoint/2010/main" val="17876799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784</Words>
  <Application>Microsoft Office PowerPoint</Application>
  <PresentationFormat>Widescreen</PresentationFormat>
  <Paragraphs>50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Methods of Collecting Job Analysis</vt:lpstr>
      <vt:lpstr>METHODS OF COLLECTING JOB ANALYSIS INFORMATION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Methods of Collecting Job Analysis</dc:title>
  <dc:creator>Bhaskar Nalla</dc:creator>
  <cp:lastModifiedBy>Bhaskar Nalla</cp:lastModifiedBy>
  <cp:revision>1</cp:revision>
  <dcterms:created xsi:type="dcterms:W3CDTF">2018-10-30T06:48:27Z</dcterms:created>
  <dcterms:modified xsi:type="dcterms:W3CDTF">2018-10-30T06:49:00Z</dcterms:modified>
</cp:coreProperties>
</file>