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4" r:id="rId9"/>
    <p:sldId id="265" r:id="rId10"/>
    <p:sldId id="263" r:id="rId11"/>
    <p:sldId id="268"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7726B-DAEB-4BD0-8ADC-000C574090D4}" type="datetimeFigureOut">
              <a:rPr lang="en-US" smtClean="0"/>
              <a:pPr/>
              <a:t>10/22/2018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3433B-C3A6-442B-9936-B1B75A519C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D3433B-C3A6-442B-9936-B1B75A519CE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10/22/2018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10/22/2018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10/22/2018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10/22/2018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10/22/2018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76761"/>
            <a:ext cx="8382000" cy="1323439"/>
          </a:xfrm>
          <a:prstGeom prst="rect">
            <a:avLst/>
          </a:prstGeom>
        </p:spPr>
        <p:txBody>
          <a:bodyPr wrap="square">
            <a:spAutoFit/>
          </a:bodyPr>
          <a:lstStyle/>
          <a:p>
            <a:pPr algn="ctr"/>
            <a:r>
              <a:rPr lang="en-US" sz="4000" b="1" dirty="0" smtClean="0">
                <a:solidFill>
                  <a:srgbClr val="FFC000"/>
                </a:solidFill>
                <a:effectLst>
                  <a:outerShdw blurRad="38100" dist="38100" dir="2700000" algn="tl">
                    <a:srgbClr val="000000">
                      <a:alpha val="43137"/>
                    </a:srgbClr>
                  </a:outerShdw>
                </a:effectLst>
              </a:rPr>
              <a:t>Introduction of Economics, Scope, Nature, Methods of study</a:t>
            </a:r>
            <a:endParaRPr lang="en-US" sz="4000" b="1" dirty="0">
              <a:solidFill>
                <a:srgbClr val="FFC000"/>
              </a:solidFill>
              <a:effectLst>
                <a:outerShdw blurRad="38100" dist="38100" dir="2700000" algn="tl">
                  <a:srgbClr val="000000">
                    <a:alpha val="43137"/>
                  </a:srgbClr>
                </a:outerShdw>
              </a:effectLst>
            </a:endParaRPr>
          </a:p>
        </p:txBody>
      </p:sp>
      <p:sp>
        <p:nvSpPr>
          <p:cNvPr id="6" name="TextBox 5"/>
          <p:cNvSpPr txBox="1"/>
          <p:nvPr/>
        </p:nvSpPr>
        <p:spPr>
          <a:xfrm>
            <a:off x="485932" y="6172200"/>
            <a:ext cx="1342868"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Week -1</a:t>
            </a:r>
            <a:endParaRPr lang="en-US" sz="2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2489217" y="6167735"/>
            <a:ext cx="6426183"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Prepared by: Dr </a:t>
            </a:r>
            <a:r>
              <a:rPr lang="en-US" sz="2400" b="1" dirty="0" err="1" smtClean="0">
                <a:solidFill>
                  <a:schemeClr val="bg1"/>
                </a:solidFill>
                <a:effectLst>
                  <a:outerShdw blurRad="38100" dist="38100" dir="2700000" algn="tl">
                    <a:srgbClr val="000000">
                      <a:alpha val="43137"/>
                    </a:srgbClr>
                  </a:outerShdw>
                </a:effectLst>
              </a:rPr>
              <a:t>Waqar</a:t>
            </a:r>
            <a:r>
              <a:rPr lang="en-US" sz="2400" b="1" dirty="0" smtClean="0">
                <a:solidFill>
                  <a:schemeClr val="bg1"/>
                </a:solidFill>
                <a:effectLst>
                  <a:outerShdw blurRad="38100" dist="38100" dir="2700000" algn="tl">
                    <a:srgbClr val="000000">
                      <a:alpha val="43137"/>
                    </a:srgbClr>
                  </a:outerShdw>
                </a:effectLst>
              </a:rPr>
              <a:t> Ahmad, </a:t>
            </a:r>
            <a:r>
              <a:rPr lang="en-US" sz="2400" b="1" dirty="0" err="1" smtClean="0">
                <a:solidFill>
                  <a:schemeClr val="bg1"/>
                </a:solidFill>
                <a:effectLst>
                  <a:outerShdw blurRad="38100" dist="38100" dir="2700000" algn="tl">
                    <a:srgbClr val="000000">
                      <a:alpha val="43137"/>
                    </a:srgbClr>
                  </a:outerShdw>
                </a:effectLst>
              </a:rPr>
              <a:t>Asstt</a:t>
            </a:r>
            <a:r>
              <a:rPr lang="en-US" sz="2400" b="1" dirty="0" smtClean="0">
                <a:solidFill>
                  <a:schemeClr val="bg1"/>
                </a:solidFill>
                <a:effectLst>
                  <a:outerShdw blurRad="38100" dist="38100" dir="2700000" algn="tl">
                    <a:srgbClr val="000000">
                      <a:alpha val="43137"/>
                    </a:srgbClr>
                  </a:outerShdw>
                </a:effectLst>
              </a:rPr>
              <a:t>. Prof.</a:t>
            </a:r>
            <a:endParaRPr lang="en-US" sz="2400" b="1" dirty="0">
              <a:solidFill>
                <a:schemeClr val="bg1"/>
              </a:solidFill>
              <a:effectLst>
                <a:outerShdw blurRad="38100" dist="38100" dir="2700000" algn="tl">
                  <a:srgbClr val="000000">
                    <a:alpha val="43137"/>
                  </a:srgbClr>
                </a:outerShdw>
              </a:effectLst>
            </a:endParaRPr>
          </a:p>
        </p:txBody>
      </p:sp>
      <p:pic>
        <p:nvPicPr>
          <p:cNvPr id="8" name="Picture 2" descr="C:\Users\user\Desktop\ishik-logo.png"/>
          <p:cNvPicPr>
            <a:picLocks noChangeAspect="1" noChangeArrowheads="1"/>
          </p:cNvPicPr>
          <p:nvPr/>
        </p:nvPicPr>
        <p:blipFill>
          <a:blip r:embed="rId2"/>
          <a:srcRect/>
          <a:stretch>
            <a:fillRect/>
          </a:stretch>
        </p:blipFill>
        <p:spPr bwMode="auto">
          <a:xfrm>
            <a:off x="2514600" y="1905000"/>
            <a:ext cx="4267200" cy="33269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18554"/>
            <a:ext cx="8305800" cy="4708981"/>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Micro Economics: </a:t>
            </a:r>
          </a:p>
          <a:p>
            <a:pPr algn="just">
              <a:lnSpc>
                <a:spcPct val="150000"/>
              </a:lnSpc>
            </a:pPr>
            <a:r>
              <a:rPr lang="en-US" sz="2000" b="1" dirty="0" smtClean="0">
                <a:latin typeface="Times New Roman" pitchFamily="18" charset="0"/>
                <a:cs typeface="Times New Roman" pitchFamily="18" charset="0"/>
              </a:rPr>
              <a:t>It has been defined as that branch where the unit of study is an </a:t>
            </a:r>
            <a:r>
              <a:rPr lang="en-US" sz="2000" dirty="0" smtClean="0">
                <a:latin typeface="Times New Roman" pitchFamily="18" charset="0"/>
                <a:cs typeface="Times New Roman" pitchFamily="18" charset="0"/>
              </a:rPr>
              <a:t>individual, firm or household. </a:t>
            </a:r>
          </a:p>
          <a:p>
            <a:pPr algn="just">
              <a:lnSpc>
                <a:spcPct val="150000"/>
              </a:lnSpc>
            </a:pPr>
            <a:r>
              <a:rPr lang="en-US" sz="2000" dirty="0" smtClean="0">
                <a:latin typeface="Times New Roman" pitchFamily="18" charset="0"/>
                <a:cs typeface="Times New Roman" pitchFamily="18" charset="0"/>
              </a:rPr>
              <a:t>It studies how individual make their choices about what to produce, how to produce, and for whom to produce, and what price to charge. It is also known as the price theory and is the main source of concepts and analytical tools for managerial decision making. </a:t>
            </a:r>
          </a:p>
          <a:p>
            <a:pPr algn="just">
              <a:lnSpc>
                <a:spcPct val="150000"/>
              </a:lnSpc>
            </a:pPr>
            <a:r>
              <a:rPr lang="en-US" sz="2000" dirty="0" smtClean="0">
                <a:latin typeface="Times New Roman" pitchFamily="18" charset="0"/>
                <a:cs typeface="Times New Roman" pitchFamily="18" charset="0"/>
              </a:rPr>
              <a:t>Various micro-economic concepts such as demand, supply, elasticity of demand and supply, marginal cost, various market forms, etc. are of great significance to managerial economics.</a:t>
            </a:r>
            <a:endParaRPr lang="en-US" sz="2000" dirty="0">
              <a:latin typeface="Times New Roman" pitchFamily="18" charset="0"/>
              <a:cs typeface="Times New Roman" pitchFamily="18" charset="0"/>
            </a:endParaRPr>
          </a:p>
        </p:txBody>
      </p:sp>
      <p:sp>
        <p:nvSpPr>
          <p:cNvPr id="6" name="TextBox 5"/>
          <p:cNvSpPr txBox="1"/>
          <p:nvPr/>
        </p:nvSpPr>
        <p:spPr>
          <a:xfrm>
            <a:off x="533400" y="7620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0"/>
            <a:ext cx="8382000" cy="4247317"/>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Macro Economics: </a:t>
            </a:r>
          </a:p>
          <a:p>
            <a:pPr algn="just">
              <a:lnSpc>
                <a:spcPct val="150000"/>
              </a:lnSpc>
            </a:pPr>
            <a:r>
              <a:rPr lang="en-US" b="1" dirty="0" smtClean="0">
                <a:latin typeface="Times New Roman" pitchFamily="18" charset="0"/>
                <a:cs typeface="Times New Roman" pitchFamily="18" charset="0"/>
              </a:rPr>
              <a:t>It’s not only individuals and forms that are faced with having to </a:t>
            </a:r>
            <a:r>
              <a:rPr lang="en-US" dirty="0" smtClean="0">
                <a:latin typeface="Times New Roman" pitchFamily="18" charset="0"/>
                <a:cs typeface="Times New Roman" pitchFamily="18" charset="0"/>
              </a:rPr>
              <a:t>make choices. </a:t>
            </a:r>
          </a:p>
          <a:p>
            <a:pPr algn="just">
              <a:lnSpc>
                <a:spcPct val="150000"/>
              </a:lnSpc>
            </a:pPr>
            <a:r>
              <a:rPr lang="en-US" dirty="0" smtClean="0">
                <a:latin typeface="Times New Roman" pitchFamily="18" charset="0"/>
                <a:cs typeface="Times New Roman" pitchFamily="18" charset="0"/>
              </a:rPr>
              <a:t>Governments face many such problems. For e.g. How much to spend on health; How much to spend on services; How much should go in to providing social security benefits. This is the same type of problem faced by all of us in our daily lives but in different scales. </a:t>
            </a:r>
          </a:p>
          <a:p>
            <a:pPr algn="just">
              <a:lnSpc>
                <a:spcPct val="150000"/>
              </a:lnSpc>
            </a:pPr>
            <a:r>
              <a:rPr lang="en-US" dirty="0" smtClean="0">
                <a:latin typeface="Times New Roman" pitchFamily="18" charset="0"/>
                <a:cs typeface="Times New Roman" pitchFamily="18" charset="0"/>
              </a:rPr>
              <a:t>It studies the economics as a whole. It is aggregative in character and takes the entire economy as a unit of study. </a:t>
            </a:r>
          </a:p>
          <a:p>
            <a:pPr algn="just">
              <a:lnSpc>
                <a:spcPct val="150000"/>
              </a:lnSpc>
            </a:pPr>
            <a:r>
              <a:rPr lang="en-US" dirty="0" smtClean="0">
                <a:latin typeface="Times New Roman" pitchFamily="18" charset="0"/>
                <a:cs typeface="Times New Roman" pitchFamily="18" charset="0"/>
              </a:rPr>
              <a:t>Macro economics helps in the area of forecasting. It includes National Income, aggregate consumption, investments, employment etc.</a:t>
            </a:r>
            <a:endParaRPr lang="en-US" dirty="0">
              <a:latin typeface="Times New Roman" pitchFamily="18" charset="0"/>
              <a:cs typeface="Times New Roman" pitchFamily="18" charset="0"/>
            </a:endParaRPr>
          </a:p>
        </p:txBody>
      </p:sp>
      <p:sp>
        <p:nvSpPr>
          <p:cNvPr id="6" name="TextBox 5"/>
          <p:cNvSpPr txBox="1"/>
          <p:nvPr/>
        </p:nvSpPr>
        <p:spPr>
          <a:xfrm>
            <a:off x="533400" y="7620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593265"/>
            <a:ext cx="8534400" cy="4807535"/>
          </a:xfrm>
          <a:prstGeom prst="rect">
            <a:avLst/>
          </a:prstGeom>
        </p:spPr>
        <p:txBody>
          <a:bodyPr wrap="square">
            <a:spAutoFit/>
          </a:bodyPr>
          <a:lstStyle/>
          <a:p>
            <a:r>
              <a:rPr lang="en-US" sz="2000" dirty="0" smtClean="0">
                <a:latin typeface="Times New Roman" pitchFamily="18" charset="0"/>
                <a:cs typeface="Times New Roman" pitchFamily="18" charset="0"/>
              </a:rPr>
              <a:t>Following are the various economic concepts which are useful for managers for decision making:</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Demand theory</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Elasticity</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Price elasticity of demand and supply</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Income elasticity of demand and supply </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Market Structure and price discrimination</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Opportunity cost</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Pricing strategy</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Marginal revenue product</a:t>
            </a:r>
          </a:p>
          <a:p>
            <a:pPr marL="457200" indent="-457200">
              <a:lnSpc>
                <a:spcPct val="150000"/>
              </a:lnSpc>
              <a:buFont typeface="+mj-lt"/>
              <a:buAutoNum type="arabicPeriod"/>
            </a:pPr>
            <a:r>
              <a:rPr lang="en-US" sz="2000" dirty="0" smtClean="0">
                <a:latin typeface="Times New Roman" pitchFamily="18" charset="0"/>
                <a:cs typeface="Times New Roman" pitchFamily="18" charset="0"/>
              </a:rPr>
              <a:t>Production function</a:t>
            </a:r>
          </a:p>
        </p:txBody>
      </p:sp>
      <p:sp>
        <p:nvSpPr>
          <p:cNvPr id="6" name="TextBox 5"/>
          <p:cNvSpPr txBox="1"/>
          <p:nvPr/>
        </p:nvSpPr>
        <p:spPr>
          <a:xfrm>
            <a:off x="533400" y="6858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00200"/>
            <a:ext cx="8534400" cy="3268652"/>
          </a:xfrm>
          <a:prstGeom prst="rect">
            <a:avLst/>
          </a:prstGeom>
        </p:spPr>
        <p:txBody>
          <a:bodyPr wrap="square">
            <a:spAutoFit/>
          </a:bodyPr>
          <a:lstStyle/>
          <a:p>
            <a:r>
              <a:rPr lang="en-US" sz="2000" dirty="0" smtClean="0">
                <a:latin typeface="Times New Roman" pitchFamily="18" charset="0"/>
                <a:cs typeface="Times New Roman" pitchFamily="18" charset="0"/>
              </a:rPr>
              <a:t>Following are the various economic concepts which are useful for managers for decision making:</a:t>
            </a:r>
          </a:p>
          <a:p>
            <a:endParaRPr lang="en-US" sz="2000" dirty="0" smtClean="0">
              <a:latin typeface="Times New Roman" pitchFamily="18" charset="0"/>
              <a:cs typeface="Times New Roman" pitchFamily="18" charset="0"/>
            </a:endParaRPr>
          </a:p>
          <a:p>
            <a:pPr marL="457200" indent="-457200">
              <a:lnSpc>
                <a:spcPct val="150000"/>
              </a:lnSpc>
              <a:buAutoNum type="arabicPeriod" startAt="10"/>
            </a:pPr>
            <a:r>
              <a:rPr lang="en-US" sz="2000" dirty="0" smtClean="0">
                <a:latin typeface="Times New Roman" pitchFamily="18" charset="0"/>
                <a:cs typeface="Times New Roman" pitchFamily="18" charset="0"/>
              </a:rPr>
              <a:t>Theory of firm: price, output and investment decisions</a:t>
            </a:r>
          </a:p>
          <a:p>
            <a:pPr marL="457200" indent="-457200">
              <a:lnSpc>
                <a:spcPct val="150000"/>
              </a:lnSpc>
              <a:buAutoNum type="arabicPeriod" startAt="10"/>
            </a:pPr>
            <a:r>
              <a:rPr lang="en-US" sz="2000" dirty="0" smtClean="0">
                <a:latin typeface="Times New Roman" pitchFamily="18" charset="0"/>
                <a:cs typeface="Times New Roman" pitchFamily="18" charset="0"/>
              </a:rPr>
              <a:t>National income</a:t>
            </a:r>
          </a:p>
          <a:p>
            <a:pPr marL="457200" indent="-457200">
              <a:lnSpc>
                <a:spcPct val="150000"/>
              </a:lnSpc>
              <a:buAutoNum type="arabicPeriod" startAt="10"/>
            </a:pPr>
            <a:r>
              <a:rPr lang="en-US" sz="2000" dirty="0" smtClean="0">
                <a:latin typeface="Times New Roman" pitchFamily="18" charset="0"/>
                <a:cs typeface="Times New Roman" pitchFamily="18" charset="0"/>
              </a:rPr>
              <a:t>Business cycle </a:t>
            </a:r>
          </a:p>
          <a:p>
            <a:pPr marL="457200" indent="-457200">
              <a:lnSpc>
                <a:spcPct val="150000"/>
              </a:lnSpc>
              <a:buAutoNum type="arabicPeriod" startAt="10"/>
            </a:pPr>
            <a:r>
              <a:rPr lang="en-US" sz="2000" dirty="0" smtClean="0">
                <a:latin typeface="Times New Roman" pitchFamily="18" charset="0"/>
                <a:cs typeface="Times New Roman" pitchFamily="18" charset="0"/>
              </a:rPr>
              <a:t>Profit</a:t>
            </a:r>
          </a:p>
          <a:p>
            <a:pPr marL="457200" indent="-457200">
              <a:lnSpc>
                <a:spcPct val="150000"/>
              </a:lnSpc>
              <a:buAutoNum type="arabicPeriod" startAt="10"/>
            </a:pPr>
            <a:r>
              <a:rPr lang="en-US" sz="2000" dirty="0" smtClean="0">
                <a:latin typeface="Times New Roman" pitchFamily="18" charset="0"/>
                <a:cs typeface="Times New Roman" pitchFamily="18" charset="0"/>
              </a:rPr>
              <a:t>Risk and uncertainty theories</a:t>
            </a:r>
            <a:endParaRPr lang="en-US" sz="2000" dirty="0">
              <a:latin typeface="Times New Roman" pitchFamily="18" charset="0"/>
              <a:cs typeface="Times New Roman" pitchFamily="18" charset="0"/>
            </a:endParaRPr>
          </a:p>
        </p:txBody>
      </p:sp>
      <p:sp>
        <p:nvSpPr>
          <p:cNvPr id="6" name="TextBox 5"/>
          <p:cNvSpPr txBox="1"/>
          <p:nvPr/>
        </p:nvSpPr>
        <p:spPr>
          <a:xfrm>
            <a:off x="533400" y="6858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79248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Introduction to Managerial Economics</a:t>
            </a:r>
            <a:endParaRPr lang="en-US" sz="1100" b="1" dirty="0">
              <a:latin typeface="Times New Roman" pitchFamily="18" charset="0"/>
              <a:cs typeface="Times New Roman" pitchFamily="18" charset="0"/>
            </a:endParaRPr>
          </a:p>
        </p:txBody>
      </p:sp>
      <p:sp>
        <p:nvSpPr>
          <p:cNvPr id="5" name="Rectangle 4"/>
          <p:cNvSpPr/>
          <p:nvPr/>
        </p:nvSpPr>
        <p:spPr>
          <a:xfrm>
            <a:off x="609600" y="1600200"/>
            <a:ext cx="8001000" cy="1754326"/>
          </a:xfrm>
          <a:prstGeom prst="rect">
            <a:avLst/>
          </a:prstGeom>
        </p:spPr>
        <p:txBody>
          <a:bodyPr wrap="square">
            <a:spAutoFit/>
          </a:bodyPr>
          <a:lstStyle/>
          <a:p>
            <a:pPr algn="just">
              <a:lnSpc>
                <a:spcPct val="150000"/>
              </a:lnSpc>
            </a:pPr>
            <a:r>
              <a:rPr lang="en-US" sz="2400" b="1" i="1" dirty="0" smtClean="0">
                <a:latin typeface="Times New Roman" pitchFamily="18" charset="0"/>
                <a:cs typeface="Times New Roman" pitchFamily="18" charset="0"/>
              </a:rPr>
              <a:t>In the words of Mc Nair and Merriam, "Managerial</a:t>
            </a:r>
            <a:r>
              <a:rPr lang="en-US" sz="2400" i="1" dirty="0" smtClean="0">
                <a:latin typeface="Times New Roman" pitchFamily="18" charset="0"/>
                <a:cs typeface="Times New Roman" pitchFamily="18" charset="0"/>
              </a:rPr>
              <a:t> Economics consist of use of economic modes of thought to analyze business situation”.</a:t>
            </a:r>
            <a:endParaRPr lang="en-US" sz="2400" i="1" dirty="0">
              <a:latin typeface="Times New Roman" pitchFamily="18" charset="0"/>
              <a:cs typeface="Times New Roman" pitchFamily="18" charset="0"/>
            </a:endParaRPr>
          </a:p>
        </p:txBody>
      </p:sp>
      <p:sp>
        <p:nvSpPr>
          <p:cNvPr id="6" name="Rectangle 5"/>
          <p:cNvSpPr/>
          <p:nvPr/>
        </p:nvSpPr>
        <p:spPr>
          <a:xfrm>
            <a:off x="609600" y="3559076"/>
            <a:ext cx="8001000" cy="2308324"/>
          </a:xfrm>
          <a:prstGeom prst="rect">
            <a:avLst/>
          </a:prstGeom>
        </p:spPr>
        <p:txBody>
          <a:bodyPr wrap="square">
            <a:spAutoFit/>
          </a:bodyPr>
          <a:lstStyle/>
          <a:p>
            <a:pPr algn="just">
              <a:lnSpc>
                <a:spcPct val="150000"/>
              </a:lnSpc>
            </a:pPr>
            <a:r>
              <a:rPr lang="en-US" sz="2400" b="1" i="1" dirty="0" smtClean="0">
                <a:latin typeface="Times New Roman" pitchFamily="18" charset="0"/>
                <a:cs typeface="Times New Roman" pitchFamily="18" charset="0"/>
              </a:rPr>
              <a:t>According to Spencer and </a:t>
            </a:r>
            <a:r>
              <a:rPr lang="en-US" sz="2400" b="1" i="1" dirty="0" err="1" smtClean="0">
                <a:latin typeface="Times New Roman" pitchFamily="18" charset="0"/>
                <a:cs typeface="Times New Roman" pitchFamily="18" charset="0"/>
              </a:rPr>
              <a:t>Seigelman</a:t>
            </a:r>
            <a:r>
              <a:rPr lang="en-US" sz="2400" b="1"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it is defined as the “Integration of economic theory with business practice for the purpose of facilitating decision making and forward planning by the management”</a:t>
            </a:r>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057400"/>
            <a:ext cx="8153400" cy="661207"/>
          </a:xfrm>
          <a:prstGeom prst="rect">
            <a:avLst/>
          </a:prstGeom>
        </p:spPr>
        <p:txBody>
          <a:bodyPr wrap="square">
            <a:spAutoFit/>
          </a:bodyPr>
          <a:lstStyle/>
          <a:p>
            <a:pPr algn="just">
              <a:lnSpc>
                <a:spcPct val="150000"/>
              </a:lnSpc>
            </a:pPr>
            <a:r>
              <a:rPr lang="en-US" sz="2800" b="1" dirty="0" smtClean="0">
                <a:latin typeface="Times New Roman" pitchFamily="18" charset="0"/>
                <a:cs typeface="Times New Roman" pitchFamily="18" charset="0"/>
              </a:rPr>
              <a:t>Managerial Economics = Management + Economics</a:t>
            </a:r>
            <a:endParaRPr lang="en-US" sz="2800" dirty="0">
              <a:latin typeface="Times New Roman" pitchFamily="18" charset="0"/>
              <a:cs typeface="Times New Roman" pitchFamily="18" charset="0"/>
            </a:endParaRPr>
          </a:p>
        </p:txBody>
      </p:sp>
      <p:sp>
        <p:nvSpPr>
          <p:cNvPr id="5" name="Rectangle 4"/>
          <p:cNvSpPr/>
          <p:nvPr/>
        </p:nvSpPr>
        <p:spPr>
          <a:xfrm>
            <a:off x="685800" y="3657600"/>
            <a:ext cx="7696200" cy="523220"/>
          </a:xfrm>
          <a:prstGeom prst="rect">
            <a:avLst/>
          </a:prstGeom>
        </p:spPr>
        <p:txBody>
          <a:bodyPr wrap="square">
            <a:spAutoFit/>
          </a:bodyPr>
          <a:lstStyle/>
          <a:p>
            <a:pPr algn="just"/>
            <a:r>
              <a:rPr lang="en-US" sz="2800" dirty="0" smtClean="0">
                <a:latin typeface="Times New Roman" pitchFamily="18" charset="0"/>
                <a:cs typeface="Times New Roman" pitchFamily="18" charset="0"/>
              </a:rPr>
              <a:t>What do you mean by Decision Making?</a:t>
            </a:r>
            <a:endParaRPr lang="en-US" sz="2800" dirty="0">
              <a:latin typeface="Times New Roman" pitchFamily="18" charset="0"/>
              <a:cs typeface="Times New Roman" pitchFamily="18" charset="0"/>
            </a:endParaRPr>
          </a:p>
        </p:txBody>
      </p:sp>
      <p:sp>
        <p:nvSpPr>
          <p:cNvPr id="6" name="TextBox 5"/>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28800"/>
            <a:ext cx="8305800" cy="332398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Decision making is the most important function of business managers. Decision making is the central objective of Managerial Economics. Decision making may be defined as the process of selecting the suitable action from among several alternative courses of action.</a:t>
            </a:r>
          </a:p>
          <a:p>
            <a:pPr algn="just">
              <a:lnSpc>
                <a:spcPct val="150000"/>
              </a:lnSpc>
            </a:pPr>
            <a:r>
              <a:rPr lang="en-US" sz="2000" dirty="0" smtClean="0">
                <a:latin typeface="Times New Roman" pitchFamily="18" charset="0"/>
                <a:cs typeface="Times New Roman" pitchFamily="18" charset="0"/>
              </a:rPr>
              <a:t>The problem of decision making arises whenever a number of alternatives are available. </a:t>
            </a:r>
          </a:p>
          <a:p>
            <a:pPr algn="just">
              <a:lnSpc>
                <a:spcPct val="150000"/>
              </a:lnSpc>
            </a:pPr>
            <a:r>
              <a:rPr lang="en-US" sz="2000" dirty="0" smtClean="0">
                <a:latin typeface="Times New Roman" pitchFamily="18" charset="0"/>
                <a:cs typeface="Times New Roman" pitchFamily="18" charset="0"/>
              </a:rPr>
              <a:t>Such as:</a:t>
            </a:r>
          </a:p>
        </p:txBody>
      </p:sp>
      <p:sp>
        <p:nvSpPr>
          <p:cNvPr id="5" name="TextBox 4"/>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pPr algn="just">
              <a:lnSpc>
                <a:spcPct val="150000"/>
              </a:lnSpc>
              <a:buClrTx/>
              <a:buFont typeface="Arial" pitchFamily="34" charset="0"/>
              <a:buChar char="•"/>
            </a:pPr>
            <a:r>
              <a:rPr lang="en-US" sz="3200" dirty="0" smtClean="0">
                <a:latin typeface="Times New Roman" pitchFamily="18" charset="0"/>
                <a:cs typeface="Times New Roman" pitchFamily="18" charset="0"/>
              </a:rPr>
              <a:t>What should be the price of the product?</a:t>
            </a:r>
          </a:p>
          <a:p>
            <a:pPr algn="just">
              <a:lnSpc>
                <a:spcPct val="150000"/>
              </a:lnSpc>
              <a:buClrTx/>
              <a:buFont typeface="Arial" pitchFamily="34" charset="0"/>
              <a:buChar char="•"/>
            </a:pPr>
            <a:r>
              <a:rPr lang="en-US" sz="3200" dirty="0" smtClean="0">
                <a:latin typeface="Times New Roman" pitchFamily="18" charset="0"/>
                <a:cs typeface="Times New Roman" pitchFamily="18" charset="0"/>
              </a:rPr>
              <a:t>What should be the size of the plant to be installed?</a:t>
            </a:r>
          </a:p>
          <a:p>
            <a:pPr algn="just">
              <a:lnSpc>
                <a:spcPct val="150000"/>
              </a:lnSpc>
              <a:buClrTx/>
              <a:buFont typeface="Arial" pitchFamily="34" charset="0"/>
              <a:buChar char="•"/>
            </a:pPr>
            <a:r>
              <a:rPr lang="en-US" sz="3200" dirty="0" smtClean="0">
                <a:latin typeface="Times New Roman" pitchFamily="18" charset="0"/>
                <a:cs typeface="Times New Roman" pitchFamily="18" charset="0"/>
              </a:rPr>
              <a:t>How many workers should be employed?</a:t>
            </a:r>
          </a:p>
          <a:p>
            <a:pPr algn="just">
              <a:lnSpc>
                <a:spcPct val="150000"/>
              </a:lnSpc>
              <a:buClrTx/>
              <a:buFont typeface="Arial" pitchFamily="34" charset="0"/>
              <a:buChar char="•"/>
            </a:pPr>
            <a:r>
              <a:rPr lang="en-US" sz="3200" dirty="0" smtClean="0">
                <a:latin typeface="Times New Roman" pitchFamily="18" charset="0"/>
                <a:cs typeface="Times New Roman" pitchFamily="18" charset="0"/>
              </a:rPr>
              <a:t>What kind of training should be imparted to them?</a:t>
            </a:r>
          </a:p>
          <a:p>
            <a:pPr algn="just">
              <a:lnSpc>
                <a:spcPct val="150000"/>
              </a:lnSpc>
              <a:buClrTx/>
              <a:buFont typeface="Arial" pitchFamily="34" charset="0"/>
              <a:buChar char="•"/>
            </a:pPr>
            <a:r>
              <a:rPr lang="en-US" sz="3200" dirty="0" smtClean="0">
                <a:latin typeface="Times New Roman" pitchFamily="18" charset="0"/>
                <a:cs typeface="Times New Roman" pitchFamily="18" charset="0"/>
              </a:rPr>
              <a:t>What is the optimal level of inventories of finished products, raw material, spare parts, etc.?</a:t>
            </a:r>
          </a:p>
        </p:txBody>
      </p:sp>
      <p:sp>
        <p:nvSpPr>
          <p:cNvPr id="4" name="TextBox 3"/>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71600"/>
            <a:ext cx="8153400" cy="960328"/>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Now we will discuss various aspects relating to the management decision making or Managerial Decision Making.</a:t>
            </a:r>
            <a:endParaRPr lang="en-US" sz="2000" dirty="0">
              <a:latin typeface="Times New Roman" pitchFamily="18" charset="0"/>
              <a:cs typeface="Times New Roman" pitchFamily="18" charset="0"/>
            </a:endParaRPr>
          </a:p>
        </p:txBody>
      </p:sp>
      <p:sp>
        <p:nvSpPr>
          <p:cNvPr id="5" name="Rectangle 4"/>
          <p:cNvSpPr/>
          <p:nvPr/>
        </p:nvSpPr>
        <p:spPr>
          <a:xfrm>
            <a:off x="533400" y="2209800"/>
            <a:ext cx="8077200" cy="4708981"/>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What Is Management?</a:t>
            </a:r>
          </a:p>
          <a:p>
            <a:pPr algn="just">
              <a:lnSpc>
                <a:spcPct val="150000"/>
              </a:lnSpc>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Management is the process of coordinating people and other resources to </a:t>
            </a:r>
            <a:r>
              <a:rPr lang="en-US" dirty="0" smtClean="0">
                <a:latin typeface="Times New Roman" pitchFamily="18" charset="0"/>
                <a:cs typeface="Times New Roman" pitchFamily="18" charset="0"/>
              </a:rPr>
              <a:t>achieve the goals of the organization</a:t>
            </a:r>
          </a:p>
          <a:p>
            <a:pPr algn="just">
              <a:lnSpc>
                <a:spcPct val="150000"/>
              </a:lnSpc>
            </a:pPr>
            <a:r>
              <a:rPr lang="en-US" dirty="0" smtClean="0">
                <a:latin typeface="Times New Roman" pitchFamily="18" charset="0"/>
                <a:cs typeface="Times New Roman" pitchFamily="18" charset="0"/>
              </a:rPr>
              <a:t>􀀹 .Most organizations use various kinds of resources.</a:t>
            </a:r>
          </a:p>
          <a:p>
            <a:pPr algn="just">
              <a:lnSpc>
                <a:spcPct val="150000"/>
              </a:lnSpc>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Basic Management Functions</a:t>
            </a:r>
          </a:p>
          <a:p>
            <a:pPr algn="just">
              <a:lnSpc>
                <a:spcPct val="150000"/>
              </a:lnSpc>
            </a:pPr>
            <a:r>
              <a:rPr lang="en-US" dirty="0" smtClean="0">
                <a:latin typeface="Times New Roman" pitchFamily="18" charset="0"/>
                <a:cs typeface="Times New Roman" pitchFamily="18" charset="0"/>
              </a:rPr>
              <a:t>A number of management functions must be performed if any organization is to succeed.</a:t>
            </a:r>
          </a:p>
          <a:p>
            <a:pPr algn="just">
              <a:lnSpc>
                <a:spcPct val="150000"/>
              </a:lnSpc>
            </a:pPr>
            <a:r>
              <a:rPr lang="en-US" dirty="0" smtClean="0">
                <a:latin typeface="Times New Roman" pitchFamily="18" charset="0"/>
                <a:cs typeface="Times New Roman" pitchFamily="18" charset="0"/>
              </a:rPr>
              <a:t>􀀹 Establishing Goals and Objectives.</a:t>
            </a:r>
          </a:p>
          <a:p>
            <a:pPr algn="just">
              <a:lnSpc>
                <a:spcPct val="150000"/>
              </a:lnSpc>
            </a:pPr>
            <a:r>
              <a:rPr lang="en-US" dirty="0" smtClean="0">
                <a:latin typeface="Times New Roman" pitchFamily="18" charset="0"/>
                <a:cs typeface="Times New Roman" pitchFamily="18" charset="0"/>
              </a:rPr>
              <a:t>􀀹 Establishing Plans to Accomplish Goals and Objectives.</a:t>
            </a:r>
          </a:p>
          <a:p>
            <a:pPr algn="just">
              <a:lnSpc>
                <a:spcPct val="150000"/>
              </a:lnSpc>
            </a:pPr>
            <a:r>
              <a:rPr lang="en-US" dirty="0" smtClean="0">
                <a:latin typeface="Times New Roman" pitchFamily="18" charset="0"/>
                <a:cs typeface="Times New Roman" pitchFamily="18" charset="0"/>
              </a:rPr>
              <a:t>􀀹 Organizing the Enterprise. Leading and Motivating</a:t>
            </a:r>
          </a:p>
          <a:p>
            <a:pPr algn="just">
              <a:lnSpc>
                <a:spcPct val="150000"/>
              </a:lnSpc>
            </a:pPr>
            <a:r>
              <a:rPr lang="en-US" dirty="0" smtClean="0">
                <a:latin typeface="Times New Roman" pitchFamily="18" charset="0"/>
                <a:cs typeface="Times New Roman" pitchFamily="18" charset="0"/>
              </a:rPr>
              <a:t>􀀹 Controlling Ongoing Activities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6" name="TextBox 5"/>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7924800" cy="332398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Kinds of Managers</a:t>
            </a:r>
          </a:p>
          <a:p>
            <a:pPr algn="just">
              <a:lnSpc>
                <a:spcPct val="150000"/>
              </a:lnSpc>
            </a:pPr>
            <a:r>
              <a:rPr lang="en-US" sz="2000" dirty="0" smtClean="0">
                <a:latin typeface="Times New Roman" pitchFamily="18" charset="0"/>
                <a:cs typeface="Times New Roman" pitchFamily="18" charset="0"/>
              </a:rPr>
              <a:t>They can be classified along two dimensions:</a:t>
            </a:r>
          </a:p>
          <a:p>
            <a:pPr algn="just">
              <a:lnSpc>
                <a:spcPct val="150000"/>
              </a:lnSpc>
            </a:pPr>
            <a:r>
              <a:rPr lang="en-US" sz="2000" dirty="0" smtClean="0">
                <a:latin typeface="Times New Roman" pitchFamily="18" charset="0"/>
                <a:cs typeface="Times New Roman" pitchFamily="18" charset="0"/>
              </a:rPr>
              <a:t>􀀹 Level within the organization which include: Top managers; Middle Managers; First Line Managers.</a:t>
            </a:r>
          </a:p>
          <a:p>
            <a:pPr algn="just">
              <a:lnSpc>
                <a:spcPct val="150000"/>
              </a:lnSpc>
            </a:pPr>
            <a:r>
              <a:rPr lang="en-US" sz="2000" dirty="0" smtClean="0">
                <a:latin typeface="Times New Roman" pitchFamily="18" charset="0"/>
                <a:cs typeface="Times New Roman" pitchFamily="18" charset="0"/>
              </a:rPr>
              <a:t>􀀹 Area of management which include: Financial Managers; Operations</a:t>
            </a:r>
          </a:p>
          <a:p>
            <a:pPr algn="just">
              <a:lnSpc>
                <a:spcPct val="150000"/>
              </a:lnSpc>
            </a:pPr>
            <a:r>
              <a:rPr lang="en-US" sz="2000" dirty="0" smtClean="0">
                <a:latin typeface="Times New Roman" pitchFamily="18" charset="0"/>
                <a:cs typeface="Times New Roman" pitchFamily="18" charset="0"/>
              </a:rPr>
              <a:t>Managers; Marketing Managers; Human Resources Managers; Administrative Managers.</a:t>
            </a:r>
            <a:endParaRPr lang="en-US" sz="2000" dirty="0">
              <a:latin typeface="Times New Roman" pitchFamily="18" charset="0"/>
              <a:cs typeface="Times New Roman" pitchFamily="18" charset="0"/>
            </a:endParaRPr>
          </a:p>
        </p:txBody>
      </p:sp>
      <p:sp>
        <p:nvSpPr>
          <p:cNvPr id="5" name="TextBox 4"/>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5815" y="660737"/>
            <a:ext cx="4198585" cy="1015663"/>
          </a:xfrm>
          <a:prstGeom prst="rect">
            <a:avLst/>
          </a:prstGeom>
          <a:noFill/>
        </p:spPr>
        <p:txBody>
          <a:bodyPr wrap="none" rtlCol="0">
            <a:spAutoFit/>
          </a:bodyPr>
          <a:lstStyle/>
          <a:p>
            <a:r>
              <a:rPr lang="en-US" sz="3600" b="1" dirty="0" smtClean="0">
                <a:latin typeface="Times New Roman" pitchFamily="18" charset="0"/>
                <a:cs typeface="Times New Roman" pitchFamily="18" charset="0"/>
              </a:rPr>
              <a:t>Learning Objectives</a:t>
            </a:r>
          </a:p>
          <a:p>
            <a:endParaRPr lang="en-US" sz="2400" b="1" dirty="0">
              <a:latin typeface="Times New Roman" pitchFamily="18" charset="0"/>
              <a:cs typeface="Times New Roman" pitchFamily="18" charset="0"/>
            </a:endParaRPr>
          </a:p>
        </p:txBody>
      </p:sp>
      <p:sp>
        <p:nvSpPr>
          <p:cNvPr id="5" name="TextBox 4"/>
          <p:cNvSpPr txBox="1"/>
          <p:nvPr/>
        </p:nvSpPr>
        <p:spPr>
          <a:xfrm>
            <a:off x="533400" y="1668482"/>
            <a:ext cx="8356689" cy="3970318"/>
          </a:xfrm>
          <a:prstGeom prst="rect">
            <a:avLst/>
          </a:prstGeom>
          <a:noFill/>
        </p:spPr>
        <p:txBody>
          <a:bodyPr wrap="square" rtlCol="0">
            <a:spAutoFit/>
          </a:bodyPr>
          <a:lstStyle/>
          <a:p>
            <a:pPr marL="342900" indent="-342900" algn="just">
              <a:lnSpc>
                <a:spcPct val="150000"/>
              </a:lnSpc>
              <a:buAutoNum type="arabicPeriod"/>
            </a:pPr>
            <a:r>
              <a:rPr lang="en-US" sz="2400" dirty="0" smtClean="0">
                <a:latin typeface="Times New Roman" pitchFamily="18" charset="0"/>
                <a:cs typeface="Times New Roman" pitchFamily="18" charset="0"/>
              </a:rPr>
              <a:t>What is Economics?</a:t>
            </a:r>
          </a:p>
          <a:p>
            <a:pPr marL="342900" indent="-342900" algn="just">
              <a:lnSpc>
                <a:spcPct val="150000"/>
              </a:lnSpc>
              <a:buAutoNum type="arabicPeriod"/>
            </a:pPr>
            <a:r>
              <a:rPr lang="en-US" sz="2400" dirty="0" smtClean="0">
                <a:latin typeface="Times New Roman" pitchFamily="18" charset="0"/>
                <a:cs typeface="Times New Roman" pitchFamily="18" charset="0"/>
              </a:rPr>
              <a:t>What is managerial Economics?</a:t>
            </a:r>
          </a:p>
          <a:p>
            <a:pPr marL="342900" indent="-342900" algn="just">
              <a:lnSpc>
                <a:spcPct val="150000"/>
              </a:lnSpc>
              <a:buAutoNum type="arabicPeriod"/>
            </a:pPr>
            <a:r>
              <a:rPr lang="en-US" sz="2400" dirty="0" smtClean="0">
                <a:latin typeface="Times New Roman" pitchFamily="18" charset="0"/>
                <a:cs typeface="Times New Roman" pitchFamily="18" charset="0"/>
              </a:rPr>
              <a:t>To analyze the concept of economics- scarcity and efficiency?</a:t>
            </a:r>
          </a:p>
          <a:p>
            <a:pPr marL="342900" indent="-342900" algn="just">
              <a:lnSpc>
                <a:spcPct val="150000"/>
              </a:lnSpc>
              <a:buAutoNum type="arabicPeriod"/>
            </a:pPr>
            <a:r>
              <a:rPr lang="en-US" sz="2400" dirty="0" smtClean="0">
                <a:latin typeface="Times New Roman" pitchFamily="18" charset="0"/>
                <a:cs typeface="Times New Roman" pitchFamily="18" charset="0"/>
              </a:rPr>
              <a:t>Micro Economics and macro economics?</a:t>
            </a:r>
          </a:p>
          <a:p>
            <a:pPr marL="342900" indent="-342900" algn="just">
              <a:lnSpc>
                <a:spcPct val="150000"/>
              </a:lnSpc>
              <a:buAutoNum type="arabicPeriod"/>
            </a:pPr>
            <a:r>
              <a:rPr lang="en-US" sz="2400" dirty="0" smtClean="0">
                <a:latin typeface="Times New Roman" pitchFamily="18" charset="0"/>
                <a:cs typeface="Times New Roman" pitchFamily="18" charset="0"/>
              </a:rPr>
              <a:t>What are the Concept </a:t>
            </a:r>
            <a:r>
              <a:rPr lang="en-US" sz="2400" dirty="0" smtClean="0">
                <a:latin typeface="Times New Roman" pitchFamily="18" charset="0"/>
                <a:cs typeface="Times New Roman" pitchFamily="18" charset="0"/>
              </a:rPr>
              <a:t>of managerial economics?</a:t>
            </a:r>
          </a:p>
          <a:p>
            <a:pPr marL="342900" indent="-342900" algn="just">
              <a:lnSpc>
                <a:spcPct val="150000"/>
              </a:lnSpc>
              <a:buAutoNum type="arabicPeriod"/>
            </a:pPr>
            <a:r>
              <a:rPr lang="en-US" sz="2400" dirty="0" smtClean="0">
                <a:latin typeface="Times New Roman" pitchFamily="18" charset="0"/>
                <a:cs typeface="Times New Roman" pitchFamily="18" charset="0"/>
              </a:rPr>
              <a:t>How managerial economics differ from economics and its relationship with management ?</a:t>
            </a:r>
            <a:endParaRPr lang="en-US" dirty="0"/>
          </a:p>
        </p:txBody>
      </p:sp>
      <p:sp>
        <p:nvSpPr>
          <p:cNvPr id="6" name="Rectangle 5"/>
          <p:cNvSpPr/>
          <p:nvPr/>
        </p:nvSpPr>
        <p:spPr>
          <a:xfrm>
            <a:off x="0" y="6477000"/>
            <a:ext cx="9144000" cy="338554"/>
          </a:xfrm>
          <a:prstGeom prst="rect">
            <a:avLst/>
          </a:prstGeom>
        </p:spPr>
        <p:txBody>
          <a:bodyPr wrap="square">
            <a:spAutoFit/>
          </a:bodyPr>
          <a:lstStyle/>
          <a:p>
            <a:r>
              <a:rPr lang="en-US" sz="1600" b="1" dirty="0" smtClean="0"/>
              <a:t>Managerial Economics – Pearson and Lewis, Prentice Hall   				Week-1</a:t>
            </a:r>
            <a:endParaRPr lang="en-US" sz="1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0"/>
            <a:ext cx="8458200" cy="4708981"/>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What Makes Effective Managers?</a:t>
            </a:r>
          </a:p>
          <a:p>
            <a:pPr algn="just">
              <a:lnSpc>
                <a:spcPct val="150000"/>
              </a:lnSpc>
            </a:pPr>
            <a:r>
              <a:rPr lang="en-US" sz="2000" dirty="0" smtClean="0">
                <a:latin typeface="Times New Roman" pitchFamily="18" charset="0"/>
                <a:cs typeface="Times New Roman" pitchFamily="18" charset="0"/>
              </a:rPr>
              <a:t>Key Management Skills. The skills that typify effective managers tend to fall into three categories.</a:t>
            </a:r>
          </a:p>
          <a:p>
            <a:pPr algn="just">
              <a:lnSpc>
                <a:spcPct val="150000"/>
              </a:lnSpc>
            </a:pPr>
            <a:r>
              <a:rPr lang="en-US" sz="2000" dirty="0" smtClean="0">
                <a:latin typeface="Times New Roman" pitchFamily="18" charset="0"/>
                <a:cs typeface="Times New Roman" pitchFamily="18" charset="0"/>
              </a:rPr>
              <a:t>􀀹 Technical Skills</a:t>
            </a:r>
          </a:p>
          <a:p>
            <a:pPr algn="just">
              <a:lnSpc>
                <a:spcPct val="150000"/>
              </a:lnSpc>
            </a:pPr>
            <a:r>
              <a:rPr lang="en-US" sz="2000" dirty="0" smtClean="0">
                <a:latin typeface="Times New Roman" pitchFamily="18" charset="0"/>
                <a:cs typeface="Times New Roman" pitchFamily="18" charset="0"/>
              </a:rPr>
              <a:t>􀀹 Conceptual Skills.</a:t>
            </a:r>
          </a:p>
          <a:p>
            <a:pPr algn="just">
              <a:lnSpc>
                <a:spcPct val="150000"/>
              </a:lnSpc>
            </a:pPr>
            <a:r>
              <a:rPr lang="en-US" sz="2000" dirty="0" smtClean="0">
                <a:latin typeface="Times New Roman" pitchFamily="18" charset="0"/>
                <a:cs typeface="Times New Roman" pitchFamily="18" charset="0"/>
              </a:rPr>
              <a:t>􀀹 Interpersonal Skills.</a:t>
            </a:r>
          </a:p>
          <a:p>
            <a:pPr algn="just">
              <a:lnSpc>
                <a:spcPct val="150000"/>
              </a:lnSpc>
            </a:pPr>
            <a:r>
              <a:rPr lang="en-US" sz="2000" dirty="0" smtClean="0">
                <a:latin typeface="Times New Roman" pitchFamily="18" charset="0"/>
                <a:cs typeface="Times New Roman" pitchFamily="18" charset="0"/>
              </a:rPr>
              <a:t>􀀹 Managerial Roles.</a:t>
            </a:r>
          </a:p>
          <a:p>
            <a:pPr algn="just">
              <a:lnSpc>
                <a:spcPct val="150000"/>
              </a:lnSpc>
            </a:pPr>
            <a:r>
              <a:rPr lang="en-US" sz="2000" dirty="0" smtClean="0">
                <a:latin typeface="Times New Roman" pitchFamily="18" charset="0"/>
                <a:cs typeface="Times New Roman" pitchFamily="18" charset="0"/>
              </a:rPr>
              <a:t>􀀹 Decisional Roles</a:t>
            </a:r>
          </a:p>
          <a:p>
            <a:pPr algn="just">
              <a:lnSpc>
                <a:spcPct val="150000"/>
              </a:lnSpc>
            </a:pPr>
            <a:r>
              <a:rPr lang="en-US" sz="2000" dirty="0" smtClean="0">
                <a:latin typeface="Times New Roman" pitchFamily="18" charset="0"/>
                <a:cs typeface="Times New Roman" pitchFamily="18" charset="0"/>
              </a:rPr>
              <a:t>􀀹 Interpersonal Roles</a:t>
            </a:r>
          </a:p>
          <a:p>
            <a:pPr algn="just">
              <a:lnSpc>
                <a:spcPct val="150000"/>
              </a:lnSpc>
            </a:pPr>
            <a:r>
              <a:rPr lang="en-US" sz="2000" dirty="0" smtClean="0">
                <a:latin typeface="Times New Roman" pitchFamily="18" charset="0"/>
                <a:cs typeface="Times New Roman" pitchFamily="18" charset="0"/>
              </a:rPr>
              <a:t>􀀹 Informational Roles.</a:t>
            </a:r>
            <a:endParaRPr lang="en-US" sz="2000" dirty="0">
              <a:latin typeface="Times New Roman" pitchFamily="18" charset="0"/>
              <a:cs typeface="Times New Roman" pitchFamily="18" charset="0"/>
            </a:endParaRPr>
          </a:p>
        </p:txBody>
      </p:sp>
      <p:sp>
        <p:nvSpPr>
          <p:cNvPr id="5" name="TextBox 4"/>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to Managerial Economics</a:t>
            </a:r>
            <a:endParaRPr lang="en-US" sz="1200" b="1" dirty="0">
              <a:latin typeface="Times New Roman" pitchFamily="18" charset="0"/>
              <a:cs typeface="Times New Roman" pitchFamily="18" charset="0"/>
            </a:endParaRPr>
          </a:p>
        </p:txBody>
      </p:sp>
      <p:sp>
        <p:nvSpPr>
          <p:cNvPr id="5" name="Rectangle 4"/>
          <p:cNvSpPr/>
          <p:nvPr/>
        </p:nvSpPr>
        <p:spPr>
          <a:xfrm>
            <a:off x="533400" y="1524000"/>
            <a:ext cx="8077200" cy="326865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Managerial Decision Making</a:t>
            </a:r>
          </a:p>
          <a:p>
            <a:pPr algn="just">
              <a:lnSpc>
                <a:spcPct val="150000"/>
              </a:lnSpc>
            </a:pPr>
            <a:r>
              <a:rPr lang="en-US" sz="2000" dirty="0" smtClean="0">
                <a:latin typeface="Times New Roman" pitchFamily="18" charset="0"/>
                <a:cs typeface="Times New Roman" pitchFamily="18" charset="0"/>
              </a:rPr>
              <a:t>Decision-making is the act of choosing one alternative from among a set of</a:t>
            </a:r>
          </a:p>
          <a:p>
            <a:pPr algn="just">
              <a:lnSpc>
                <a:spcPct val="150000"/>
              </a:lnSpc>
            </a:pPr>
            <a:r>
              <a:rPr lang="en-US" sz="2000" dirty="0" smtClean="0">
                <a:latin typeface="Times New Roman" pitchFamily="18" charset="0"/>
                <a:cs typeface="Times New Roman" pitchFamily="18" charset="0"/>
              </a:rPr>
              <a:t>alternatives. Managerial decision making involves four steps.</a:t>
            </a:r>
          </a:p>
          <a:p>
            <a:pPr algn="just">
              <a:lnSpc>
                <a:spcPct val="150000"/>
              </a:lnSpc>
            </a:pPr>
            <a:r>
              <a:rPr lang="en-US" sz="2000" dirty="0" smtClean="0">
                <a:latin typeface="Times New Roman" pitchFamily="18" charset="0"/>
                <a:cs typeface="Times New Roman" pitchFamily="18" charset="0"/>
              </a:rPr>
              <a:t>􀀹 Identifying the Problem or Opportunity</a:t>
            </a:r>
          </a:p>
          <a:p>
            <a:pPr algn="just">
              <a:lnSpc>
                <a:spcPct val="150000"/>
              </a:lnSpc>
            </a:pPr>
            <a:r>
              <a:rPr lang="en-US" sz="2000" dirty="0" smtClean="0">
                <a:latin typeface="Times New Roman" pitchFamily="18" charset="0"/>
                <a:cs typeface="Times New Roman" pitchFamily="18" charset="0"/>
              </a:rPr>
              <a:t>􀀹 Generating Alternatives.</a:t>
            </a:r>
          </a:p>
          <a:p>
            <a:pPr algn="just">
              <a:lnSpc>
                <a:spcPct val="150000"/>
              </a:lnSpc>
            </a:pPr>
            <a:r>
              <a:rPr lang="en-US" sz="2000" dirty="0" smtClean="0">
                <a:latin typeface="Times New Roman" pitchFamily="18" charset="0"/>
                <a:cs typeface="Times New Roman" pitchFamily="18" charset="0"/>
              </a:rPr>
              <a:t>􀀹 Selecting an Alternative</a:t>
            </a:r>
          </a:p>
          <a:p>
            <a:pPr algn="just">
              <a:lnSpc>
                <a:spcPct val="150000"/>
              </a:lnSpc>
            </a:pPr>
            <a:r>
              <a:rPr lang="en-US" sz="2000" dirty="0" smtClean="0">
                <a:latin typeface="Times New Roman" pitchFamily="18" charset="0"/>
                <a:cs typeface="Times New Roman" pitchFamily="18" charset="0"/>
              </a:rPr>
              <a:t>􀀹 Implementing and Evaluating the Solution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79248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Scope of Managerial Economics</a:t>
            </a:r>
            <a:endParaRPr lang="en-US" sz="1200" b="1" dirty="0">
              <a:latin typeface="Times New Roman" pitchFamily="18" charset="0"/>
              <a:cs typeface="Times New Roman" pitchFamily="18" charset="0"/>
            </a:endParaRPr>
          </a:p>
        </p:txBody>
      </p:sp>
      <p:sp>
        <p:nvSpPr>
          <p:cNvPr id="5" name="TextBox 4"/>
          <p:cNvSpPr txBox="1"/>
          <p:nvPr/>
        </p:nvSpPr>
        <p:spPr>
          <a:xfrm>
            <a:off x="609600" y="1600200"/>
            <a:ext cx="7924800" cy="3185487"/>
          </a:xfrm>
          <a:prstGeom prst="rect">
            <a:avLst/>
          </a:prstGeom>
          <a:noFill/>
        </p:spPr>
        <p:txBody>
          <a:bodyPr wrap="square" rtlCol="0">
            <a:spAutoFit/>
          </a:bodyPr>
          <a:lstStyle/>
          <a:p>
            <a:pPr marL="742950" indent="-742950">
              <a:lnSpc>
                <a:spcPct val="150000"/>
              </a:lnSpc>
              <a:buFont typeface="+mj-lt"/>
              <a:buAutoNum type="arabicPeriod"/>
            </a:pPr>
            <a:r>
              <a:rPr lang="en-US" dirty="0" smtClean="0">
                <a:latin typeface="Times New Roman" pitchFamily="18" charset="0"/>
                <a:cs typeface="Times New Roman" pitchFamily="18" charset="0"/>
              </a:rPr>
              <a:t>Demand forecasting</a:t>
            </a:r>
          </a:p>
          <a:p>
            <a:pPr marL="742950" indent="-742950">
              <a:lnSpc>
                <a:spcPct val="150000"/>
              </a:lnSpc>
              <a:buFont typeface="+mj-lt"/>
              <a:buAutoNum type="arabicPeriod"/>
            </a:pPr>
            <a:r>
              <a:rPr lang="en-US" dirty="0" smtClean="0">
                <a:latin typeface="Times New Roman" pitchFamily="18" charset="0"/>
                <a:cs typeface="Times New Roman" pitchFamily="18" charset="0"/>
              </a:rPr>
              <a:t>Production function</a:t>
            </a:r>
          </a:p>
          <a:p>
            <a:pPr marL="742950" indent="-742950">
              <a:lnSpc>
                <a:spcPct val="150000"/>
              </a:lnSpc>
              <a:buFont typeface="+mj-lt"/>
              <a:buAutoNum type="arabicPeriod"/>
            </a:pPr>
            <a:r>
              <a:rPr lang="en-US" dirty="0" smtClean="0">
                <a:latin typeface="Times New Roman" pitchFamily="18" charset="0"/>
                <a:cs typeface="Times New Roman" pitchFamily="18" charset="0"/>
              </a:rPr>
              <a:t>Cost analysis</a:t>
            </a:r>
          </a:p>
          <a:p>
            <a:pPr marL="742950" indent="-742950">
              <a:lnSpc>
                <a:spcPct val="150000"/>
              </a:lnSpc>
              <a:buFont typeface="+mj-lt"/>
              <a:buAutoNum type="arabicPeriod"/>
            </a:pPr>
            <a:r>
              <a:rPr lang="en-US" dirty="0" smtClean="0">
                <a:latin typeface="Times New Roman" pitchFamily="18" charset="0"/>
                <a:cs typeface="Times New Roman" pitchFamily="18" charset="0"/>
              </a:rPr>
              <a:t>Inventory management</a:t>
            </a:r>
          </a:p>
          <a:p>
            <a:pPr marL="742950" indent="-742950">
              <a:lnSpc>
                <a:spcPct val="150000"/>
              </a:lnSpc>
              <a:buFont typeface="+mj-lt"/>
              <a:buAutoNum type="arabicPeriod"/>
            </a:pPr>
            <a:r>
              <a:rPr lang="en-US" dirty="0" smtClean="0">
                <a:latin typeface="Times New Roman" pitchFamily="18" charset="0"/>
                <a:cs typeface="Times New Roman" pitchFamily="18" charset="0"/>
              </a:rPr>
              <a:t>Advertising</a:t>
            </a:r>
          </a:p>
          <a:p>
            <a:pPr marL="742950" indent="-742950">
              <a:lnSpc>
                <a:spcPct val="150000"/>
              </a:lnSpc>
              <a:buFont typeface="+mj-lt"/>
              <a:buAutoNum type="arabicPeriod"/>
            </a:pPr>
            <a:r>
              <a:rPr lang="en-US" dirty="0" smtClean="0">
                <a:latin typeface="Times New Roman" pitchFamily="18" charset="0"/>
                <a:cs typeface="Times New Roman" pitchFamily="18" charset="0"/>
              </a:rPr>
              <a:t>Pricing system</a:t>
            </a:r>
          </a:p>
          <a:p>
            <a:pPr marL="742950" indent="-742950">
              <a:lnSpc>
                <a:spcPct val="150000"/>
              </a:lnSpc>
              <a:buFont typeface="+mj-lt"/>
              <a:buAutoNum type="arabicPeriod"/>
            </a:pPr>
            <a:r>
              <a:rPr lang="en-US" dirty="0" smtClean="0">
                <a:latin typeface="Times New Roman" pitchFamily="18" charset="0"/>
                <a:cs typeface="Times New Roman" pitchFamily="18" charset="0"/>
              </a:rPr>
              <a:t>Resource allocation</a:t>
            </a:r>
          </a:p>
          <a:p>
            <a:pPr>
              <a:lnSpc>
                <a:spcPct val="150000"/>
              </a:lnSpc>
            </a:pPr>
            <a:endParaRPr lang="en-US" sz="800" dirty="0">
              <a:latin typeface="Times New Roman" pitchFamily="18" charset="0"/>
              <a:cs typeface="Times New Roman" pitchFamily="18" charset="0"/>
            </a:endParaRPr>
          </a:p>
        </p:txBody>
      </p:sp>
      <p:sp>
        <p:nvSpPr>
          <p:cNvPr id="6" name="Rectangle 5"/>
          <p:cNvSpPr/>
          <p:nvPr/>
        </p:nvSpPr>
        <p:spPr>
          <a:xfrm>
            <a:off x="609600" y="4648200"/>
            <a:ext cx="8229600" cy="1754326"/>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Managerial economics aims at providing help in decision making by firms. It is heavily dependent on microeconomic theory. The various concepts of micro economics used frequently in managerial economics include Elasticity of demand; Marginal cost; Marginal revenue and Market structures and their significance in pricing policies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3735"/>
            <a:ext cx="8610600" cy="461665"/>
          </a:xfrm>
          <a:prstGeom prst="rect">
            <a:avLst/>
          </a:prstGeom>
        </p:spPr>
        <p:txBody>
          <a:bodyPr wrap="square">
            <a:spAutoFit/>
          </a:bodyPr>
          <a:lstStyle/>
          <a:p>
            <a:pPr algn="just"/>
            <a:r>
              <a:rPr lang="en-US" sz="2400" b="1" dirty="0" smtClean="0">
                <a:latin typeface="Times New Roman" pitchFamily="18" charset="0"/>
                <a:cs typeface="Times New Roman" pitchFamily="18" charset="0"/>
              </a:rPr>
              <a:t>Relationship between Managerial Economics and other Subjects</a:t>
            </a:r>
            <a:endParaRPr lang="en-US" sz="2400" dirty="0">
              <a:latin typeface="Times New Roman" pitchFamily="18" charset="0"/>
              <a:cs typeface="Times New Roman" pitchFamily="18" charset="0"/>
            </a:endParaRPr>
          </a:p>
        </p:txBody>
      </p:sp>
      <p:sp>
        <p:nvSpPr>
          <p:cNvPr id="5" name="Rectangle 4"/>
          <p:cNvSpPr/>
          <p:nvPr/>
        </p:nvSpPr>
        <p:spPr>
          <a:xfrm>
            <a:off x="533400" y="1447800"/>
            <a:ext cx="4572000" cy="3970318"/>
          </a:xfrm>
          <a:prstGeom prst="rect">
            <a:avLst/>
          </a:prstGeom>
        </p:spPr>
        <p:txBody>
          <a:bodyPr>
            <a:spAutoFit/>
          </a:bodyPr>
          <a:lstStyle/>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Economics</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Mathematics</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Statistics</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Accounting</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Operation Research</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Computers</a:t>
            </a:r>
          </a:p>
          <a:p>
            <a:pPr marL="457200" indent="-457200" algn="just">
              <a:lnSpc>
                <a:spcPct val="150000"/>
              </a:lnSpc>
              <a:buFont typeface="+mj-lt"/>
              <a:buAutoNum type="arabicPeriod"/>
            </a:pPr>
            <a:r>
              <a:rPr lang="en-US" sz="2400" dirty="0" smtClean="0">
                <a:latin typeface="Times New Roman" pitchFamily="18" charset="0"/>
                <a:cs typeface="Times New Roman" pitchFamily="18" charset="0"/>
              </a:rPr>
              <a:t>Management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371600"/>
            <a:ext cx="8305800" cy="2862322"/>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Economic theory offers a variety of concepts and analytical tools which can be of considerable assistance to the managers in his decision making practice. These tools are taken as guide in making decision. Following are the basic economic tools for decision making:</a:t>
            </a:r>
            <a:endParaRPr lang="en-US" sz="2400" dirty="0">
              <a:latin typeface="Times New Roman" pitchFamily="18" charset="0"/>
              <a:cs typeface="Times New Roman" pitchFamily="18" charset="0"/>
            </a:endParaRPr>
          </a:p>
        </p:txBody>
      </p:sp>
      <p:sp>
        <p:nvSpPr>
          <p:cNvPr id="6" name="Rectangle 5"/>
          <p:cNvSpPr/>
          <p:nvPr/>
        </p:nvSpPr>
        <p:spPr>
          <a:xfrm>
            <a:off x="228600" y="4114800"/>
            <a:ext cx="4572000" cy="2345322"/>
          </a:xfrm>
          <a:prstGeom prst="rect">
            <a:avLst/>
          </a:prstGeom>
        </p:spPr>
        <p:txBody>
          <a:bodyPr>
            <a:spAutoFit/>
          </a:bodyPr>
          <a:lstStyle/>
          <a:p>
            <a:pPr marL="342900" indent="-342900">
              <a:lnSpc>
                <a:spcPct val="150000"/>
              </a:lnSpc>
              <a:buFont typeface="+mj-lt"/>
              <a:buAutoNum type="arabicPeriod"/>
            </a:pPr>
            <a:r>
              <a:rPr lang="en-US" sz="2000" dirty="0" smtClean="0">
                <a:latin typeface="Times New Roman" pitchFamily="18" charset="0"/>
                <a:cs typeface="Times New Roman" pitchFamily="18" charset="0"/>
              </a:rPr>
              <a:t>Opportunity cost principle</a:t>
            </a:r>
          </a:p>
          <a:p>
            <a:pPr marL="342900" indent="-342900">
              <a:lnSpc>
                <a:spcPct val="150000"/>
              </a:lnSpc>
              <a:buFont typeface="+mj-lt"/>
              <a:buAutoNum type="arabicPeriod"/>
            </a:pPr>
            <a:r>
              <a:rPr lang="en-US" sz="2000" dirty="0" smtClean="0">
                <a:latin typeface="Times New Roman" pitchFamily="18" charset="0"/>
                <a:cs typeface="Times New Roman" pitchFamily="18" charset="0"/>
              </a:rPr>
              <a:t>Incremental principle</a:t>
            </a:r>
          </a:p>
          <a:p>
            <a:pPr marL="342900" indent="-342900">
              <a:lnSpc>
                <a:spcPct val="150000"/>
              </a:lnSpc>
              <a:buFont typeface="+mj-lt"/>
              <a:buAutoNum type="arabicPeriod"/>
            </a:pPr>
            <a:r>
              <a:rPr lang="en-US" sz="2000" dirty="0" smtClean="0">
                <a:latin typeface="Times New Roman" pitchFamily="18" charset="0"/>
                <a:cs typeface="Times New Roman" pitchFamily="18" charset="0"/>
              </a:rPr>
              <a:t>Principle of the time perspective</a:t>
            </a:r>
          </a:p>
          <a:p>
            <a:pPr marL="342900" indent="-342900">
              <a:lnSpc>
                <a:spcPct val="150000"/>
              </a:lnSpc>
              <a:buFont typeface="+mj-lt"/>
              <a:buAutoNum type="arabicPeriod"/>
            </a:pPr>
            <a:r>
              <a:rPr lang="en-US" sz="2000" dirty="0" smtClean="0">
                <a:latin typeface="Times New Roman" pitchFamily="18" charset="0"/>
                <a:cs typeface="Times New Roman" pitchFamily="18" charset="0"/>
              </a:rPr>
              <a:t>Discounting principle</a:t>
            </a:r>
          </a:p>
          <a:p>
            <a:pPr marL="342900" indent="-342900">
              <a:lnSpc>
                <a:spcPct val="150000"/>
              </a:lnSpc>
              <a:buFont typeface="+mj-lt"/>
              <a:buAutoNum type="arabicPeriod"/>
            </a:pPr>
            <a:r>
              <a:rPr lang="en-US" sz="2000" dirty="0" err="1" smtClean="0">
                <a:latin typeface="Times New Roman" pitchFamily="18" charset="0"/>
                <a:cs typeface="Times New Roman" pitchFamily="18" charset="0"/>
              </a:rPr>
              <a:t>Equi</a:t>
            </a:r>
            <a:r>
              <a:rPr lang="en-US" sz="2000" dirty="0" smtClean="0">
                <a:latin typeface="Times New Roman" pitchFamily="18" charset="0"/>
                <a:cs typeface="Times New Roman" pitchFamily="18" charset="0"/>
              </a:rPr>
              <a:t>-marginal principle.</a:t>
            </a:r>
            <a:endParaRPr lang="en-US" sz="2000" dirty="0">
              <a:latin typeface="Times New Roman" pitchFamily="18" charset="0"/>
              <a:cs typeface="Times New Roman" pitchFamily="18" charset="0"/>
            </a:endParaRPr>
          </a:p>
        </p:txBody>
      </p:sp>
      <p:sp>
        <p:nvSpPr>
          <p:cNvPr id="8" name="Rectangle 7"/>
          <p:cNvSpPr/>
          <p:nvPr/>
        </p:nvSpPr>
        <p:spPr>
          <a:xfrm>
            <a:off x="533400" y="6290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290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
        <p:nvSpPr>
          <p:cNvPr id="5" name="Rectangle 4"/>
          <p:cNvSpPr/>
          <p:nvPr/>
        </p:nvSpPr>
        <p:spPr>
          <a:xfrm>
            <a:off x="685800" y="1447800"/>
            <a:ext cx="8001000" cy="4247317"/>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Opportunity Cost principles </a:t>
            </a:r>
          </a:p>
          <a:p>
            <a:pPr algn="just">
              <a:lnSpc>
                <a:spcPct val="150000"/>
              </a:lnSpc>
            </a:pPr>
            <a:r>
              <a:rPr lang="en-US" sz="2000" dirty="0" smtClean="0">
                <a:latin typeface="Times New Roman" pitchFamily="18" charset="0"/>
                <a:cs typeface="Times New Roman" pitchFamily="18" charset="0"/>
              </a:rPr>
              <a:t>A decision is the sacrifice of alternatives required by that decision; </a:t>
            </a:r>
          </a:p>
          <a:p>
            <a:pPr algn="just">
              <a:lnSpc>
                <a:spcPct val="150000"/>
              </a:lnSpc>
            </a:pPr>
            <a:r>
              <a:rPr lang="en-US" sz="2000" b="1" dirty="0" smtClean="0">
                <a:latin typeface="Times New Roman" pitchFamily="18" charset="0"/>
                <a:cs typeface="Times New Roman" pitchFamily="18" charset="0"/>
              </a:rPr>
              <a:t>Opportunity Cost </a:t>
            </a:r>
            <a:r>
              <a:rPr lang="en-US" sz="2000" dirty="0" smtClean="0">
                <a:latin typeface="Times New Roman" pitchFamily="18" charset="0"/>
                <a:cs typeface="Times New Roman" pitchFamily="18" charset="0"/>
              </a:rPr>
              <a:t>represents the benefits or revenue forgone by pursuing one course of action rather than another; </a:t>
            </a:r>
          </a:p>
          <a:p>
            <a:pPr algn="just">
              <a:lnSpc>
                <a:spcPct val="150000"/>
              </a:lnSpc>
            </a:pPr>
            <a:r>
              <a:rPr lang="en-US" sz="2000" b="1" dirty="0" smtClean="0">
                <a:latin typeface="Times New Roman" pitchFamily="18" charset="0"/>
                <a:cs typeface="Times New Roman" pitchFamily="18" charset="0"/>
              </a:rPr>
              <a:t>Opportunity Cost </a:t>
            </a:r>
            <a:r>
              <a:rPr lang="en-US" sz="2000" dirty="0" smtClean="0">
                <a:latin typeface="Times New Roman" pitchFamily="18" charset="0"/>
                <a:cs typeface="Times New Roman" pitchFamily="18" charset="0"/>
              </a:rPr>
              <a:t>are not recorded in the accounting records of the firm, but have to be met if the firm aims at optimization. </a:t>
            </a:r>
          </a:p>
          <a:p>
            <a:pPr algn="just">
              <a:lnSpc>
                <a:spcPct val="150000"/>
              </a:lnSpc>
            </a:pPr>
            <a:r>
              <a:rPr lang="en-US" sz="2000" b="1" dirty="0" smtClean="0">
                <a:latin typeface="Times New Roman" pitchFamily="18" charset="0"/>
                <a:cs typeface="Times New Roman" pitchFamily="18" charset="0"/>
              </a:rPr>
              <a:t>Opportunity Cost </a:t>
            </a:r>
            <a:r>
              <a:rPr lang="en-US" sz="2000" dirty="0" smtClean="0">
                <a:latin typeface="Times New Roman" pitchFamily="18" charset="0"/>
                <a:cs typeface="Times New Roman" pitchFamily="18" charset="0"/>
              </a:rPr>
              <a:t>is always higher to Accounting Costs When ever a manager takes or makes a decision, he chooses one course of action, sacrificing the other alternatives.</a:t>
            </a:r>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71600"/>
            <a:ext cx="7696200" cy="4339650"/>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Incremental Principle</a:t>
            </a:r>
          </a:p>
          <a:p>
            <a:pPr algn="just">
              <a:lnSpc>
                <a:spcPct val="150000"/>
              </a:lnSpc>
            </a:pPr>
            <a:r>
              <a:rPr lang="en-US" sz="2000" dirty="0" smtClean="0">
                <a:latin typeface="Times New Roman" pitchFamily="18" charset="0"/>
                <a:cs typeface="Times New Roman" pitchFamily="18" charset="0"/>
              </a:rPr>
              <a:t>It is related to the marginal cost and marginal revenues, for economic theory. Incremental concept involves estimating the impact of decision alternatives on costs and revenue, emphasizing the changes in total cost and total revenue resulting from changes in prices, products, procedures, investments or whatever may be at stake in the decisions. The two basic components of incremental reasoning are </a:t>
            </a:r>
          </a:p>
          <a:p>
            <a:pPr algn="just">
              <a:lnSpc>
                <a:spcPct val="150000"/>
              </a:lnSpc>
            </a:pPr>
            <a:r>
              <a:rPr lang="en-US" sz="2000" dirty="0" smtClean="0">
                <a:latin typeface="Times New Roman" pitchFamily="18" charset="0"/>
                <a:cs typeface="Times New Roman" pitchFamily="18" charset="0"/>
              </a:rPr>
              <a:t>• Incremental cost</a:t>
            </a:r>
          </a:p>
          <a:p>
            <a:pPr algn="just">
              <a:lnSpc>
                <a:spcPct val="150000"/>
              </a:lnSpc>
            </a:pPr>
            <a:r>
              <a:rPr lang="en-US" sz="2000" dirty="0" smtClean="0">
                <a:latin typeface="Times New Roman" pitchFamily="18" charset="0"/>
                <a:cs typeface="Times New Roman" pitchFamily="18" charset="0"/>
              </a:rPr>
              <a:t>• Incremental Revenue</a:t>
            </a:r>
            <a:endParaRPr lang="en-US" sz="2400" dirty="0">
              <a:latin typeface="Times New Roman" pitchFamily="18" charset="0"/>
              <a:cs typeface="Times New Roman" pitchFamily="18" charset="0"/>
            </a:endParaRPr>
          </a:p>
        </p:txBody>
      </p:sp>
      <p:sp>
        <p:nvSpPr>
          <p:cNvPr id="6" name="Rectangle 5"/>
          <p:cNvSpPr/>
          <p:nvPr/>
        </p:nvSpPr>
        <p:spPr>
          <a:xfrm>
            <a:off x="533400" y="6290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0"/>
            <a:ext cx="4364465" cy="492443"/>
          </a:xfrm>
          <a:prstGeom prst="rect">
            <a:avLst/>
          </a:prstGeom>
        </p:spPr>
        <p:txBody>
          <a:bodyPr wrap="none">
            <a:spAutoFit/>
          </a:bodyPr>
          <a:lstStyle/>
          <a:p>
            <a:r>
              <a:rPr lang="en-US" sz="2600" b="1" dirty="0" smtClean="0">
                <a:latin typeface="Times New Roman" pitchFamily="18" charset="0"/>
                <a:cs typeface="Times New Roman" pitchFamily="18" charset="0"/>
              </a:rPr>
              <a:t>Principle of Time Perspective</a:t>
            </a:r>
            <a:endParaRPr lang="en-US" sz="2600" dirty="0">
              <a:latin typeface="Times New Roman" pitchFamily="18" charset="0"/>
              <a:cs typeface="Times New Roman" pitchFamily="18" charset="0"/>
            </a:endParaRPr>
          </a:p>
        </p:txBody>
      </p:sp>
      <p:sp>
        <p:nvSpPr>
          <p:cNvPr id="5" name="Rectangle 4"/>
          <p:cNvSpPr/>
          <p:nvPr/>
        </p:nvSpPr>
        <p:spPr>
          <a:xfrm>
            <a:off x="685800" y="2133600"/>
            <a:ext cx="8077200" cy="142199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The very important problem in decision making is to maintain the right balance between the long run and short run considerations. Decision making is the task of co-coordinating along the time scale- past, present and future.</a:t>
            </a:r>
            <a:endParaRPr lang="en-US" sz="2000" dirty="0">
              <a:latin typeface="Times New Roman" pitchFamily="18" charset="0"/>
              <a:cs typeface="Times New Roman" pitchFamily="18" charset="0"/>
            </a:endParaRPr>
          </a:p>
        </p:txBody>
      </p:sp>
      <p:sp>
        <p:nvSpPr>
          <p:cNvPr id="6" name="Rectangle 5"/>
          <p:cNvSpPr/>
          <p:nvPr/>
        </p:nvSpPr>
        <p:spPr>
          <a:xfrm>
            <a:off x="685800" y="3658612"/>
            <a:ext cx="8077200" cy="3046988"/>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Discounting Principle</a:t>
            </a:r>
          </a:p>
          <a:p>
            <a:pPr algn="just">
              <a:lnSpc>
                <a:spcPct val="150000"/>
              </a:lnSpc>
            </a:pPr>
            <a:r>
              <a:rPr lang="en-US" sz="2000" dirty="0" smtClean="0">
                <a:latin typeface="Times New Roman" pitchFamily="18" charset="0"/>
                <a:cs typeface="Times New Roman" pitchFamily="18" charset="0"/>
              </a:rPr>
              <a:t>Discounting is both a concept as well as technique borrowed from accountancy. For explanation readopt the opportunity and time  perspective. Consider the case of the seller. The seller has to decide between the immediate cash payment of Rs. 1000 by his customer and the future payment of say Rs. 1100 at the end of one year from now.</a:t>
            </a:r>
            <a:endParaRPr lang="en-US" sz="2000" dirty="0">
              <a:latin typeface="Times New Roman" pitchFamily="18" charset="0"/>
              <a:cs typeface="Times New Roman" pitchFamily="18" charset="0"/>
            </a:endParaRPr>
          </a:p>
        </p:txBody>
      </p:sp>
      <p:sp>
        <p:nvSpPr>
          <p:cNvPr id="7" name="Rectangle 6"/>
          <p:cNvSpPr/>
          <p:nvPr/>
        </p:nvSpPr>
        <p:spPr>
          <a:xfrm>
            <a:off x="533400" y="5528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371600"/>
            <a:ext cx="8458200" cy="4662815"/>
          </a:xfrm>
          <a:prstGeom prst="rect">
            <a:avLst/>
          </a:prstGeom>
        </p:spPr>
        <p:txBody>
          <a:bodyPr wrap="square">
            <a:spAutoFit/>
          </a:bodyPr>
          <a:lstStyle/>
          <a:p>
            <a:pPr algn="just">
              <a:lnSpc>
                <a:spcPct val="150000"/>
              </a:lnSpc>
            </a:pPr>
            <a:r>
              <a:rPr lang="en-US" sz="2200" b="1" dirty="0" smtClean="0">
                <a:latin typeface="Times New Roman" pitchFamily="18" charset="0"/>
                <a:cs typeface="Times New Roman" pitchFamily="18" charset="0"/>
              </a:rPr>
              <a:t>Marginal Principle: </a:t>
            </a:r>
          </a:p>
          <a:p>
            <a:pPr algn="just">
              <a:lnSpc>
                <a:spcPct val="150000"/>
              </a:lnSpc>
            </a:pPr>
            <a:r>
              <a:rPr lang="en-US" sz="2200" b="1" dirty="0" smtClean="0">
                <a:latin typeface="Times New Roman" pitchFamily="18" charset="0"/>
                <a:cs typeface="Times New Roman" pitchFamily="18" charset="0"/>
              </a:rPr>
              <a:t>Due to scarce resources at the disposable, the manager has to be </a:t>
            </a:r>
            <a:r>
              <a:rPr lang="en-US" sz="2200" dirty="0" smtClean="0">
                <a:latin typeface="Times New Roman" pitchFamily="18" charset="0"/>
                <a:cs typeface="Times New Roman" pitchFamily="18" charset="0"/>
              </a:rPr>
              <a:t>careful of spending each and every additional unit of resources. </a:t>
            </a:r>
          </a:p>
          <a:p>
            <a:pPr algn="just">
              <a:lnSpc>
                <a:spcPct val="150000"/>
              </a:lnSpc>
            </a:pPr>
            <a:r>
              <a:rPr lang="en-US" sz="2200" dirty="0" smtClean="0">
                <a:latin typeface="Times New Roman" pitchFamily="18" charset="0"/>
                <a:cs typeface="Times New Roman" pitchFamily="18" charset="0"/>
              </a:rPr>
              <a:t>In order to decide whether to use an additional man hour or machine hour or not you need to know the additional output expected from there. A decision about additional investment has to be viewed in terms of additional returns from the investment. Economists use the word “Marginal” for additional magnitudes of production or return. Economist often use the terms like</a:t>
            </a:r>
          </a:p>
        </p:txBody>
      </p:sp>
      <p:sp>
        <p:nvSpPr>
          <p:cNvPr id="5" name="Rectangle 4"/>
          <p:cNvSpPr/>
          <p:nvPr/>
        </p:nvSpPr>
        <p:spPr>
          <a:xfrm>
            <a:off x="457200" y="5528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4572000" cy="3349956"/>
          </a:xfrm>
          <a:prstGeom prst="rect">
            <a:avLst/>
          </a:prstGeom>
        </p:spPr>
        <p:txBody>
          <a:bodyPr>
            <a:spAutoFit/>
          </a:bodyPr>
          <a:lstStyle/>
          <a:p>
            <a:pPr algn="just">
              <a:lnSpc>
                <a:spcPct val="150000"/>
              </a:lnSpc>
            </a:pPr>
            <a:r>
              <a:rPr lang="en-US" sz="2400" dirty="0" smtClean="0">
                <a:latin typeface="Times New Roman" pitchFamily="18" charset="0"/>
                <a:cs typeface="Times New Roman" pitchFamily="18" charset="0"/>
              </a:rPr>
              <a:t>• Marginal output of labor</a:t>
            </a:r>
          </a:p>
          <a:p>
            <a:pPr algn="just">
              <a:lnSpc>
                <a:spcPct val="150000"/>
              </a:lnSpc>
            </a:pPr>
            <a:r>
              <a:rPr lang="en-US" sz="2400" dirty="0" smtClean="0">
                <a:latin typeface="Times New Roman" pitchFamily="18" charset="0"/>
                <a:cs typeface="Times New Roman" pitchFamily="18" charset="0"/>
              </a:rPr>
              <a:t>• Marginal output of machine</a:t>
            </a:r>
          </a:p>
          <a:p>
            <a:pPr algn="just">
              <a:lnSpc>
                <a:spcPct val="150000"/>
              </a:lnSpc>
            </a:pPr>
            <a:r>
              <a:rPr lang="en-US" sz="2400" dirty="0" smtClean="0">
                <a:latin typeface="Times New Roman" pitchFamily="18" charset="0"/>
                <a:cs typeface="Times New Roman" pitchFamily="18" charset="0"/>
              </a:rPr>
              <a:t>• Marginal return on investment</a:t>
            </a:r>
          </a:p>
          <a:p>
            <a:pPr algn="just">
              <a:lnSpc>
                <a:spcPct val="150000"/>
              </a:lnSpc>
            </a:pPr>
            <a:r>
              <a:rPr lang="en-US" sz="2400" dirty="0" smtClean="0">
                <a:latin typeface="Times New Roman" pitchFamily="18" charset="0"/>
                <a:cs typeface="Times New Roman" pitchFamily="18" charset="0"/>
              </a:rPr>
              <a:t>• Marginal revenue of output sold</a:t>
            </a:r>
          </a:p>
          <a:p>
            <a:pPr algn="just">
              <a:lnSpc>
                <a:spcPct val="150000"/>
              </a:lnSpc>
            </a:pPr>
            <a:r>
              <a:rPr lang="en-US" sz="2400" dirty="0" smtClean="0">
                <a:latin typeface="Times New Roman" pitchFamily="18" charset="0"/>
                <a:cs typeface="Times New Roman" pitchFamily="18" charset="0"/>
              </a:rPr>
              <a:t>• Marginal cost of production</a:t>
            </a:r>
          </a:p>
          <a:p>
            <a:pPr algn="just">
              <a:lnSpc>
                <a:spcPct val="150000"/>
              </a:lnSpc>
            </a:pPr>
            <a:r>
              <a:rPr lang="en-US" sz="2400" dirty="0" smtClean="0">
                <a:latin typeface="Times New Roman" pitchFamily="18" charset="0"/>
                <a:cs typeface="Times New Roman" pitchFamily="18" charset="0"/>
              </a:rPr>
              <a:t>• Marginal utility of consumption</a:t>
            </a:r>
            <a:endParaRPr lang="en-US" sz="2400" dirty="0">
              <a:latin typeface="Times New Roman" pitchFamily="18" charset="0"/>
              <a:cs typeface="Times New Roman" pitchFamily="18" charset="0"/>
            </a:endParaRPr>
          </a:p>
        </p:txBody>
      </p:sp>
      <p:sp>
        <p:nvSpPr>
          <p:cNvPr id="5" name="Rectangle 4"/>
          <p:cNvSpPr/>
          <p:nvPr/>
        </p:nvSpPr>
        <p:spPr>
          <a:xfrm>
            <a:off x="533400" y="552889"/>
            <a:ext cx="8305800" cy="742511"/>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Tools and Techniques in Decision Making</a:t>
            </a:r>
            <a:endParaRPr lang="en-US"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51087"/>
            <a:ext cx="8305800" cy="5078313"/>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After going through this unit you will come to know how Economics is helpful for Managers in their Decision making process.</a:t>
            </a:r>
          </a:p>
          <a:p>
            <a:pPr algn="just">
              <a:lnSpc>
                <a:spcPct val="150000"/>
              </a:lnSpc>
            </a:pPr>
            <a:r>
              <a:rPr lang="en-US" sz="2400" dirty="0" smtClean="0">
                <a:latin typeface="Times New Roman" pitchFamily="18" charset="0"/>
                <a:cs typeface="Times New Roman" pitchFamily="18" charset="0"/>
              </a:rPr>
              <a:t>The basic purpose of our studying of economics are the efficient</a:t>
            </a:r>
          </a:p>
          <a:p>
            <a:pPr algn="just">
              <a:lnSpc>
                <a:spcPct val="150000"/>
              </a:lnSpc>
            </a:pPr>
            <a:r>
              <a:rPr lang="en-US" sz="2400" dirty="0" smtClean="0">
                <a:latin typeface="Times New Roman" pitchFamily="18" charset="0"/>
                <a:cs typeface="Times New Roman" pitchFamily="18" charset="0"/>
              </a:rPr>
              <a:t>utilization of scarce resources. We always have to make choices amongst various alternatives available for efficient utilization of our scarce resources. The twin theme of economics is scarcity and efficiency. We will discuss this twin theme in detail before coming to managerial economics.</a:t>
            </a:r>
            <a:endParaRPr lang="en-US" sz="2400" dirty="0">
              <a:latin typeface="Times New Roman" pitchFamily="18" charset="0"/>
              <a:cs typeface="Times New Roman" pitchFamily="18" charset="0"/>
            </a:endParaRPr>
          </a:p>
        </p:txBody>
      </p:sp>
      <p:sp>
        <p:nvSpPr>
          <p:cNvPr id="5" name="Rectangle 4"/>
          <p:cNvSpPr/>
          <p:nvPr/>
        </p:nvSpPr>
        <p:spPr>
          <a:xfrm>
            <a:off x="533400" y="791633"/>
            <a:ext cx="8229600" cy="579967"/>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This unit introduces you to the basic concepts of Economics.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8305800" cy="3970318"/>
          </a:xfrm>
          <a:prstGeom prst="rect">
            <a:avLst/>
          </a:prstGeom>
        </p:spPr>
        <p:txBody>
          <a:bodyPr wrap="square">
            <a:spAutoFit/>
          </a:bodyPr>
          <a:lstStyle/>
          <a:p>
            <a:pPr marL="342900" indent="-342900" algn="just">
              <a:lnSpc>
                <a:spcPct val="150000"/>
              </a:lnSpc>
              <a:buFont typeface="+mj-lt"/>
              <a:buAutoNum type="arabicPeriod"/>
            </a:pPr>
            <a:r>
              <a:rPr lang="en-US" sz="2400" dirty="0" smtClean="0"/>
              <a:t>What is the meaning of managerial economics?</a:t>
            </a:r>
          </a:p>
          <a:p>
            <a:pPr marL="342900" indent="-342900" algn="just">
              <a:lnSpc>
                <a:spcPct val="150000"/>
              </a:lnSpc>
              <a:buFont typeface="+mj-lt"/>
              <a:buAutoNum type="arabicPeriod"/>
            </a:pPr>
            <a:r>
              <a:rPr lang="en-US" sz="2400" dirty="0" smtClean="0"/>
              <a:t>What do you mean by decision Making?</a:t>
            </a:r>
          </a:p>
          <a:p>
            <a:pPr marL="342900" indent="-342900" algn="just">
              <a:lnSpc>
                <a:spcPct val="150000"/>
              </a:lnSpc>
              <a:buFont typeface="+mj-lt"/>
              <a:buAutoNum type="arabicPeriod"/>
            </a:pPr>
            <a:r>
              <a:rPr lang="en-US" sz="2400" dirty="0" smtClean="0"/>
              <a:t>Explain the Nature and Scope of Managerial Economics?</a:t>
            </a:r>
          </a:p>
          <a:p>
            <a:pPr marL="342900" indent="-342900" algn="just">
              <a:lnSpc>
                <a:spcPct val="150000"/>
              </a:lnSpc>
              <a:buFont typeface="+mj-lt"/>
              <a:buAutoNum type="arabicPeriod"/>
            </a:pPr>
            <a:r>
              <a:rPr lang="en-US" sz="2400" dirty="0" smtClean="0"/>
              <a:t>Give the relation between Managerial economics and other fields of study.</a:t>
            </a:r>
          </a:p>
          <a:p>
            <a:pPr marL="342900" indent="-342900" algn="just">
              <a:lnSpc>
                <a:spcPct val="150000"/>
              </a:lnSpc>
              <a:buFont typeface="+mj-lt"/>
              <a:buAutoNum type="arabicPeriod"/>
            </a:pPr>
            <a:r>
              <a:rPr lang="en-US" sz="2400" dirty="0" smtClean="0"/>
              <a:t>Give a detailed account on the tools and techniques of decision making.</a:t>
            </a:r>
            <a:endParaRPr lang="en-US" sz="2400" dirty="0">
              <a:latin typeface="Times New Roman" pitchFamily="18" charset="0"/>
              <a:cs typeface="Times New Roman" pitchFamily="18" charset="0"/>
            </a:endParaRPr>
          </a:p>
        </p:txBody>
      </p:sp>
      <p:sp>
        <p:nvSpPr>
          <p:cNvPr id="5" name="Rectangle 4"/>
          <p:cNvSpPr/>
          <p:nvPr/>
        </p:nvSpPr>
        <p:spPr>
          <a:xfrm>
            <a:off x="533400" y="457200"/>
            <a:ext cx="8305800" cy="823752"/>
          </a:xfrm>
          <a:prstGeom prst="rect">
            <a:avLst/>
          </a:prstGeom>
        </p:spPr>
        <p:txBody>
          <a:bodyPr wrap="square">
            <a:spAutoFit/>
          </a:bodyPr>
          <a:lstStyle/>
          <a:p>
            <a:pPr algn="just">
              <a:lnSpc>
                <a:spcPct val="150000"/>
              </a:lnSpc>
            </a:pPr>
            <a:r>
              <a:rPr lang="en-US" sz="3600" b="1" dirty="0" smtClean="0">
                <a:latin typeface="Times New Roman" pitchFamily="18" charset="0"/>
                <a:cs typeface="Times New Roman" pitchFamily="18" charset="0"/>
              </a:rPr>
              <a:t>Questions</a:t>
            </a:r>
            <a:endParaRPr lang="en-US" sz="3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0006" y="2058650"/>
            <a:ext cx="5103513" cy="1446550"/>
          </a:xfrm>
          <a:prstGeom prst="rect">
            <a:avLst/>
          </a:prstGeom>
          <a:noFill/>
        </p:spPr>
        <p:txBody>
          <a:bodyPr wrap="none" rtlCol="0">
            <a:spAutoFit/>
          </a:bodyPr>
          <a:lstStyle/>
          <a:p>
            <a:r>
              <a:rPr lang="en-US" sz="8800" b="1" dirty="0" smtClean="0"/>
              <a:t>Thank You</a:t>
            </a:r>
            <a:endParaRPr lang="en-US" sz="8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447800"/>
            <a:ext cx="7772400"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4279210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91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612880"/>
            <a:ext cx="8229600" cy="3970318"/>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The basic purpose of our studying of economics are the efficient</a:t>
            </a:r>
          </a:p>
          <a:p>
            <a:pPr algn="just">
              <a:lnSpc>
                <a:spcPct val="150000"/>
              </a:lnSpc>
            </a:pPr>
            <a:r>
              <a:rPr lang="en-US" sz="2400" dirty="0" smtClean="0">
                <a:latin typeface="Times New Roman" pitchFamily="18" charset="0"/>
                <a:cs typeface="Times New Roman" pitchFamily="18" charset="0"/>
              </a:rPr>
              <a:t>utilization of scarce resources. We always have to make choices amongst various alternatives available for efficient utilization of our scarce resources. The twin theme of economics is scarcity and efficiency. </a:t>
            </a:r>
          </a:p>
          <a:p>
            <a:pPr algn="just">
              <a:lnSpc>
                <a:spcPct val="150000"/>
              </a:lnSpc>
            </a:pPr>
            <a:r>
              <a:rPr lang="en-US" sz="2400" dirty="0" smtClean="0">
                <a:latin typeface="Times New Roman" pitchFamily="18" charset="0"/>
                <a:cs typeface="Times New Roman" pitchFamily="18" charset="0"/>
              </a:rPr>
              <a:t>We will discuss this twin theme in detail before coming to managerial economics.</a:t>
            </a:r>
            <a:endParaRPr lang="en-US" sz="2400" dirty="0">
              <a:latin typeface="Times New Roman" pitchFamily="18" charset="0"/>
              <a:cs typeface="Times New Roman" pitchFamily="18" charset="0"/>
            </a:endParaRPr>
          </a:p>
        </p:txBody>
      </p:sp>
      <p:sp>
        <p:nvSpPr>
          <p:cNvPr id="5" name="TextBox 4"/>
          <p:cNvSpPr txBox="1"/>
          <p:nvPr/>
        </p:nvSpPr>
        <p:spPr>
          <a:xfrm>
            <a:off x="482605" y="725269"/>
            <a:ext cx="2198038" cy="646331"/>
          </a:xfrm>
          <a:prstGeom prst="rect">
            <a:avLst/>
          </a:prstGeom>
          <a:noFill/>
        </p:spPr>
        <p:txBody>
          <a:bodyPr wrap="none" rtlCol="0">
            <a:spAutoFit/>
          </a:bodyPr>
          <a:lstStyle/>
          <a:p>
            <a:r>
              <a:rPr lang="en-US" sz="3600" b="1" dirty="0" smtClean="0">
                <a:latin typeface="Times New Roman" pitchFamily="18" charset="0"/>
                <a:cs typeface="Times New Roman" pitchFamily="18" charset="0"/>
              </a:rPr>
              <a:t>Overview </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71685"/>
            <a:ext cx="8305800" cy="4524315"/>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Scarcity and Efficiency: </a:t>
            </a:r>
          </a:p>
          <a:p>
            <a:pPr algn="just">
              <a:lnSpc>
                <a:spcPct val="150000"/>
              </a:lnSpc>
            </a:pPr>
            <a:r>
              <a:rPr lang="en-US" sz="2400" b="1" dirty="0" smtClean="0">
                <a:latin typeface="Times New Roman" pitchFamily="18" charset="0"/>
                <a:cs typeface="Times New Roman" pitchFamily="18" charset="0"/>
              </a:rPr>
              <a:t>The first question which comes here is what is Economics?</a:t>
            </a:r>
          </a:p>
          <a:p>
            <a:pPr algn="just">
              <a:lnSpc>
                <a:spcPct val="150000"/>
              </a:lnSpc>
            </a:pPr>
            <a:r>
              <a:rPr lang="en-US" sz="2400" dirty="0" smtClean="0">
                <a:latin typeface="Times New Roman" pitchFamily="18" charset="0"/>
                <a:cs typeface="Times New Roman" pitchFamily="18" charset="0"/>
              </a:rPr>
              <a:t>Economics is the study of how society chooses to use productive resources that have alternative uses, to produce commodities of various kinds, and to distribute them among different groups.</a:t>
            </a:r>
          </a:p>
          <a:p>
            <a:pPr algn="just">
              <a:lnSpc>
                <a:spcPct val="150000"/>
              </a:lnSpc>
            </a:pPr>
            <a:r>
              <a:rPr lang="en-US" sz="2400" dirty="0" smtClean="0">
                <a:latin typeface="Times New Roman" pitchFamily="18" charset="0"/>
                <a:cs typeface="Times New Roman" pitchFamily="18" charset="0"/>
              </a:rPr>
              <a:t>Two key ideas in economics:</a:t>
            </a:r>
          </a:p>
          <a:p>
            <a:pPr algn="just">
              <a:lnSpc>
                <a:spcPct val="150000"/>
              </a:lnSpc>
            </a:pPr>
            <a:r>
              <a:rPr lang="en-US" sz="2400" dirty="0" smtClean="0">
                <a:latin typeface="Times New Roman" pitchFamily="18" charset="0"/>
                <a:cs typeface="Times New Roman" pitchFamily="18" charset="0"/>
              </a:rPr>
              <a:t>• Scarcity of goods</a:t>
            </a:r>
          </a:p>
          <a:p>
            <a:pPr algn="just">
              <a:lnSpc>
                <a:spcPct val="150000"/>
              </a:lnSpc>
            </a:pPr>
            <a:r>
              <a:rPr lang="en-US" sz="2400" dirty="0" smtClean="0">
                <a:latin typeface="Times New Roman" pitchFamily="18" charset="0"/>
                <a:cs typeface="Times New Roman" pitchFamily="18" charset="0"/>
              </a:rPr>
              <a:t>• Efficient use of resources</a:t>
            </a:r>
            <a:endParaRPr lang="en-US" sz="2400" b="1" dirty="0" smtClean="0">
              <a:latin typeface="Times New Roman" pitchFamily="18" charset="0"/>
              <a:cs typeface="Times New Roman" pitchFamily="18" charset="0"/>
            </a:endParaRPr>
          </a:p>
        </p:txBody>
      </p:sp>
      <p:sp>
        <p:nvSpPr>
          <p:cNvPr id="5" name="TextBox 4"/>
          <p:cNvSpPr txBox="1"/>
          <p:nvPr/>
        </p:nvSpPr>
        <p:spPr>
          <a:xfrm>
            <a:off x="533400" y="7620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39419"/>
            <a:ext cx="8382000" cy="4708981"/>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Scarcity of goods </a:t>
            </a:r>
          </a:p>
          <a:p>
            <a:pPr algn="just">
              <a:lnSpc>
                <a:spcPct val="150000"/>
              </a:lnSpc>
            </a:pPr>
            <a:r>
              <a:rPr lang="en-US" sz="2000" dirty="0" smtClean="0">
                <a:latin typeface="Times New Roman" pitchFamily="18" charset="0"/>
                <a:cs typeface="Times New Roman" pitchFamily="18" charset="0"/>
              </a:rPr>
              <a:t>The word scarce is closely associated with the word limited or economic as opposed to unlimited or free. Scarcity is the central problem of every society. </a:t>
            </a:r>
          </a:p>
          <a:p>
            <a:pPr algn="just">
              <a:lnSpc>
                <a:spcPct val="150000"/>
              </a:lnSpc>
            </a:pPr>
            <a:r>
              <a:rPr lang="en-US" sz="2000" dirty="0" smtClean="0">
                <a:latin typeface="Times New Roman" pitchFamily="18" charset="0"/>
                <a:cs typeface="Times New Roman" pitchFamily="18" charset="0"/>
              </a:rPr>
              <a:t>• Concept lies at the problem of resource allocation and problem of a business enterprise.</a:t>
            </a:r>
          </a:p>
          <a:p>
            <a:pPr algn="just">
              <a:lnSpc>
                <a:spcPct val="150000"/>
              </a:lnSpc>
            </a:pPr>
            <a:r>
              <a:rPr lang="en-US" sz="2000" dirty="0" smtClean="0">
                <a:latin typeface="Times New Roman" pitchFamily="18" charset="0"/>
                <a:cs typeface="Times New Roman" pitchFamily="18" charset="0"/>
              </a:rPr>
              <a:t>• The essence of any economic problem, micro or macro, is the scarcity of resources.</a:t>
            </a:r>
          </a:p>
          <a:p>
            <a:pPr algn="just">
              <a:lnSpc>
                <a:spcPct val="150000"/>
              </a:lnSpc>
            </a:pPr>
            <a:r>
              <a:rPr lang="en-US" sz="2000" dirty="0" smtClean="0">
                <a:latin typeface="Times New Roman" pitchFamily="18" charset="0"/>
                <a:cs typeface="Times New Roman" pitchFamily="18" charset="0"/>
              </a:rPr>
              <a:t>• The managers who decide on behalf of the corporate unit or the national economy always face the economic problem of Scarcity of good quality of materials or skilled technicians. </a:t>
            </a:r>
            <a:endParaRPr lang="en-US" sz="2000" dirty="0">
              <a:latin typeface="Times New Roman" pitchFamily="18" charset="0"/>
              <a:cs typeface="Times New Roman" pitchFamily="18" charset="0"/>
            </a:endParaRPr>
          </a:p>
        </p:txBody>
      </p:sp>
      <p:sp>
        <p:nvSpPr>
          <p:cNvPr id="7" name="TextBox 6"/>
          <p:cNvSpPr txBox="1"/>
          <p:nvPr/>
        </p:nvSpPr>
        <p:spPr>
          <a:xfrm>
            <a:off x="533400" y="7620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524000"/>
            <a:ext cx="8305800" cy="5062924"/>
          </a:xfrm>
          <a:prstGeom prst="rect">
            <a:avLst/>
          </a:prstGeom>
        </p:spPr>
        <p:txBody>
          <a:bodyPr wrap="square">
            <a:spAutoFit/>
          </a:bodyPr>
          <a:lstStyle/>
          <a:p>
            <a:pPr algn="just">
              <a:lnSpc>
                <a:spcPct val="150000"/>
              </a:lnSpc>
              <a:buFont typeface="Arial" pitchFamily="34" charset="0"/>
              <a:buChar char="•"/>
            </a:pPr>
            <a:r>
              <a:rPr lang="en-US" dirty="0" smtClean="0">
                <a:latin typeface="Times New Roman" pitchFamily="18" charset="0"/>
                <a:cs typeface="Times New Roman" pitchFamily="18" charset="0"/>
              </a:rPr>
              <a:t>As a Marketing Manager</a:t>
            </a:r>
          </a:p>
          <a:p>
            <a:pPr algn="just">
              <a:lnSpc>
                <a:spcPct val="150000"/>
              </a:lnSpc>
              <a:buFont typeface="Arial" pitchFamily="34" charset="0"/>
              <a:buChar char="•"/>
            </a:pPr>
            <a:r>
              <a:rPr lang="en-US" dirty="0" smtClean="0">
                <a:latin typeface="Times New Roman" pitchFamily="18" charset="0"/>
                <a:cs typeface="Times New Roman" pitchFamily="18" charset="0"/>
              </a:rPr>
              <a:t>As a Finance Manager</a:t>
            </a:r>
          </a:p>
          <a:p>
            <a:pPr algn="just">
              <a:lnSpc>
                <a:spcPct val="150000"/>
              </a:lnSpc>
              <a:buFont typeface="Arial" pitchFamily="34" charset="0"/>
              <a:buChar char="•"/>
            </a:pPr>
            <a:r>
              <a:rPr lang="en-US" dirty="0" smtClean="0">
                <a:latin typeface="Times New Roman" pitchFamily="18" charset="0"/>
                <a:cs typeface="Times New Roman" pitchFamily="18" charset="0"/>
              </a:rPr>
              <a:t>As a Finance Minister of the Country</a:t>
            </a:r>
          </a:p>
          <a:p>
            <a:pPr algn="just">
              <a:lnSpc>
                <a:spcPct val="150000"/>
              </a:lnSpc>
              <a:buFont typeface="Arial" pitchFamily="34" charset="0"/>
              <a:buChar char="•"/>
            </a:pPr>
            <a:r>
              <a:rPr lang="en-US" dirty="0" smtClean="0">
                <a:latin typeface="Times New Roman" pitchFamily="18" charset="0"/>
                <a:cs typeface="Times New Roman" pitchFamily="18" charset="0"/>
              </a:rPr>
              <a:t>Unemployment: Scarcity of jobs</a:t>
            </a:r>
          </a:p>
          <a:p>
            <a:pPr algn="just">
              <a:lnSpc>
                <a:spcPct val="150000"/>
              </a:lnSpc>
              <a:buFont typeface="Arial" pitchFamily="34" charset="0"/>
              <a:buChar char="•"/>
            </a:pPr>
            <a:r>
              <a:rPr lang="en-US" dirty="0" smtClean="0">
                <a:latin typeface="Times New Roman" pitchFamily="18" charset="0"/>
                <a:cs typeface="Times New Roman" pitchFamily="18" charset="0"/>
              </a:rPr>
              <a:t>Unsold stock of inventory: Scarcity of buyers</a:t>
            </a:r>
          </a:p>
          <a:p>
            <a:pPr algn="just">
              <a:lnSpc>
                <a:spcPct val="150000"/>
              </a:lnSpc>
              <a:buFont typeface="Arial" pitchFamily="34" charset="0"/>
              <a:buChar char="•"/>
            </a:pPr>
            <a:r>
              <a:rPr lang="en-US" dirty="0" smtClean="0">
                <a:latin typeface="Times New Roman" pitchFamily="18" charset="0"/>
                <a:cs typeface="Times New Roman" pitchFamily="18" charset="0"/>
              </a:rPr>
              <a:t>Under utilized capacity of plan: Scarcity of power or other support facilities.</a:t>
            </a:r>
          </a:p>
          <a:p>
            <a:pPr algn="just">
              <a:lnSpc>
                <a:spcPct val="150000"/>
              </a:lnSpc>
              <a:buFont typeface="Arial" pitchFamily="34" charset="0"/>
              <a:buChar char="•"/>
            </a:pPr>
            <a:r>
              <a:rPr lang="en-US" dirty="0" smtClean="0">
                <a:latin typeface="Times New Roman" pitchFamily="18" charset="0"/>
                <a:cs typeface="Times New Roman" pitchFamily="18" charset="0"/>
              </a:rPr>
              <a:t>Had there been no scarcities there would not have been any managerial problem. It is</a:t>
            </a:r>
          </a:p>
          <a:p>
            <a:pPr algn="just">
              <a:lnSpc>
                <a:spcPct val="150000"/>
              </a:lnSpc>
            </a:pPr>
            <a:r>
              <a:rPr lang="en-US" dirty="0" smtClean="0">
                <a:latin typeface="Times New Roman" pitchFamily="18" charset="0"/>
                <a:cs typeface="Times New Roman" pitchFamily="18" charset="0"/>
              </a:rPr>
              <a:t>  only because of this scarcity a manager has to decide on optimum allocation of scarce</a:t>
            </a:r>
          </a:p>
          <a:p>
            <a:pPr algn="just">
              <a:lnSpc>
                <a:spcPct val="150000"/>
              </a:lnSpc>
            </a:pPr>
            <a:r>
              <a:rPr lang="en-US" dirty="0" smtClean="0">
                <a:latin typeface="Times New Roman" pitchFamily="18" charset="0"/>
                <a:cs typeface="Times New Roman" pitchFamily="18" charset="0"/>
              </a:rPr>
              <a:t>  resources of:</a:t>
            </a:r>
          </a:p>
          <a:p>
            <a:pPr marL="342900" indent="-342900" algn="just">
              <a:buFont typeface="+mj-lt"/>
              <a:buAutoNum type="arabicPeriod"/>
            </a:pPr>
            <a:r>
              <a:rPr lang="en-US" sz="1400" dirty="0" smtClean="0">
                <a:latin typeface="Times New Roman" pitchFamily="18" charset="0"/>
                <a:cs typeface="Times New Roman" pitchFamily="18" charset="0"/>
              </a:rPr>
              <a:t>Man</a:t>
            </a:r>
          </a:p>
          <a:p>
            <a:pPr marL="342900" indent="-342900" algn="just">
              <a:buFont typeface="+mj-lt"/>
              <a:buAutoNum type="arabicPeriod"/>
            </a:pPr>
            <a:r>
              <a:rPr lang="en-US" sz="1400" dirty="0" smtClean="0">
                <a:latin typeface="Times New Roman" pitchFamily="18" charset="0"/>
                <a:cs typeface="Times New Roman" pitchFamily="18" charset="0"/>
              </a:rPr>
              <a:t>Materials</a:t>
            </a:r>
          </a:p>
          <a:p>
            <a:pPr marL="342900" indent="-342900" algn="just">
              <a:buFont typeface="+mj-lt"/>
              <a:buAutoNum type="arabicPeriod"/>
            </a:pPr>
            <a:r>
              <a:rPr lang="en-US" sz="1400" dirty="0" smtClean="0">
                <a:latin typeface="Times New Roman" pitchFamily="18" charset="0"/>
                <a:cs typeface="Times New Roman" pitchFamily="18" charset="0"/>
              </a:rPr>
              <a:t>Money</a:t>
            </a:r>
          </a:p>
          <a:p>
            <a:pPr marL="342900" indent="-342900" algn="just">
              <a:buFont typeface="+mj-lt"/>
              <a:buAutoNum type="arabicPeriod"/>
            </a:pPr>
            <a:r>
              <a:rPr lang="en-US" sz="1400" dirty="0" smtClean="0">
                <a:latin typeface="Times New Roman" pitchFamily="18" charset="0"/>
                <a:cs typeface="Times New Roman" pitchFamily="18" charset="0"/>
              </a:rPr>
              <a:t>Time</a:t>
            </a:r>
          </a:p>
          <a:p>
            <a:pPr marL="342900" indent="-342900" algn="just">
              <a:buFont typeface="+mj-lt"/>
              <a:buAutoNum type="arabicPeriod"/>
            </a:pPr>
            <a:r>
              <a:rPr lang="en-US" sz="1400" dirty="0" smtClean="0">
                <a:latin typeface="Times New Roman" pitchFamily="18" charset="0"/>
                <a:cs typeface="Times New Roman" pitchFamily="18" charset="0"/>
              </a:rPr>
              <a:t>Energy</a:t>
            </a:r>
            <a:endParaRPr lang="en-US" sz="1400" dirty="0">
              <a:latin typeface="Times New Roman" pitchFamily="18" charset="0"/>
              <a:cs typeface="Times New Roman" pitchFamily="18" charset="0"/>
            </a:endParaRPr>
          </a:p>
        </p:txBody>
      </p:sp>
      <p:sp>
        <p:nvSpPr>
          <p:cNvPr id="4" name="TextBox 3"/>
          <p:cNvSpPr txBox="1"/>
          <p:nvPr/>
        </p:nvSpPr>
        <p:spPr>
          <a:xfrm>
            <a:off x="533400" y="725269"/>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447800"/>
            <a:ext cx="8458200" cy="1754326"/>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Thus we see that every business unit or manager must aim at rational but optimum allocation of scarce resources. Optimality lies in finding the best use of scarce resources, given to the constraints.</a:t>
            </a:r>
            <a:endParaRPr lang="en-US" sz="2400" dirty="0">
              <a:latin typeface="Times New Roman" pitchFamily="18" charset="0"/>
              <a:cs typeface="Times New Roman" pitchFamily="18" charset="0"/>
            </a:endParaRPr>
          </a:p>
        </p:txBody>
      </p:sp>
      <p:sp>
        <p:nvSpPr>
          <p:cNvPr id="4" name="TextBox 3"/>
          <p:cNvSpPr txBox="1"/>
          <p:nvPr/>
        </p:nvSpPr>
        <p:spPr>
          <a:xfrm>
            <a:off x="533400" y="762000"/>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8229600" cy="240065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Economics provide optimum utilization of scarce resources to achieve the desired result. It provides the basis for decision making. Economics can be studied under two heads:</a:t>
            </a:r>
          </a:p>
          <a:p>
            <a:pPr algn="just">
              <a:lnSpc>
                <a:spcPct val="150000"/>
              </a:lnSpc>
            </a:pPr>
            <a:r>
              <a:rPr lang="en-US" sz="2000" dirty="0" smtClean="0">
                <a:latin typeface="Times New Roman" pitchFamily="18" charset="0"/>
                <a:cs typeface="Times New Roman" pitchFamily="18" charset="0"/>
              </a:rPr>
              <a:t>1. Micro Economics</a:t>
            </a:r>
          </a:p>
          <a:p>
            <a:pPr algn="just">
              <a:lnSpc>
                <a:spcPct val="150000"/>
              </a:lnSpc>
            </a:pPr>
            <a:r>
              <a:rPr lang="en-US" sz="2000" dirty="0" smtClean="0">
                <a:latin typeface="Times New Roman" pitchFamily="18" charset="0"/>
                <a:cs typeface="Times New Roman" pitchFamily="18" charset="0"/>
              </a:rPr>
              <a:t>2. Macro Economics</a:t>
            </a:r>
            <a:endParaRPr lang="en-US" sz="2000" dirty="0">
              <a:latin typeface="Times New Roman" pitchFamily="18" charset="0"/>
              <a:cs typeface="Times New Roman" pitchFamily="18" charset="0"/>
            </a:endParaRPr>
          </a:p>
        </p:txBody>
      </p:sp>
      <p:sp>
        <p:nvSpPr>
          <p:cNvPr id="6" name="TextBox 5"/>
          <p:cNvSpPr txBox="1"/>
          <p:nvPr/>
        </p:nvSpPr>
        <p:spPr>
          <a:xfrm>
            <a:off x="533400" y="725269"/>
            <a:ext cx="866139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Overview 					        Cont.</a:t>
            </a:r>
            <a:endParaRPr lang="en-US" sz="1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171</TotalTime>
  <Words>1947</Words>
  <Application>Microsoft Office PowerPoint</Application>
  <PresentationFormat>On-screen Show (4:3)</PresentationFormat>
  <Paragraphs>193</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Times New Roman</vt:lpstr>
      <vt:lpstr>Tw Cen MT</vt:lpstr>
      <vt:lpstr>Wingdings</vt:lpstr>
      <vt:lpstr>Wingdings 2</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Waqar Ahmad</cp:lastModifiedBy>
  <cp:revision>21</cp:revision>
  <dcterms:created xsi:type="dcterms:W3CDTF">2006-08-16T00:00:00Z</dcterms:created>
  <dcterms:modified xsi:type="dcterms:W3CDTF">2018-10-22T08:04:27Z</dcterms:modified>
</cp:coreProperties>
</file>