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10" r:id="rId2"/>
    <p:sldMasterId id="2147483722" r:id="rId3"/>
    <p:sldMasterId id="2147483763" r:id="rId4"/>
    <p:sldMasterId id="2147483775" r:id="rId5"/>
  </p:sldMasterIdLst>
  <p:notesMasterIdLst>
    <p:notesMasterId r:id="rId34"/>
  </p:notesMasterIdLst>
  <p:sldIdLst>
    <p:sldId id="288" r:id="rId6"/>
    <p:sldId id="257" r:id="rId7"/>
    <p:sldId id="292" r:id="rId8"/>
    <p:sldId id="293" r:id="rId9"/>
    <p:sldId id="294" r:id="rId10"/>
    <p:sldId id="263" r:id="rId11"/>
    <p:sldId id="334" r:id="rId12"/>
    <p:sldId id="291" r:id="rId13"/>
    <p:sldId id="261" r:id="rId14"/>
    <p:sldId id="265" r:id="rId15"/>
    <p:sldId id="266" r:id="rId16"/>
    <p:sldId id="267" r:id="rId17"/>
    <p:sldId id="268" r:id="rId18"/>
    <p:sldId id="269" r:id="rId19"/>
    <p:sldId id="270" r:id="rId20"/>
    <p:sldId id="319" r:id="rId21"/>
    <p:sldId id="320" r:id="rId22"/>
    <p:sldId id="329" r:id="rId23"/>
    <p:sldId id="330" r:id="rId24"/>
    <p:sldId id="333" r:id="rId25"/>
    <p:sldId id="272" r:id="rId26"/>
    <p:sldId id="273" r:id="rId27"/>
    <p:sldId id="274" r:id="rId28"/>
    <p:sldId id="276" r:id="rId29"/>
    <p:sldId id="278" r:id="rId30"/>
    <p:sldId id="284" r:id="rId31"/>
    <p:sldId id="287" r:id="rId32"/>
    <p:sldId id="285" r:id="rId33"/>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7524" autoAdjust="0"/>
  </p:normalViewPr>
  <p:slideViewPr>
    <p:cSldViewPr>
      <p:cViewPr varScale="1">
        <p:scale>
          <a:sx n="64" d="100"/>
          <a:sy n="64" d="100"/>
        </p:scale>
        <p:origin x="1584"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998" y="-102"/>
      </p:cViewPr>
      <p:guideLst>
        <p:guide orient="horz" pos="2932"/>
        <p:guide pos="2212"/>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7" Type="http://schemas.openxmlformats.org/officeDocument/2006/relationships/slide" Target="slides/slide28.xml"/><Relationship Id="rId2" Type="http://schemas.openxmlformats.org/officeDocument/2006/relationships/slide" Target="slides/slide6.xml"/><Relationship Id="rId1" Type="http://schemas.openxmlformats.org/officeDocument/2006/relationships/slide" Target="slides/slide2.xml"/><Relationship Id="rId6" Type="http://schemas.openxmlformats.org/officeDocument/2006/relationships/slide" Target="slides/slide20.xml"/><Relationship Id="rId5" Type="http://schemas.openxmlformats.org/officeDocument/2006/relationships/slide" Target="slides/slide19.xml"/><Relationship Id="rId4"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cs typeface="+mn-cs"/>
              </a:defRPr>
            </a:lvl1pPr>
          </a:lstStyle>
          <a:p>
            <a:pPr>
              <a:defRPr/>
            </a:pPr>
            <a:fld id="{6B16047C-D643-4F6F-ACD6-021B2D8DFF0D}" type="slidenum">
              <a:rPr lang="en-US"/>
              <a:pPr>
                <a:defRPr/>
              </a:pPr>
              <a:t>‹#›</a:t>
            </a:fld>
            <a:endParaRPr lang="en-US"/>
          </a:p>
        </p:txBody>
      </p:sp>
    </p:spTree>
    <p:extLst>
      <p:ext uri="{BB962C8B-B14F-4D97-AF65-F5344CB8AC3E}">
        <p14:creationId xmlns:p14="http://schemas.microsoft.com/office/powerpoint/2010/main" val="3635026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p>
        </p:txBody>
      </p:sp>
      <p:sp>
        <p:nvSpPr>
          <p:cNvPr id="17411" name="Slide Number Placeholder 3"/>
          <p:cNvSpPr>
            <a:spLocks noGrp="1"/>
          </p:cNvSpPr>
          <p:nvPr>
            <p:ph type="sldNum" sz="quarter" idx="5"/>
          </p:nvPr>
        </p:nvSpPr>
        <p:spPr>
          <a:noFill/>
        </p:spPr>
        <p:txBody>
          <a:bodyPr/>
          <a:lstStyle/>
          <a:p>
            <a:fld id="{41D83AE5-AFA5-4975-BD73-E8A089E4332C}" type="slidenum">
              <a:rPr lang="en-US" smtClean="0">
                <a:cs typeface="Arial" charset="0"/>
              </a:rPr>
              <a:pPr/>
              <a:t>2</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DD330B-A523-494C-8E81-EFAB33BE748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As the team matures, members gradually learn to cope with each other and the pressures that they face.  As a result, the team goes through the fairly predictable stages noted on the slide.  </a:t>
            </a:r>
          </a:p>
        </p:txBody>
      </p:sp>
    </p:spTree>
    <p:extLst>
      <p:ext uri="{BB962C8B-B14F-4D97-AF65-F5344CB8AC3E}">
        <p14:creationId xmlns:p14="http://schemas.microsoft.com/office/powerpoint/2010/main" val="238011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C4BDD0-94CC-4093-9774-0AA5BDE5190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t>To help the students adapt to their team, it might be wise to have them to simple activities to build trust and establish communication between the members.  However, in the context of the computational science project many of the forming actions are undertaken as the team determines what their project topic will be and narrows the focus to reach their project goal.  Teachers can help students as they "form" their teams by making sure that they understand the process they will go through to get their topic.</a:t>
            </a:r>
          </a:p>
          <a:p>
            <a:pPr eaLnBrk="1" hangingPunct="1"/>
            <a:endParaRPr lang="en-US" altLang="en-US" smtClean="0"/>
          </a:p>
          <a:p>
            <a:pPr eaLnBrk="1" hangingPunct="1"/>
            <a:r>
              <a:rPr lang="en-US" altLang="en-US" smtClean="0"/>
              <a:t> You may want to include some activities to illustrate trust and/or communication skills in a team.</a:t>
            </a:r>
          </a:p>
        </p:txBody>
      </p:sp>
    </p:spTree>
    <p:extLst>
      <p:ext uri="{BB962C8B-B14F-4D97-AF65-F5344CB8AC3E}">
        <p14:creationId xmlns:p14="http://schemas.microsoft.com/office/powerpoint/2010/main" val="206248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4812601-9DD8-4277-93FC-7F56E3A4B63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This is probably the most difficult stage for the team.  They may be floundering trying to find a project topic that is narrow enough to study or a mentor to help them.  They begin to realize that this project is different than other ones that they have done in the past.   Teachers can help students through this stage by encouraging members to use their individual skills and assume more responsibilities.</a:t>
            </a:r>
          </a:p>
          <a:p>
            <a:pPr eaLnBrk="1" hangingPunct="1"/>
            <a:endParaRPr lang="en-US" altLang="en-US" smtClean="0"/>
          </a:p>
          <a:p>
            <a:pPr eaLnBrk="1" hangingPunct="1"/>
            <a:r>
              <a:rPr lang="en-US" altLang="en-US" smtClean="0"/>
              <a:t>Understanding how  personality types interact  can ease some of the tensions in  the storming stage.</a:t>
            </a:r>
          </a:p>
        </p:txBody>
      </p:sp>
    </p:spTree>
    <p:extLst>
      <p:ext uri="{BB962C8B-B14F-4D97-AF65-F5344CB8AC3E}">
        <p14:creationId xmlns:p14="http://schemas.microsoft.com/office/powerpoint/2010/main" val="369115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F62259-0B00-4032-9A0A-271F240D184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t>As a teacher, you can help your students when they are in the “storming” stage, by focusing their attention on the questions above.   The students may want to answer the first question both in general terms and more specifically, in conjunction with their project goals.    </a:t>
            </a:r>
          </a:p>
        </p:txBody>
      </p:sp>
    </p:spTree>
    <p:extLst>
      <p:ext uri="{BB962C8B-B14F-4D97-AF65-F5344CB8AC3E}">
        <p14:creationId xmlns:p14="http://schemas.microsoft.com/office/powerpoint/2010/main" val="42693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160653-7F7E-4E07-963C-6F162FE5205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During this stage, team members begin to work out their differences and now have more time and energy to spend on their work.   Thus they are able to start making significant progress.   </a:t>
            </a:r>
          </a:p>
          <a:p>
            <a:pPr eaLnBrk="1" hangingPunct="1"/>
            <a:endParaRPr lang="en-US" altLang="en-US" smtClean="0"/>
          </a:p>
          <a:p>
            <a:pPr eaLnBrk="1" hangingPunct="1"/>
            <a:r>
              <a:rPr lang="en-US" altLang="en-US" smtClean="0"/>
              <a:t>In the context of the computational science project, the students have probably found a mentor who is helping them and have narrowed  their project focus.  </a:t>
            </a:r>
          </a:p>
          <a:p>
            <a:pPr eaLnBrk="1" hangingPunct="1"/>
            <a:endParaRPr lang="en-US" altLang="en-US" smtClean="0"/>
          </a:p>
        </p:txBody>
      </p:sp>
    </p:spTree>
    <p:extLst>
      <p:ext uri="{BB962C8B-B14F-4D97-AF65-F5344CB8AC3E}">
        <p14:creationId xmlns:p14="http://schemas.microsoft.com/office/powerpoint/2010/main" val="334199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r>
              <a:rPr lang="en-US" smtClean="0"/>
              <a:t>The four key components of effective teams are context, composition, and process variables.  Next we will look at each one of these components individually.  </a:t>
            </a:r>
          </a:p>
          <a:p>
            <a:endParaRPr lang="en-US" smtClean="0"/>
          </a:p>
        </p:txBody>
      </p:sp>
      <p:sp>
        <p:nvSpPr>
          <p:cNvPr id="35843" name="Slide Number Placeholder 3"/>
          <p:cNvSpPr>
            <a:spLocks noGrp="1"/>
          </p:cNvSpPr>
          <p:nvPr>
            <p:ph type="sldNum" sz="quarter" idx="5"/>
          </p:nvPr>
        </p:nvSpPr>
        <p:spPr>
          <a:noFill/>
        </p:spPr>
        <p:txBody>
          <a:bodyPr/>
          <a:lstStyle/>
          <a:p>
            <a:fld id="{8D52E8C4-5FB1-45BF-8AD4-5711EF2BF75E}" type="slidenum">
              <a:rPr lang="en-US" smtClean="0">
                <a:cs typeface="Arial" charset="0"/>
              </a:rPr>
              <a:pPr/>
              <a:t>21</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smtClean="0"/>
              <a:t>Understanding the context is important for teams to be effective.  The team needs the right resources to do the job well.  They also need effective leadership and structure to facilitate a process that will help the team succeed.  It is important that teams fit together so they can successfully utilize the individual skills present in the group.  Trust is also an important aspect of teams and essential for group cohesiveness as we have seen previously.  Finally, the reward system needs to be equitable and based on team contributions.</a:t>
            </a:r>
          </a:p>
          <a:p>
            <a:endParaRPr lang="en-US" smtClean="0"/>
          </a:p>
        </p:txBody>
      </p:sp>
      <p:sp>
        <p:nvSpPr>
          <p:cNvPr id="37891" name="Slide Number Placeholder 3"/>
          <p:cNvSpPr>
            <a:spLocks noGrp="1"/>
          </p:cNvSpPr>
          <p:nvPr>
            <p:ph type="sldNum" sz="quarter" idx="5"/>
          </p:nvPr>
        </p:nvSpPr>
        <p:spPr>
          <a:noFill/>
        </p:spPr>
        <p:txBody>
          <a:bodyPr/>
          <a:lstStyle/>
          <a:p>
            <a:fld id="{C24E8C1D-395E-4B7D-B0CD-24CA8F85EE03}" type="slidenum">
              <a:rPr lang="en-US" smtClean="0">
                <a:cs typeface="Arial" charset="0"/>
              </a:rPr>
              <a:pPr/>
              <a:t>22</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smtClean="0"/>
              <a:t>A manager must pay close attention to how they put a team together to assure group cohesiveness and effectiveness.  Each member should be selected based on the type of skills and abilities needed to accomplish the task at hand.  However, abilities are not the only characteristic that managers need to pay attention to; personality is also important so that the team can bond and form trust.  </a:t>
            </a:r>
            <a:br>
              <a:rPr lang="en-US" smtClean="0"/>
            </a:br>
            <a:r>
              <a:rPr lang="en-US" smtClean="0"/>
              <a:t/>
            </a:r>
            <a:br>
              <a:rPr lang="en-US" smtClean="0"/>
            </a:br>
            <a:r>
              <a:rPr lang="en-US" smtClean="0"/>
              <a:t>In addition, the manager must be sure he assigns the right people to fill the roles needed, but still maintain adequate diversity so that idea generation still occurs.  The manager must also pay attention to the size of the team and that the members want to be on the team and enjoy teamwork.</a:t>
            </a:r>
          </a:p>
          <a:p>
            <a:endParaRPr lang="en-US" smtClean="0"/>
          </a:p>
        </p:txBody>
      </p:sp>
      <p:sp>
        <p:nvSpPr>
          <p:cNvPr id="39939" name="Slide Number Placeholder 3"/>
          <p:cNvSpPr>
            <a:spLocks noGrp="1"/>
          </p:cNvSpPr>
          <p:nvPr>
            <p:ph type="sldNum" sz="quarter" idx="5"/>
          </p:nvPr>
        </p:nvSpPr>
        <p:spPr>
          <a:noFill/>
        </p:spPr>
        <p:txBody>
          <a:bodyPr/>
          <a:lstStyle/>
          <a:p>
            <a:fld id="{27CD1683-7FAA-4231-913B-234BBE7E7811}" type="slidenum">
              <a:rPr lang="en-US" smtClean="0">
                <a:cs typeface="Arial" charset="0"/>
              </a:rPr>
              <a:pPr/>
              <a:t>23</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smtClean="0"/>
              <a:t>Group’s processes can have a big impact on their effectiveness.  In the process, groups must have a strong commitment to a common purpose that provides direction but yet incorporates reflexivity where it can adjust plan if needed.  The goals of the team must be set up so they are specific, measurable, realistic yet challenging in order to keep the team members engaged.  </a:t>
            </a:r>
          </a:p>
          <a:p>
            <a:endParaRPr lang="en-US" smtClean="0"/>
          </a:p>
          <a:p>
            <a:r>
              <a:rPr lang="en-US" smtClean="0"/>
              <a:t>The team must believe they can succeed and have a mental map of how to get the work done to assist in the process of accomplishing their task.</a:t>
            </a:r>
          </a:p>
          <a:p>
            <a:endParaRPr lang="en-US" smtClean="0"/>
          </a:p>
          <a:p>
            <a:r>
              <a:rPr lang="en-US" smtClean="0"/>
              <a:t>Finally, the group must navigate through conflict and social loafing to encourage a healthy and effective group. </a:t>
            </a:r>
          </a:p>
          <a:p>
            <a:endParaRPr lang="en-US" smtClean="0"/>
          </a:p>
        </p:txBody>
      </p:sp>
      <p:sp>
        <p:nvSpPr>
          <p:cNvPr id="41987" name="Slide Number Placeholder 3"/>
          <p:cNvSpPr>
            <a:spLocks noGrp="1"/>
          </p:cNvSpPr>
          <p:nvPr>
            <p:ph type="sldNum" sz="quarter" idx="5"/>
          </p:nvPr>
        </p:nvSpPr>
        <p:spPr>
          <a:noFill/>
        </p:spPr>
        <p:txBody>
          <a:bodyPr/>
          <a:lstStyle/>
          <a:p>
            <a:fld id="{E07AAEA4-7AFB-4863-BF24-B08D865D26F1}" type="slidenum">
              <a:rPr lang="en-US" smtClean="0">
                <a:cs typeface="Arial" charset="0"/>
              </a:rPr>
              <a:pPr/>
              <a:t>24</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smtClean="0"/>
              <a:t>Not all employees are team players.  In the US we tend to have more of an individualistic culture, and it is not always possible to turn everyone into a team player.  When formulating teams it is important to carefully select the right employees who are more attuned to team work.  It is also possible to train people on how to be good team members.  Finally, if managers carefully craft a reward system to encourage cooperative efforts rather competitive ones they can encourage team work.  However, it is still important to recognize individual contributions and avoid social loafing.</a:t>
            </a:r>
          </a:p>
          <a:p>
            <a:endParaRPr lang="en-US" smtClean="0"/>
          </a:p>
        </p:txBody>
      </p:sp>
      <p:sp>
        <p:nvSpPr>
          <p:cNvPr id="44035" name="Slide Number Placeholder 3"/>
          <p:cNvSpPr>
            <a:spLocks noGrp="1"/>
          </p:cNvSpPr>
          <p:nvPr>
            <p:ph type="sldNum" sz="quarter" idx="5"/>
          </p:nvPr>
        </p:nvSpPr>
        <p:spPr>
          <a:noFill/>
        </p:spPr>
        <p:txBody>
          <a:bodyPr/>
          <a:lstStyle/>
          <a:p>
            <a:fld id="{8A6569B4-6363-4EB6-9460-EB4C6C88B1DE}" type="slidenum">
              <a:rPr lang="en-US" smtClean="0">
                <a:cs typeface="Arial" charset="0"/>
              </a:rPr>
              <a:pPr/>
              <a:t>25</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smtClean="0"/>
              <a:t>Groups and teams are not the same thing.  A group is primarily there to share information and make decisions, no real joint effort is required.  A team works in a more coordinated effort to achieve a goal.  </a:t>
            </a:r>
          </a:p>
          <a:p>
            <a:endParaRPr lang="en-US" smtClean="0"/>
          </a:p>
        </p:txBody>
      </p:sp>
      <p:sp>
        <p:nvSpPr>
          <p:cNvPr id="21507" name="Slide Number Placeholder 3"/>
          <p:cNvSpPr>
            <a:spLocks noGrp="1"/>
          </p:cNvSpPr>
          <p:nvPr>
            <p:ph type="sldNum" sz="quarter" idx="5"/>
          </p:nvPr>
        </p:nvSpPr>
        <p:spPr>
          <a:noFill/>
        </p:spPr>
        <p:txBody>
          <a:bodyPr/>
          <a:lstStyle/>
          <a:p>
            <a:fld id="{5E277081-13BC-4FF6-A27A-B653F219D433}" type="slidenum">
              <a:rPr lang="en-US" smtClean="0">
                <a:cs typeface="Arial" charset="0"/>
              </a:rPr>
              <a:pPr/>
              <a:t>6</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smtClean="0"/>
              <a:t>There are a number of common characteristics of effective teams such as a need for trust, smaller in size, a chance to contribute, significant tasks and a team who believes in itself.</a:t>
            </a:r>
          </a:p>
          <a:p>
            <a:endParaRPr lang="en-US" smtClean="0"/>
          </a:p>
          <a:p>
            <a:r>
              <a:rPr lang="en-US" smtClean="0"/>
              <a:t>Managers do need to modify the environment to help the team succeed and pay careful attention to the make-up of the team members to ensure success.</a:t>
            </a:r>
          </a:p>
          <a:p>
            <a:endParaRPr lang="en-US" smtClean="0"/>
          </a:p>
        </p:txBody>
      </p:sp>
      <p:sp>
        <p:nvSpPr>
          <p:cNvPr id="50179" name="Slide Number Placeholder 3"/>
          <p:cNvSpPr>
            <a:spLocks noGrp="1"/>
          </p:cNvSpPr>
          <p:nvPr>
            <p:ph type="sldNum" sz="quarter" idx="5"/>
          </p:nvPr>
        </p:nvSpPr>
        <p:spPr>
          <a:noFill/>
        </p:spPr>
        <p:txBody>
          <a:bodyPr/>
          <a:lstStyle/>
          <a:p>
            <a:fld id="{5ED47C5B-2051-4214-B367-236BF73482AF}" type="slidenum">
              <a:rPr lang="en-US" smtClean="0">
                <a:cs typeface="Arial" charset="0"/>
              </a:rPr>
              <a:pPr/>
              <a:t>26</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smtClean="0"/>
              <a:t>If a team can properly select its members it will be more effective.  This selection should be based on ability, skill and applicable traits based on the situation.  </a:t>
            </a:r>
          </a:p>
          <a:p>
            <a:endParaRPr lang="en-US" smtClean="0"/>
          </a:p>
          <a:p>
            <a:r>
              <a:rPr lang="en-US" smtClean="0"/>
              <a:t>If non-personal conflicts can be fostered it may lead to better team decisions.</a:t>
            </a:r>
          </a:p>
        </p:txBody>
      </p:sp>
      <p:sp>
        <p:nvSpPr>
          <p:cNvPr id="52227" name="Slide Number Placeholder 3"/>
          <p:cNvSpPr>
            <a:spLocks noGrp="1"/>
          </p:cNvSpPr>
          <p:nvPr>
            <p:ph type="sldNum" sz="quarter" idx="5"/>
          </p:nvPr>
        </p:nvSpPr>
        <p:spPr>
          <a:noFill/>
        </p:spPr>
        <p:txBody>
          <a:bodyPr/>
          <a:lstStyle/>
          <a:p>
            <a:fld id="{FCFB6CDE-48A3-4DF7-A4F7-5BD3442B74E4}" type="slidenum">
              <a:rPr lang="en-US" smtClean="0">
                <a:cs typeface="Arial" charset="0"/>
              </a:rPr>
              <a:pPr/>
              <a:t>27</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D6702320-068B-443D-BCAA-E44DD12AADA3}" type="slidenum">
              <a:rPr lang="en-US" smtClean="0">
                <a:cs typeface="Arial" charset="0"/>
              </a:rPr>
              <a:pPr/>
              <a:t>28</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smtClean="0"/>
              <a:t>Over the last decade we have seen the use of teams grow exponentially in organizations.  There are a number of reasons why this is true.  Teams can enhance the use of employee talents and tend to be more flexible and responsive to change.  Teams can help to keep employees engaged in their work and increase their participation in decision making, thus increasing their motivation.  However, teams are not always effective, and so it is important to take a look at how to deploy teams effectively.</a:t>
            </a:r>
          </a:p>
          <a:p>
            <a:endParaRPr lang="en-US" smtClean="0"/>
          </a:p>
        </p:txBody>
      </p:sp>
      <p:sp>
        <p:nvSpPr>
          <p:cNvPr id="19459" name="Slide Number Placeholder 3"/>
          <p:cNvSpPr>
            <a:spLocks noGrp="1"/>
          </p:cNvSpPr>
          <p:nvPr>
            <p:ph type="sldNum" sz="quarter" idx="5"/>
          </p:nvPr>
        </p:nvSpPr>
        <p:spPr>
          <a:noFill/>
        </p:spPr>
        <p:txBody>
          <a:bodyPr/>
          <a:lstStyle/>
          <a:p>
            <a:fld id="{B8C5A4C1-8CF7-4AE8-91AE-812380C48584}" type="slidenum">
              <a:rPr lang="en-US" smtClean="0">
                <a:cs typeface="Arial" charset="0"/>
              </a:rPr>
              <a:pPr/>
              <a:t>9</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smtClean="0"/>
              <a:t>Work groups and work teams differ on their goals, level of synergy, accountability and skills.  Their function is different.  Work groups share information where work teams work together for a collective performance.  The synergy in groups is neutral where work teams have a positive synergy.  Accountability can be individual in both but it is more often mutual in teams.  The skills in a group will be varied where the skills on a team need to be complementary.  </a:t>
            </a:r>
          </a:p>
          <a:p>
            <a:endParaRPr lang="en-US" smtClean="0"/>
          </a:p>
        </p:txBody>
      </p:sp>
      <p:sp>
        <p:nvSpPr>
          <p:cNvPr id="23555" name="Slide Number Placeholder 3"/>
          <p:cNvSpPr>
            <a:spLocks noGrp="1"/>
          </p:cNvSpPr>
          <p:nvPr>
            <p:ph type="sldNum" sz="quarter" idx="5"/>
          </p:nvPr>
        </p:nvSpPr>
        <p:spPr>
          <a:noFill/>
        </p:spPr>
        <p:txBody>
          <a:bodyPr/>
          <a:lstStyle/>
          <a:p>
            <a:fld id="{5003F789-B6E7-41E1-BD40-0D521DDAC55E}" type="slidenum">
              <a:rPr lang="en-US" smtClean="0">
                <a:cs typeface="Arial" charset="0"/>
              </a:rPr>
              <a:pPr/>
              <a:t>10</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smtClean="0"/>
              <a:t>There are four main types of teams:  problem-solving, self-managed, cross-functional and virtual.</a:t>
            </a:r>
          </a:p>
        </p:txBody>
      </p:sp>
      <p:sp>
        <p:nvSpPr>
          <p:cNvPr id="25603" name="Slide Number Placeholder 3"/>
          <p:cNvSpPr>
            <a:spLocks noGrp="1"/>
          </p:cNvSpPr>
          <p:nvPr>
            <p:ph type="sldNum" sz="quarter" idx="5"/>
          </p:nvPr>
        </p:nvSpPr>
        <p:spPr>
          <a:noFill/>
        </p:spPr>
        <p:txBody>
          <a:bodyPr/>
          <a:lstStyle/>
          <a:p>
            <a:fld id="{18ED6358-EC6D-4760-91A4-36E4BB9DA022}" type="slidenum">
              <a:rPr lang="en-US" smtClean="0">
                <a:cs typeface="Arial" charset="0"/>
              </a:rPr>
              <a:pPr/>
              <a:t>11</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r>
              <a:rPr lang="en-US" smtClean="0"/>
              <a:t>Problem-solving teams are a very popular method used in many organizations.  Typically this type of team meets for a few hours each week to solve a particular problem.  </a:t>
            </a:r>
          </a:p>
          <a:p>
            <a:endParaRPr lang="en-US" smtClean="0"/>
          </a:p>
        </p:txBody>
      </p:sp>
      <p:sp>
        <p:nvSpPr>
          <p:cNvPr id="27651" name="Slide Number Placeholder 3"/>
          <p:cNvSpPr>
            <a:spLocks noGrp="1"/>
          </p:cNvSpPr>
          <p:nvPr>
            <p:ph type="sldNum" sz="quarter" idx="5"/>
          </p:nvPr>
        </p:nvSpPr>
        <p:spPr>
          <a:noFill/>
        </p:spPr>
        <p:txBody>
          <a:bodyPr/>
          <a:lstStyle/>
          <a:p>
            <a:fld id="{7CEF8204-F567-4047-BE80-E078D6BA6B3F}" type="slidenum">
              <a:rPr lang="en-US" smtClean="0">
                <a:cs typeface="Arial" charset="0"/>
              </a:rPr>
              <a:pPr/>
              <a:t>12</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r>
              <a:rPr lang="en-US" smtClean="0"/>
              <a:t>Self-managed work teams is comprised of a group of people who do not have a manager and the group takes on the responsibilities of the supervisor.</a:t>
            </a:r>
          </a:p>
          <a:p>
            <a:endParaRPr lang="en-US" smtClean="0"/>
          </a:p>
          <a:p>
            <a:r>
              <a:rPr lang="en-US" smtClean="0"/>
              <a:t>The effectiveness of this group greatly depends on the situation and the goals of the group. </a:t>
            </a:r>
          </a:p>
          <a:p>
            <a:endParaRPr lang="en-US" smtClean="0"/>
          </a:p>
        </p:txBody>
      </p:sp>
      <p:sp>
        <p:nvSpPr>
          <p:cNvPr id="29699" name="Slide Number Placeholder 3"/>
          <p:cNvSpPr>
            <a:spLocks noGrp="1"/>
          </p:cNvSpPr>
          <p:nvPr>
            <p:ph type="sldNum" sz="quarter" idx="5"/>
          </p:nvPr>
        </p:nvSpPr>
        <p:spPr>
          <a:noFill/>
        </p:spPr>
        <p:txBody>
          <a:bodyPr/>
          <a:lstStyle/>
          <a:p>
            <a:fld id="{43245B63-E2E8-4594-BC56-9648998CC7D0}" type="slidenum">
              <a:rPr lang="en-US" smtClean="0">
                <a:cs typeface="Arial" charset="0"/>
              </a:rPr>
              <a:pPr/>
              <a:t>13</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US" smtClean="0"/>
              <a:t>Cross-functional teams gather workers from many different work areas to come together to accomplish a task that needs to utilize multiple perspectives.</a:t>
            </a:r>
          </a:p>
          <a:p>
            <a:endParaRPr lang="en-US" smtClean="0"/>
          </a:p>
          <a:p>
            <a:r>
              <a:rPr lang="en-US" smtClean="0"/>
              <a:t>This type of group is good at developing new ideas and solving problems or coordinating complex projects.  Given that their tasks are normally complex and diverse it may take some time for the group to develop into an effective and productive team.</a:t>
            </a:r>
          </a:p>
          <a:p>
            <a:endParaRPr lang="en-US" smtClean="0"/>
          </a:p>
        </p:txBody>
      </p:sp>
      <p:sp>
        <p:nvSpPr>
          <p:cNvPr id="31747" name="Slide Number Placeholder 3"/>
          <p:cNvSpPr>
            <a:spLocks noGrp="1"/>
          </p:cNvSpPr>
          <p:nvPr>
            <p:ph type="sldNum" sz="quarter" idx="5"/>
          </p:nvPr>
        </p:nvSpPr>
        <p:spPr>
          <a:noFill/>
        </p:spPr>
        <p:txBody>
          <a:bodyPr/>
          <a:lstStyle/>
          <a:p>
            <a:fld id="{201EF4F1-76D6-4583-B1C6-B5E025A237A2}" type="slidenum">
              <a:rPr lang="en-US" smtClean="0">
                <a:cs typeface="Arial" charset="0"/>
              </a:rPr>
              <a:pPr/>
              <a:t>14</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smtClean="0"/>
              <a:t>Virtual teams are increasing in their use.  This type of team uses computer technology to bring people together to achieve a common goal.  Typically these types of teams get right to work with little socializing, but need to overcome time and space constraints to accomplish the task.  In order to be effective, virtual teams need to find ways to establish trust among the members, have close monitoring and results need to be publicized.  </a:t>
            </a:r>
          </a:p>
          <a:p>
            <a:endParaRPr lang="en-US" smtClean="0"/>
          </a:p>
        </p:txBody>
      </p:sp>
      <p:sp>
        <p:nvSpPr>
          <p:cNvPr id="33795" name="Slide Number Placeholder 3"/>
          <p:cNvSpPr>
            <a:spLocks noGrp="1"/>
          </p:cNvSpPr>
          <p:nvPr>
            <p:ph type="sldNum" sz="quarter" idx="5"/>
          </p:nvPr>
        </p:nvSpPr>
        <p:spPr>
          <a:noFill/>
        </p:spPr>
        <p:txBody>
          <a:bodyPr/>
          <a:lstStyle/>
          <a:p>
            <a:fld id="{0EBACD1A-D3F6-4CA1-BA03-3935FF4A09E3}" type="slidenum">
              <a:rPr lang="en-US" smtClean="0">
                <a:cs typeface="Arial" charset="0"/>
              </a:rPr>
              <a:pPr/>
              <a:t>15</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ext Box 5"/>
          <p:cNvSpPr txBox="1">
            <a:spLocks noChangeArrowheads="1"/>
          </p:cNvSpPr>
          <p:nvPr userDrawn="1"/>
        </p:nvSpPr>
        <p:spPr bwMode="auto">
          <a:xfrm>
            <a:off x="2751138" y="6313488"/>
            <a:ext cx="4830762" cy="274637"/>
          </a:xfrm>
          <a:prstGeom prst="rect">
            <a:avLst/>
          </a:prstGeom>
          <a:noFill/>
          <a:ln w="9525">
            <a:noFill/>
            <a:miter lim="800000"/>
            <a:headEnd/>
            <a:tailEnd/>
          </a:ln>
          <a:effectLst/>
        </p:spPr>
        <p:txBody>
          <a:bodyPr wrap="none">
            <a:spAutoFit/>
          </a:bodyPr>
          <a:lstStyle/>
          <a:p>
            <a:pPr algn="ctr">
              <a:defRPr/>
            </a:pPr>
            <a:r>
              <a:rPr lang="en-US" sz="1200" dirty="0">
                <a:solidFill>
                  <a:srgbClr val="161616"/>
                </a:solidFill>
                <a:cs typeface="+mn-cs"/>
              </a:rPr>
              <a:t>Copyright ©2012 Pearson Education, Inc. Publishing as Prentice Hall</a:t>
            </a:r>
          </a:p>
        </p:txBody>
      </p:sp>
      <p:sp>
        <p:nvSpPr>
          <p:cNvPr id="6" name="Footer Placeholder 16"/>
          <p:cNvSpPr>
            <a:spLocks noGrp="1"/>
          </p:cNvSpPr>
          <p:nvPr>
            <p:ph type="ftr" sz="quarter" idx="10"/>
          </p:nvPr>
        </p:nvSpPr>
        <p:spPr>
          <a:xfrm>
            <a:off x="2085975" y="236538"/>
            <a:ext cx="5867400" cy="365125"/>
          </a:xfrm>
        </p:spPr>
        <p:txBody>
          <a:bodyPr/>
          <a:lstStyle>
            <a:lvl1pPr algn="r">
              <a:defRPr>
                <a:solidFill>
                  <a:schemeClr val="tx2"/>
                </a:solidFill>
              </a:defRPr>
            </a:lvl1pPr>
          </a:lstStyle>
          <a:p>
            <a:pPr>
              <a:defRPr/>
            </a:pPr>
            <a:endParaRPr lang="en-US"/>
          </a:p>
        </p:txBody>
      </p:sp>
      <p:sp>
        <p:nvSpPr>
          <p:cNvPr id="7"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r>
              <a:rPr lang="en-US"/>
              <a:t>9-</a:t>
            </a:r>
            <a:fld id="{56753186-F8F7-471F-AB0F-7326ACAC32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FD26FD3-0D86-4C24-85E2-58E6154A3FDB}" type="datetimeFigureOut">
              <a:rPr lang="en-US"/>
              <a:pPr>
                <a:defRPr/>
              </a:pPr>
              <a:t>12/21/2018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9-</a:t>
            </a:r>
            <a:fld id="{B7251CF4-CEA7-4E77-BFED-FE52F9FCFB74}"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9AA4D581-8C9E-48F2-B65F-29D8727FF6C0}" type="datetimeFigureOut">
              <a:rPr lang="en-US"/>
              <a:pPr>
                <a:defRPr/>
              </a:pPr>
              <a:t>12/21/2018</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r>
              <a:rPr lang="en-US"/>
              <a:t>9-</a:t>
            </a:r>
            <a:fld id="{3C2598ED-8B05-4FAD-A982-872ADE0C9966}" type="slidenum">
              <a:rPr lang="en-US"/>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blackWhite">
          <a:xfrm>
            <a:off x="0" y="5105400"/>
            <a:ext cx="9144000" cy="1763713"/>
          </a:xfrm>
          <a:prstGeom prst="rect">
            <a:avLst/>
          </a:prstGeom>
          <a:solidFill>
            <a:srgbClr val="CC3300"/>
          </a:solidFill>
          <a:ln w="9525">
            <a:noFill/>
            <a:miter lim="800000"/>
            <a:headEnd/>
            <a:tailEnd/>
          </a:ln>
          <a:effectLst/>
        </p:spPr>
        <p:txBody>
          <a:bodyPr tIns="137160"/>
          <a:lstStyle/>
          <a:p>
            <a:pPr algn="ctr" eaLnBrk="1" hangingPunct="1">
              <a:defRPr/>
            </a:pPr>
            <a:r>
              <a:rPr lang="en-US" sz="3600">
                <a:solidFill>
                  <a:schemeClr val="bg1"/>
                </a:solidFill>
                <a:effectLst>
                  <a:outerShdw blurRad="38100" dist="38100" dir="2700000" algn="tl">
                    <a:srgbClr val="000000"/>
                  </a:outerShdw>
                </a:effectLst>
              </a:rPr>
              <a:t>ORGANIZATIONAL BEHAVIOR</a:t>
            </a:r>
            <a:endParaRPr lang="en-US" sz="2000">
              <a:solidFill>
                <a:schemeClr val="bg1"/>
              </a:solidFill>
              <a:effectLst>
                <a:outerShdw blurRad="38100" dist="38100" dir="2700000" algn="tl">
                  <a:srgbClr val="000000"/>
                </a:outerShdw>
              </a:effectLst>
            </a:endParaRPr>
          </a:p>
          <a:p>
            <a:pPr algn="ctr" eaLnBrk="1" hangingPunct="1">
              <a:defRPr/>
            </a:pPr>
            <a:r>
              <a:rPr lang="en-US" sz="2000">
                <a:solidFill>
                  <a:srgbClr val="FFFFCC"/>
                </a:solidFill>
                <a:effectLst>
                  <a:outerShdw blurRad="38100" dist="38100" dir="2700000" algn="tl">
                    <a:srgbClr val="000000"/>
                  </a:outerShdw>
                </a:effectLst>
              </a:rPr>
              <a:t>S T E P H E N   P.   R O B B I N S</a:t>
            </a:r>
          </a:p>
          <a:p>
            <a:pPr algn="ctr" eaLnBrk="1" hangingPunct="1">
              <a:spcBef>
                <a:spcPct val="50000"/>
              </a:spcBef>
              <a:defRPr/>
            </a:pPr>
            <a:r>
              <a:rPr lang="en-US">
                <a:solidFill>
                  <a:srgbClr val="EAEAEA"/>
                </a:solidFill>
                <a:effectLst>
                  <a:outerShdw blurRad="38100" dist="38100" dir="2700000" algn="tl">
                    <a:srgbClr val="000000"/>
                  </a:outerShdw>
                </a:effectLst>
              </a:rPr>
              <a:t>E   L   E   V   E   N   T   H     E   D   I   T   I   O   N</a:t>
            </a:r>
          </a:p>
          <a:p>
            <a:pPr algn="ctr" eaLnBrk="1" hangingPunct="1">
              <a:spcBef>
                <a:spcPct val="50000"/>
              </a:spcBef>
              <a:defRPr/>
            </a:pPr>
            <a:r>
              <a:rPr lang="en-US">
                <a:solidFill>
                  <a:schemeClr val="bg1"/>
                </a:solidFill>
                <a:effectLst>
                  <a:outerShdw blurRad="38100" dist="38100" dir="2700000" algn="tl">
                    <a:srgbClr val="000000"/>
                  </a:outerShdw>
                </a:effectLst>
              </a:rPr>
              <a:t>W W W . P R E N H A L L . C O M / R O B B I N S</a:t>
            </a:r>
          </a:p>
          <a:p>
            <a:pPr algn="ctr" eaLnBrk="1" hangingPunct="1">
              <a:defRPr/>
            </a:pPr>
            <a:endParaRPr lang="en-US" sz="2000">
              <a:solidFill>
                <a:srgbClr val="EAEAEA"/>
              </a:solidFill>
              <a:effectLst>
                <a:outerShdw blurRad="38100" dist="38100" dir="2700000" algn="tl">
                  <a:srgbClr val="000000"/>
                </a:outerShdw>
              </a:effectLst>
            </a:endParaRPr>
          </a:p>
        </p:txBody>
      </p:sp>
      <p:sp>
        <p:nvSpPr>
          <p:cNvPr id="5" name="Text Box 5"/>
          <p:cNvSpPr txBox="1">
            <a:spLocks noChangeArrowheads="1"/>
          </p:cNvSpPr>
          <p:nvPr/>
        </p:nvSpPr>
        <p:spPr bwMode="blackWhite">
          <a:xfrm>
            <a:off x="485775" y="6324600"/>
            <a:ext cx="1495425" cy="396875"/>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rIns="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mtClean="0">
                <a:solidFill>
                  <a:srgbClr val="FFFFFF"/>
                </a:solidFill>
              </a:rPr>
              <a:t>© 2005 Prentice Hall Inc. </a:t>
            </a:r>
            <a:br>
              <a:rPr lang="en-US" altLang="en-US" smtClean="0">
                <a:solidFill>
                  <a:srgbClr val="FFFFFF"/>
                </a:solidFill>
              </a:rPr>
            </a:br>
            <a:r>
              <a:rPr lang="en-US" altLang="en-US" smtClean="0">
                <a:solidFill>
                  <a:srgbClr val="FFFFFF"/>
                </a:solidFill>
              </a:rPr>
              <a:t>All rights reserved.</a:t>
            </a:r>
          </a:p>
        </p:txBody>
      </p:sp>
      <p:sp>
        <p:nvSpPr>
          <p:cNvPr id="6" name="Text Box 6"/>
          <p:cNvSpPr txBox="1">
            <a:spLocks noChangeArrowheads="1"/>
          </p:cNvSpPr>
          <p:nvPr/>
        </p:nvSpPr>
        <p:spPr bwMode="blackWhite">
          <a:xfrm>
            <a:off x="7239000" y="6324600"/>
            <a:ext cx="1498600" cy="396875"/>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defRPr/>
            </a:pPr>
            <a:r>
              <a:rPr lang="en-US" altLang="en-US" smtClean="0">
                <a:solidFill>
                  <a:srgbClr val="FFFFFF"/>
                </a:solidFill>
              </a:rPr>
              <a:t>PowerPoint Presentation</a:t>
            </a:r>
            <a:br>
              <a:rPr lang="en-US" altLang="en-US" smtClean="0">
                <a:solidFill>
                  <a:srgbClr val="FFFFFF"/>
                </a:solidFill>
              </a:rPr>
            </a:br>
            <a:r>
              <a:rPr lang="en-US" altLang="en-US" smtClean="0">
                <a:solidFill>
                  <a:srgbClr val="FFFFFF"/>
                </a:solidFill>
              </a:rPr>
              <a:t> by Charlie Cook</a:t>
            </a:r>
          </a:p>
        </p:txBody>
      </p:sp>
      <p:sp>
        <p:nvSpPr>
          <p:cNvPr id="123912" name="Rectangle 8"/>
          <p:cNvSpPr>
            <a:spLocks noGrp="1" noChangeArrowheads="1"/>
          </p:cNvSpPr>
          <p:nvPr>
            <p:ph type="ctrTitle" sz="quarter"/>
          </p:nvPr>
        </p:nvSpPr>
        <p:spPr bwMode="auto">
          <a:xfrm>
            <a:off x="990600" y="1216025"/>
            <a:ext cx="4495800" cy="841375"/>
          </a:xfrm>
          <a:noFill/>
          <a:ln w="9525">
            <a:noFill/>
          </a:ln>
          <a:effectLst/>
        </p:spPr>
        <p:txBody>
          <a:bodyPr lIns="91440"/>
          <a:lstStyle>
            <a:lvl1pPr>
              <a:defRPr sz="2400" b="1">
                <a:solidFill>
                  <a:schemeClr val="tx1"/>
                </a:solidFill>
              </a:defRPr>
            </a:lvl1pPr>
          </a:lstStyle>
          <a:p>
            <a:r>
              <a:rPr lang="en-US"/>
              <a:t>Click to edit Master title style</a:t>
            </a:r>
          </a:p>
        </p:txBody>
      </p:sp>
      <p:sp>
        <p:nvSpPr>
          <p:cNvPr id="123913" name="Rectangle 9"/>
          <p:cNvSpPr>
            <a:spLocks noGrp="1" noChangeArrowheads="1"/>
          </p:cNvSpPr>
          <p:nvPr>
            <p:ph type="subTitle" sz="quarter" idx="1"/>
          </p:nvPr>
        </p:nvSpPr>
        <p:spPr>
          <a:xfrm>
            <a:off x="990600" y="2514600"/>
            <a:ext cx="6248400" cy="1752600"/>
          </a:xfrm>
        </p:spPr>
        <p:txBody>
          <a:bodyPr/>
          <a:lstStyle>
            <a:lvl1pPr marL="0" indent="0">
              <a:buFont typeface="Wingdings" pitchFamily="2" charset="2"/>
              <a:buNone/>
              <a:defRPr sz="2800"/>
            </a:lvl1pPr>
          </a:lstStyle>
          <a:p>
            <a:r>
              <a:rPr lang="en-US"/>
              <a:t>Click to edit Master subtitle style</a:t>
            </a:r>
          </a:p>
        </p:txBody>
      </p:sp>
    </p:spTree>
    <p:extLst>
      <p:ext uri="{BB962C8B-B14F-4D97-AF65-F5344CB8AC3E}">
        <p14:creationId xmlns:p14="http://schemas.microsoft.com/office/powerpoint/2010/main" val="3073052054"/>
      </p:ext>
    </p:extLst>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8–</a:t>
            </a:r>
            <a:fld id="{57285A72-82A6-424B-8508-9A27345B37D0}" type="slidenum">
              <a:rPr lang="en-US" altLang="en-US"/>
              <a:pPr>
                <a:defRPr/>
              </a:pPr>
              <a:t>‹#›</a:t>
            </a:fld>
            <a:endParaRPr lang="en-US" altLang="en-US"/>
          </a:p>
        </p:txBody>
      </p:sp>
    </p:spTree>
    <p:extLst>
      <p:ext uri="{BB962C8B-B14F-4D97-AF65-F5344CB8AC3E}">
        <p14:creationId xmlns:p14="http://schemas.microsoft.com/office/powerpoint/2010/main" val="4151363512"/>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8–</a:t>
            </a:r>
            <a:fld id="{4539AB22-2580-4049-A3DA-5A9F7884172E}" type="slidenum">
              <a:rPr lang="en-US" altLang="en-US"/>
              <a:pPr>
                <a:defRPr/>
              </a:pPr>
              <a:t>‹#›</a:t>
            </a:fld>
            <a:endParaRPr lang="en-US" altLang="en-US"/>
          </a:p>
        </p:txBody>
      </p:sp>
    </p:spTree>
    <p:extLst>
      <p:ext uri="{BB962C8B-B14F-4D97-AF65-F5344CB8AC3E}">
        <p14:creationId xmlns:p14="http://schemas.microsoft.com/office/powerpoint/2010/main" val="1548940073"/>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8–</a:t>
            </a:r>
            <a:fld id="{D9CDEAB2-D788-4BE9-B153-B4E1C8F99B5C}" type="slidenum">
              <a:rPr lang="en-US" altLang="en-US"/>
              <a:pPr>
                <a:defRPr/>
              </a:pPr>
              <a:t>‹#›</a:t>
            </a:fld>
            <a:endParaRPr lang="en-US" altLang="en-US"/>
          </a:p>
        </p:txBody>
      </p:sp>
    </p:spTree>
    <p:extLst>
      <p:ext uri="{BB962C8B-B14F-4D97-AF65-F5344CB8AC3E}">
        <p14:creationId xmlns:p14="http://schemas.microsoft.com/office/powerpoint/2010/main" val="3838127973"/>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t>8–</a:t>
            </a:r>
            <a:fld id="{76D872BF-FF88-419F-A7E4-8871D871CD34}" type="slidenum">
              <a:rPr lang="en-US" altLang="en-US"/>
              <a:pPr>
                <a:defRPr/>
              </a:pPr>
              <a:t>‹#›</a:t>
            </a:fld>
            <a:endParaRPr lang="en-US" altLang="en-US"/>
          </a:p>
        </p:txBody>
      </p:sp>
    </p:spTree>
    <p:extLst>
      <p:ext uri="{BB962C8B-B14F-4D97-AF65-F5344CB8AC3E}">
        <p14:creationId xmlns:p14="http://schemas.microsoft.com/office/powerpoint/2010/main" val="1119431639"/>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altLang="en-US"/>
              <a:t>8–</a:t>
            </a:r>
            <a:fld id="{03C38A74-8F0C-43EC-8401-C85682C36EBD}" type="slidenum">
              <a:rPr lang="en-US" altLang="en-US"/>
              <a:pPr>
                <a:defRPr/>
              </a:pPr>
              <a:t>‹#›</a:t>
            </a:fld>
            <a:endParaRPr lang="en-US" altLang="en-US"/>
          </a:p>
        </p:txBody>
      </p:sp>
    </p:spTree>
    <p:extLst>
      <p:ext uri="{BB962C8B-B14F-4D97-AF65-F5344CB8AC3E}">
        <p14:creationId xmlns:p14="http://schemas.microsoft.com/office/powerpoint/2010/main" val="3749693632"/>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3" name="Rectangle 5"/>
          <p:cNvSpPr>
            <a:spLocks noGrp="1" noChangeArrowheads="1"/>
          </p:cNvSpPr>
          <p:nvPr>
            <p:ph type="sldNum" sz="quarter" idx="11"/>
          </p:nvPr>
        </p:nvSpPr>
        <p:spPr>
          <a:ln/>
        </p:spPr>
        <p:txBody>
          <a:bodyPr/>
          <a:lstStyle>
            <a:lvl1pPr>
              <a:defRPr/>
            </a:lvl1pPr>
          </a:lstStyle>
          <a:p>
            <a:pPr>
              <a:defRPr/>
            </a:pPr>
            <a:r>
              <a:rPr lang="en-US" altLang="en-US"/>
              <a:t>8–</a:t>
            </a:r>
            <a:fld id="{4C427877-6B24-4698-A303-5348B395E9D3}" type="slidenum">
              <a:rPr lang="en-US" altLang="en-US"/>
              <a:pPr>
                <a:defRPr/>
              </a:pPr>
              <a:t>‹#›</a:t>
            </a:fld>
            <a:endParaRPr lang="en-US" altLang="en-US"/>
          </a:p>
        </p:txBody>
      </p:sp>
    </p:spTree>
    <p:extLst>
      <p:ext uri="{BB962C8B-B14F-4D97-AF65-F5344CB8AC3E}">
        <p14:creationId xmlns:p14="http://schemas.microsoft.com/office/powerpoint/2010/main" val="1377053732"/>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8–</a:t>
            </a:r>
            <a:fld id="{8CA5D94F-3049-47BF-83C4-4875AB2B5B4D}" type="slidenum">
              <a:rPr lang="en-US" altLang="en-US"/>
              <a:pPr>
                <a:defRPr/>
              </a:pPr>
              <a:t>‹#›</a:t>
            </a:fld>
            <a:endParaRPr lang="en-US" altLang="en-US"/>
          </a:p>
        </p:txBody>
      </p:sp>
    </p:spTree>
    <p:extLst>
      <p:ext uri="{BB962C8B-B14F-4D97-AF65-F5344CB8AC3E}">
        <p14:creationId xmlns:p14="http://schemas.microsoft.com/office/powerpoint/2010/main" val="61632256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427F5C8-CD5B-4DAE-8964-4BD4F07005ED}" type="datetimeFigureOut">
              <a:rPr lang="en-US"/>
              <a:pPr>
                <a:defRPr/>
              </a:pPr>
              <a:t>12/21/2018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9-</a:t>
            </a:r>
            <a:fld id="{CA60CE41-C7BB-4605-AD15-3FCFA1B34F3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en-US"/>
              <a:t>8–</a:t>
            </a:r>
            <a:fld id="{5A9E686C-8D95-48C9-AD8A-144025BB0362}" type="slidenum">
              <a:rPr lang="en-US" altLang="en-US"/>
              <a:pPr>
                <a:defRPr/>
              </a:pPr>
              <a:t>‹#›</a:t>
            </a:fld>
            <a:endParaRPr lang="en-US" altLang="en-US"/>
          </a:p>
        </p:txBody>
      </p:sp>
    </p:spTree>
    <p:extLst>
      <p:ext uri="{BB962C8B-B14F-4D97-AF65-F5344CB8AC3E}">
        <p14:creationId xmlns:p14="http://schemas.microsoft.com/office/powerpoint/2010/main" val="720061895"/>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8–</a:t>
            </a:r>
            <a:fld id="{2D77E469-1F6D-483C-8598-039A4F7E801B}" type="slidenum">
              <a:rPr lang="en-US" altLang="en-US"/>
              <a:pPr>
                <a:defRPr/>
              </a:pPr>
              <a:t>‹#›</a:t>
            </a:fld>
            <a:endParaRPr lang="en-US" altLang="en-US"/>
          </a:p>
        </p:txBody>
      </p:sp>
    </p:spTree>
    <p:extLst>
      <p:ext uri="{BB962C8B-B14F-4D97-AF65-F5344CB8AC3E}">
        <p14:creationId xmlns:p14="http://schemas.microsoft.com/office/powerpoint/2010/main" val="1644150711"/>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2005 Prentice Hall Inc. All rights reserved.</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en-US"/>
              <a:t>8–</a:t>
            </a:r>
            <a:fld id="{9FBD1558-30C6-4D42-B3F5-4C85406875F5}" type="slidenum">
              <a:rPr lang="en-US" altLang="en-US"/>
              <a:pPr>
                <a:defRPr/>
              </a:pPr>
              <a:t>‹#›</a:t>
            </a:fld>
            <a:endParaRPr lang="en-US" altLang="en-US"/>
          </a:p>
        </p:txBody>
      </p:sp>
    </p:spTree>
    <p:extLst>
      <p:ext uri="{BB962C8B-B14F-4D97-AF65-F5344CB8AC3E}">
        <p14:creationId xmlns:p14="http://schemas.microsoft.com/office/powerpoint/2010/main" val="3831700600"/>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3855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8748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7925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503363"/>
            <a:ext cx="43243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503363"/>
            <a:ext cx="43259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5497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2117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1832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72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7F202B66-1BB6-4B50-9A6D-5450856732A3}" type="datetimeFigureOut">
              <a:rPr lang="en-US"/>
              <a:pPr>
                <a:defRPr/>
              </a:pPr>
              <a:t>12/21/2018</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r>
              <a:rPr lang="en-US"/>
              <a:t>9-</a:t>
            </a:r>
            <a:fld id="{34781991-5484-41AF-BC61-EEE90CD7CA4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5498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3717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0483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389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389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563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sz="2400" smtClean="0">
                <a:latin typeface="Times New Roman" panose="02020603050405020304"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ltLang="en-US" sz="2400" smtClean="0">
                <a:latin typeface="Times New Roman" panose="02020603050405020304"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grpSp>
      <p:sp>
        <p:nvSpPr>
          <p:cNvPr id="130056"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altLang="en-US" noProof="0" smtClean="0"/>
              <a:t>Click to edit Master subtitle style</a:t>
            </a:r>
          </a:p>
        </p:txBody>
      </p:sp>
      <p:sp>
        <p:nvSpPr>
          <p:cNvPr id="13006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smtClean="0"/>
              <a:t>Click to edit Master title style</a:t>
            </a:r>
          </a:p>
        </p:txBody>
      </p:sp>
      <p:sp>
        <p:nvSpPr>
          <p:cNvPr id="10" name="Date Placeholder 9"/>
          <p:cNvSpPr>
            <a:spLocks noGrp="1" noChangeArrowheads="1"/>
          </p:cNvSpPr>
          <p:nvPr>
            <p:ph type="dt" sz="quarter" idx="10"/>
          </p:nvPr>
        </p:nvSpPr>
        <p:spPr/>
        <p:txBody>
          <a:bodyPr/>
          <a:lstStyle>
            <a:lvl1pPr>
              <a:defRPr>
                <a:solidFill>
                  <a:schemeClr val="bg1"/>
                </a:solidFill>
              </a:defRPr>
            </a:lvl1pPr>
          </a:lstStyle>
          <a:p>
            <a:pPr>
              <a:defRPr/>
            </a:pPr>
            <a:endParaRPr lang="en-US" altLang="en-US"/>
          </a:p>
        </p:txBody>
      </p:sp>
      <p:sp>
        <p:nvSpPr>
          <p:cNvPr id="11" name="Footer Placeholder 10"/>
          <p:cNvSpPr>
            <a:spLocks noGrp="1" noChangeArrowheads="1"/>
          </p:cNvSpPr>
          <p:nvPr>
            <p:ph type="ftr" sz="quarter" idx="11"/>
          </p:nvPr>
        </p:nvSpPr>
        <p:spPr/>
        <p:txBody>
          <a:bodyPr/>
          <a:lstStyle>
            <a:lvl1pPr algn="r">
              <a:defRPr/>
            </a:lvl1pPr>
          </a:lstStyle>
          <a:p>
            <a:pPr>
              <a:defRPr/>
            </a:pPr>
            <a:endParaRPr lang="en-US" altLang="en-US"/>
          </a:p>
        </p:txBody>
      </p:sp>
      <p:sp>
        <p:nvSpPr>
          <p:cNvPr id="12" name="Slide Number Placeholder 11"/>
          <p:cNvSpPr>
            <a:spLocks noGrp="1" noChangeArrowheads="1"/>
          </p:cNvSpPr>
          <p:nvPr>
            <p:ph type="sldNum" sz="quarter" idx="12"/>
          </p:nvPr>
        </p:nvSpPr>
        <p:spPr>
          <a:xfrm>
            <a:off x="76200" y="6248400"/>
            <a:ext cx="587375" cy="488950"/>
          </a:xfrm>
        </p:spPr>
        <p:txBody>
          <a:bodyPr anchorCtr="0"/>
          <a:lstStyle>
            <a:lvl1pPr>
              <a:defRPr/>
            </a:lvl1pPr>
          </a:lstStyle>
          <a:p>
            <a:pPr>
              <a:defRPr/>
            </a:pPr>
            <a:fld id="{0371EDF6-71B2-45ED-B090-3AACBF774E95}" type="slidenum">
              <a:rPr lang="en-US" altLang="en-US"/>
              <a:pPr>
                <a:defRPr/>
              </a:pPr>
              <a:t>‹#›</a:t>
            </a:fld>
            <a:endParaRPr lang="en-US" altLang="en-US"/>
          </a:p>
        </p:txBody>
      </p:sp>
    </p:spTree>
    <p:extLst>
      <p:ext uri="{BB962C8B-B14F-4D97-AF65-F5344CB8AC3E}">
        <p14:creationId xmlns:p14="http://schemas.microsoft.com/office/powerpoint/2010/main" val="1906142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2FFE1D72-BB66-4AB4-8F91-7548C8AEA090}" type="slidenum">
              <a:rPr lang="en-US" altLang="en-US"/>
              <a:pPr>
                <a:defRPr/>
              </a:pPr>
              <a:t>‹#›</a:t>
            </a:fld>
            <a:endParaRPr lang="en-US" altLang="en-US"/>
          </a:p>
        </p:txBody>
      </p:sp>
    </p:spTree>
    <p:extLst>
      <p:ext uri="{BB962C8B-B14F-4D97-AF65-F5344CB8AC3E}">
        <p14:creationId xmlns:p14="http://schemas.microsoft.com/office/powerpoint/2010/main" val="3266878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4553F42F-CAE9-4B73-8C07-F9CB24E9F97B}" type="slidenum">
              <a:rPr lang="en-US" altLang="en-US"/>
              <a:pPr>
                <a:defRPr/>
              </a:pPr>
              <a:t>‹#›</a:t>
            </a:fld>
            <a:endParaRPr lang="en-US" altLang="en-US"/>
          </a:p>
        </p:txBody>
      </p:sp>
    </p:spTree>
    <p:extLst>
      <p:ext uri="{BB962C8B-B14F-4D97-AF65-F5344CB8AC3E}">
        <p14:creationId xmlns:p14="http://schemas.microsoft.com/office/powerpoint/2010/main" val="781607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58C817E8-FE92-483A-AD89-79FEE97D7ADC}" type="slidenum">
              <a:rPr lang="en-US" altLang="en-US"/>
              <a:pPr>
                <a:defRPr/>
              </a:pPr>
              <a:t>‹#›</a:t>
            </a:fld>
            <a:endParaRPr lang="en-US" altLang="en-US"/>
          </a:p>
        </p:txBody>
      </p:sp>
    </p:spTree>
    <p:extLst>
      <p:ext uri="{BB962C8B-B14F-4D97-AF65-F5344CB8AC3E}">
        <p14:creationId xmlns:p14="http://schemas.microsoft.com/office/powerpoint/2010/main" val="1884999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A8CDF48B-3A96-489E-A981-A0E4EFE4E13B}" type="slidenum">
              <a:rPr lang="en-US" altLang="en-US"/>
              <a:pPr>
                <a:defRPr/>
              </a:pPr>
              <a:t>‹#›</a:t>
            </a:fld>
            <a:endParaRPr lang="en-US" altLang="en-US"/>
          </a:p>
        </p:txBody>
      </p:sp>
    </p:spTree>
    <p:extLst>
      <p:ext uri="{BB962C8B-B14F-4D97-AF65-F5344CB8AC3E}">
        <p14:creationId xmlns:p14="http://schemas.microsoft.com/office/powerpoint/2010/main" val="3847009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B9D5B98D-6473-491C-BF63-786D32511BF0}" type="slidenum">
              <a:rPr lang="en-US" altLang="en-US"/>
              <a:pPr>
                <a:defRPr/>
              </a:pPr>
              <a:t>‹#›</a:t>
            </a:fld>
            <a:endParaRPr lang="en-US" altLang="en-US"/>
          </a:p>
        </p:txBody>
      </p:sp>
    </p:spTree>
    <p:extLst>
      <p:ext uri="{BB962C8B-B14F-4D97-AF65-F5344CB8AC3E}">
        <p14:creationId xmlns:p14="http://schemas.microsoft.com/office/powerpoint/2010/main" val="386630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230E9D7E-AB39-45AB-97AE-C668E75FA596}" type="datetimeFigureOut">
              <a:rPr lang="en-US"/>
              <a:pPr>
                <a:defRPr/>
              </a:pPr>
              <a:t>12/21/2018</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r>
              <a:rPr lang="en-US"/>
              <a:t>9-</a:t>
            </a:r>
            <a:fld id="{644AE5F5-D5D4-4BBB-BC80-B3D7D1A5AD7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D0989BCB-6A21-4BA8-824E-2D72F2CAF0DF}" type="slidenum">
              <a:rPr lang="en-US" altLang="en-US"/>
              <a:pPr>
                <a:defRPr/>
              </a:pPr>
              <a:t>‹#›</a:t>
            </a:fld>
            <a:endParaRPr lang="en-US" altLang="en-US"/>
          </a:p>
        </p:txBody>
      </p:sp>
    </p:spTree>
    <p:extLst>
      <p:ext uri="{BB962C8B-B14F-4D97-AF65-F5344CB8AC3E}">
        <p14:creationId xmlns:p14="http://schemas.microsoft.com/office/powerpoint/2010/main" val="71039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0CD96599-D394-4D62-B3E2-C11917E2AFCD}" type="slidenum">
              <a:rPr lang="en-US" altLang="en-US"/>
              <a:pPr>
                <a:defRPr/>
              </a:pPr>
              <a:t>‹#›</a:t>
            </a:fld>
            <a:endParaRPr lang="en-US" altLang="en-US"/>
          </a:p>
        </p:txBody>
      </p:sp>
    </p:spTree>
    <p:extLst>
      <p:ext uri="{BB962C8B-B14F-4D97-AF65-F5344CB8AC3E}">
        <p14:creationId xmlns:p14="http://schemas.microsoft.com/office/powerpoint/2010/main" val="1771134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DE8A1DB8-8E2F-4977-9820-9AEB15869F33}" type="slidenum">
              <a:rPr lang="en-US" altLang="en-US"/>
              <a:pPr>
                <a:defRPr/>
              </a:pPr>
              <a:t>‹#›</a:t>
            </a:fld>
            <a:endParaRPr lang="en-US" altLang="en-US"/>
          </a:p>
        </p:txBody>
      </p:sp>
    </p:spTree>
    <p:extLst>
      <p:ext uri="{BB962C8B-B14F-4D97-AF65-F5344CB8AC3E}">
        <p14:creationId xmlns:p14="http://schemas.microsoft.com/office/powerpoint/2010/main" val="1903870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6D0C873-8ED5-4E03-9FEF-5DA9DC83CC69}" type="slidenum">
              <a:rPr lang="en-US" altLang="en-US"/>
              <a:pPr>
                <a:defRPr/>
              </a:pPr>
              <a:t>‹#›</a:t>
            </a:fld>
            <a:endParaRPr lang="en-US" altLang="en-US"/>
          </a:p>
        </p:txBody>
      </p:sp>
    </p:spTree>
    <p:extLst>
      <p:ext uri="{BB962C8B-B14F-4D97-AF65-F5344CB8AC3E}">
        <p14:creationId xmlns:p14="http://schemas.microsoft.com/office/powerpoint/2010/main" val="3898021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2F79C6DA-79B4-4E16-A4D2-4F4ED594D075}" type="slidenum">
              <a:rPr lang="en-US" altLang="en-US"/>
              <a:pPr>
                <a:defRPr/>
              </a:pPr>
              <a:t>‹#›</a:t>
            </a:fld>
            <a:endParaRPr lang="en-US" altLang="en-US"/>
          </a:p>
        </p:txBody>
      </p:sp>
    </p:spTree>
    <p:extLst>
      <p:ext uri="{BB962C8B-B14F-4D97-AF65-F5344CB8AC3E}">
        <p14:creationId xmlns:p14="http://schemas.microsoft.com/office/powerpoint/2010/main" val="482283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6350"/>
            <a:ext cx="9140825" cy="6851650"/>
            <a:chOff x="0" y="4"/>
            <a:chExt cx="5758" cy="4316"/>
          </a:xfrm>
        </p:grpSpPr>
        <p:grpSp>
          <p:nvGrpSpPr>
            <p:cNvPr id="11267" name="Group 3"/>
            <p:cNvGrpSpPr>
              <a:grpSpLocks/>
            </p:cNvGrpSpPr>
            <p:nvPr/>
          </p:nvGrpSpPr>
          <p:grpSpPr bwMode="auto">
            <a:xfrm>
              <a:off x="0" y="1161"/>
              <a:ext cx="5758" cy="3159"/>
              <a:chOff x="0" y="1161"/>
              <a:chExt cx="5758" cy="3159"/>
            </a:xfrm>
          </p:grpSpPr>
          <p:sp>
            <p:nvSpPr>
              <p:cNvPr id="11268"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0"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273" name="Group 9"/>
            <p:cNvGrpSpPr>
              <a:grpSpLocks/>
            </p:cNvGrpSpPr>
            <p:nvPr/>
          </p:nvGrpSpPr>
          <p:grpSpPr bwMode="auto">
            <a:xfrm>
              <a:off x="348" y="4"/>
              <a:ext cx="5410" cy="4316"/>
              <a:chOff x="348" y="4"/>
              <a:chExt cx="5410" cy="4316"/>
            </a:xfrm>
          </p:grpSpPr>
          <p:sp>
            <p:nvSpPr>
              <p:cNvPr id="11274"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1280"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altLang="en-US" noProof="0" smtClean="0"/>
              <a:t>Click to edit Master title style</a:t>
            </a:r>
          </a:p>
        </p:txBody>
      </p:sp>
      <p:sp>
        <p:nvSpPr>
          <p:cNvPr id="11281" name="Rectangle 17"/>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11282" name="Rectangle 18"/>
          <p:cNvSpPr>
            <a:spLocks noGrp="1" noChangeArrowheads="1"/>
          </p:cNvSpPr>
          <p:nvPr>
            <p:ph type="dt" sz="quarter" idx="2"/>
          </p:nvPr>
        </p:nvSpPr>
        <p:spPr/>
        <p:txBody>
          <a:bodyPr/>
          <a:lstStyle>
            <a:lvl1pPr>
              <a:defRPr/>
            </a:lvl1pPr>
          </a:lstStyle>
          <a:p>
            <a:endParaRPr lang="en-US" altLang="en-US"/>
          </a:p>
        </p:txBody>
      </p:sp>
      <p:sp>
        <p:nvSpPr>
          <p:cNvPr id="11283" name="Rectangle 19"/>
          <p:cNvSpPr>
            <a:spLocks noGrp="1" noChangeArrowheads="1"/>
          </p:cNvSpPr>
          <p:nvPr>
            <p:ph type="ftr" sz="quarter" idx="3"/>
          </p:nvPr>
        </p:nvSpPr>
        <p:spPr>
          <a:xfrm>
            <a:off x="3352800" y="6248400"/>
            <a:ext cx="2895600" cy="457200"/>
          </a:xfrm>
        </p:spPr>
        <p:txBody>
          <a:bodyPr/>
          <a:lstStyle>
            <a:lvl1pPr>
              <a:defRPr/>
            </a:lvl1pPr>
          </a:lstStyle>
          <a:p>
            <a:endParaRPr lang="en-US" altLang="en-US"/>
          </a:p>
        </p:txBody>
      </p:sp>
      <p:sp>
        <p:nvSpPr>
          <p:cNvPr id="11284" name="Rectangle 20"/>
          <p:cNvSpPr>
            <a:spLocks noGrp="1" noChangeArrowheads="1"/>
          </p:cNvSpPr>
          <p:nvPr>
            <p:ph type="sldNum" sz="quarter" idx="4"/>
          </p:nvPr>
        </p:nvSpPr>
        <p:spPr/>
        <p:txBody>
          <a:bodyPr/>
          <a:lstStyle>
            <a:lvl1pPr>
              <a:defRPr/>
            </a:lvl1pPr>
          </a:lstStyle>
          <a:p>
            <a:fld id="{77E0DB42-F072-4A98-B9A2-781141942712}" type="slidenum">
              <a:rPr lang="en-US" altLang="en-US"/>
              <a:pPr/>
              <a:t>‹#›</a:t>
            </a:fld>
            <a:endParaRPr lang="en-US" altLang="en-US"/>
          </a:p>
        </p:txBody>
      </p:sp>
    </p:spTree>
    <p:extLst>
      <p:ext uri="{BB962C8B-B14F-4D97-AF65-F5344CB8AC3E}">
        <p14:creationId xmlns:p14="http://schemas.microsoft.com/office/powerpoint/2010/main" val="1237252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0704D1-4A97-445A-9EB0-44A1438F587F}" type="slidenum">
              <a:rPr lang="en-US" altLang="en-US"/>
              <a:pPr/>
              <a:t>‹#›</a:t>
            </a:fld>
            <a:endParaRPr lang="en-US" altLang="en-US"/>
          </a:p>
        </p:txBody>
      </p:sp>
    </p:spTree>
    <p:extLst>
      <p:ext uri="{BB962C8B-B14F-4D97-AF65-F5344CB8AC3E}">
        <p14:creationId xmlns:p14="http://schemas.microsoft.com/office/powerpoint/2010/main" val="21285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FDFF0D-C092-43A8-9D22-E19B741A4BE5}" type="slidenum">
              <a:rPr lang="en-US" altLang="en-US"/>
              <a:pPr/>
              <a:t>‹#›</a:t>
            </a:fld>
            <a:endParaRPr lang="en-US" altLang="en-US"/>
          </a:p>
        </p:txBody>
      </p:sp>
    </p:spTree>
    <p:extLst>
      <p:ext uri="{BB962C8B-B14F-4D97-AF65-F5344CB8AC3E}">
        <p14:creationId xmlns:p14="http://schemas.microsoft.com/office/powerpoint/2010/main" val="1182544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83512C-81B0-42CF-AEBA-3A00EAD22F28}" type="slidenum">
              <a:rPr lang="en-US" altLang="en-US"/>
              <a:pPr/>
              <a:t>‹#›</a:t>
            </a:fld>
            <a:endParaRPr lang="en-US" altLang="en-US"/>
          </a:p>
        </p:txBody>
      </p:sp>
    </p:spTree>
    <p:extLst>
      <p:ext uri="{BB962C8B-B14F-4D97-AF65-F5344CB8AC3E}">
        <p14:creationId xmlns:p14="http://schemas.microsoft.com/office/powerpoint/2010/main" val="120284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94D7164-1CB6-4642-B2F1-9E40E38D1326}" type="slidenum">
              <a:rPr lang="en-US" altLang="en-US"/>
              <a:pPr/>
              <a:t>‹#›</a:t>
            </a:fld>
            <a:endParaRPr lang="en-US" altLang="en-US"/>
          </a:p>
        </p:txBody>
      </p:sp>
    </p:spTree>
    <p:extLst>
      <p:ext uri="{BB962C8B-B14F-4D97-AF65-F5344CB8AC3E}">
        <p14:creationId xmlns:p14="http://schemas.microsoft.com/office/powerpoint/2010/main" val="81128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2FEA11E-0264-4D71-AC5A-220538540DCF}" type="datetimeFigureOut">
              <a:rPr lang="en-US"/>
              <a:pPr>
                <a:defRPr/>
              </a:pPr>
              <a:t>12/21/2018</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r>
              <a:rPr lang="en-US"/>
              <a:t>9-</a:t>
            </a:r>
            <a:fld id="{3E9DFF2F-0C41-4EF8-BC7D-3380DBEB3BA8}"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389FEE6-3F94-4E74-95A6-EB747EF68C9E}" type="slidenum">
              <a:rPr lang="en-US" altLang="en-US"/>
              <a:pPr/>
              <a:t>‹#›</a:t>
            </a:fld>
            <a:endParaRPr lang="en-US" altLang="en-US"/>
          </a:p>
        </p:txBody>
      </p:sp>
    </p:spTree>
    <p:extLst>
      <p:ext uri="{BB962C8B-B14F-4D97-AF65-F5344CB8AC3E}">
        <p14:creationId xmlns:p14="http://schemas.microsoft.com/office/powerpoint/2010/main" val="736459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7AA11DB-8B5A-4304-82DB-1D98569DC421}" type="slidenum">
              <a:rPr lang="en-US" altLang="en-US"/>
              <a:pPr/>
              <a:t>‹#›</a:t>
            </a:fld>
            <a:endParaRPr lang="en-US" altLang="en-US"/>
          </a:p>
        </p:txBody>
      </p:sp>
    </p:spTree>
    <p:extLst>
      <p:ext uri="{BB962C8B-B14F-4D97-AF65-F5344CB8AC3E}">
        <p14:creationId xmlns:p14="http://schemas.microsoft.com/office/powerpoint/2010/main" val="1562763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88F4F1D-4B21-45EF-ABCE-38DCA962E34A}" type="slidenum">
              <a:rPr lang="en-US" altLang="en-US"/>
              <a:pPr/>
              <a:t>‹#›</a:t>
            </a:fld>
            <a:endParaRPr lang="en-US" altLang="en-US"/>
          </a:p>
        </p:txBody>
      </p:sp>
    </p:spTree>
    <p:extLst>
      <p:ext uri="{BB962C8B-B14F-4D97-AF65-F5344CB8AC3E}">
        <p14:creationId xmlns:p14="http://schemas.microsoft.com/office/powerpoint/2010/main" val="4165072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FC52016-41D1-440B-B642-E9506FB0288F}" type="slidenum">
              <a:rPr lang="en-US" altLang="en-US"/>
              <a:pPr/>
              <a:t>‹#›</a:t>
            </a:fld>
            <a:endParaRPr lang="en-US" altLang="en-US"/>
          </a:p>
        </p:txBody>
      </p:sp>
    </p:spTree>
    <p:extLst>
      <p:ext uri="{BB962C8B-B14F-4D97-AF65-F5344CB8AC3E}">
        <p14:creationId xmlns:p14="http://schemas.microsoft.com/office/powerpoint/2010/main" val="2156767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022834-941C-4F26-A5C1-3FA07535208D}" type="slidenum">
              <a:rPr lang="en-US" altLang="en-US"/>
              <a:pPr/>
              <a:t>‹#›</a:t>
            </a:fld>
            <a:endParaRPr lang="en-US" altLang="en-US"/>
          </a:p>
        </p:txBody>
      </p:sp>
    </p:spTree>
    <p:extLst>
      <p:ext uri="{BB962C8B-B14F-4D97-AF65-F5344CB8AC3E}">
        <p14:creationId xmlns:p14="http://schemas.microsoft.com/office/powerpoint/2010/main" val="1553815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F5D718-EDD2-41D7-8405-964E43D7DD4C}" type="slidenum">
              <a:rPr lang="en-US" altLang="en-US"/>
              <a:pPr/>
              <a:t>‹#›</a:t>
            </a:fld>
            <a:endParaRPr lang="en-US" altLang="en-US"/>
          </a:p>
        </p:txBody>
      </p:sp>
    </p:spTree>
    <p:extLst>
      <p:ext uri="{BB962C8B-B14F-4D97-AF65-F5344CB8AC3E}">
        <p14:creationId xmlns:p14="http://schemas.microsoft.com/office/powerpoint/2010/main" val="4079395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04B80C28-3FE9-4986-ACD3-F19DDAC12D4E}" type="slidenum">
              <a:rPr lang="en-US" altLang="en-US"/>
              <a:pPr/>
              <a:t>‹#›</a:t>
            </a:fld>
            <a:endParaRPr lang="en-US" altLang="en-US"/>
          </a:p>
        </p:txBody>
      </p:sp>
    </p:spTree>
    <p:extLst>
      <p:ext uri="{BB962C8B-B14F-4D97-AF65-F5344CB8AC3E}">
        <p14:creationId xmlns:p14="http://schemas.microsoft.com/office/powerpoint/2010/main" val="328126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066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53EBB9B4-2EC6-4EAD-BE35-223AB9EFF1A6}" type="slidenum">
              <a:rPr lang="en-US" altLang="en-US"/>
              <a:pPr/>
              <a:t>‹#›</a:t>
            </a:fld>
            <a:endParaRPr lang="en-US" altLang="en-US"/>
          </a:p>
        </p:txBody>
      </p:sp>
    </p:spTree>
    <p:extLst>
      <p:ext uri="{BB962C8B-B14F-4D97-AF65-F5344CB8AC3E}">
        <p14:creationId xmlns:p14="http://schemas.microsoft.com/office/powerpoint/2010/main" val="373692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2D2CCA7-3F6A-41DB-BA91-EE31353AFE24}" type="datetimeFigureOut">
              <a:rPr lang="en-US"/>
              <a:pPr>
                <a:defRPr/>
              </a:pPr>
              <a:t>12/21/2018</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9-</a:t>
            </a:r>
            <a:fld id="{D5067205-AB70-4AF9-BC75-24358EFDFC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C86B292-E12D-4F2C-B328-36DBF638FDF0}" type="datetimeFigureOut">
              <a:rPr lang="en-US"/>
              <a:pPr>
                <a:defRPr/>
              </a:pPr>
              <a:t>12/21/2018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r>
              <a:rPr lang="en-US"/>
              <a:t>9-</a:t>
            </a:r>
            <a:fld id="{74552475-E2A0-44B9-AB86-30F5ED6918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4CE93BD-4776-43A8-AF03-F7AF5D4C5CAF}" type="datetimeFigureOut">
              <a:rPr lang="en-US"/>
              <a:pPr>
                <a:defRPr/>
              </a:pPr>
              <a:t>12/21/2018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9-</a:t>
            </a:r>
            <a:fld id="{1741BA2F-92F6-4430-8E5B-21BCDB3B9F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E497A0F6-A26D-4F5D-B491-CCF2FF6D1105}" type="datetimeFigureOut">
              <a:rPr lang="en-US"/>
              <a:pPr>
                <a:defRPr/>
              </a:pPr>
              <a:t>12/21/2018</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r>
              <a:rPr lang="en-US"/>
              <a:t>9-</a:t>
            </a:r>
            <a:fld id="{413CCED6-E231-430F-8020-8FE9E0428C37}"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cs typeface="+mn-cs"/>
              </a:defRPr>
            </a:lvl1pPr>
          </a:lstStyle>
          <a:p>
            <a:pPr>
              <a:defRPr/>
            </a:pPr>
            <a:fld id="{663E3D18-EA19-4249-BD8C-FAA120A06D98}" type="datetimeFigureOut">
              <a:rPr lang="en-US"/>
              <a:pPr>
                <a:defRPr/>
              </a:pPr>
              <a:t>12/21/2018</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cs typeface="+mn-cs"/>
              </a:defRPr>
            </a:lvl1pPr>
          </a:lstStyle>
          <a:p>
            <a:pPr>
              <a:defRPr/>
            </a:pPr>
            <a:r>
              <a:rPr lang="en-US"/>
              <a:t>9-</a:t>
            </a:r>
            <a:fld id="{EA0D4EB0-5435-407E-A990-2484BED82296}" type="slidenum">
              <a:rPr lang="en-US"/>
              <a:pPr>
                <a:defRPr/>
              </a:pPr>
              <a:t>‹#›</a:t>
            </a:fld>
            <a:endParaRPr lang="en-US"/>
          </a:p>
        </p:txBody>
      </p:sp>
      <p:sp>
        <p:nvSpPr>
          <p:cNvPr id="10" name="Text Box 6"/>
          <p:cNvSpPr txBox="1">
            <a:spLocks noChangeArrowheads="1"/>
          </p:cNvSpPr>
          <p:nvPr userDrawn="1"/>
        </p:nvSpPr>
        <p:spPr bwMode="auto">
          <a:xfrm>
            <a:off x="246063" y="6313488"/>
            <a:ext cx="4830762" cy="274637"/>
          </a:xfrm>
          <a:prstGeom prst="rect">
            <a:avLst/>
          </a:prstGeom>
          <a:noFill/>
          <a:ln w="9525">
            <a:noFill/>
            <a:miter lim="800000"/>
            <a:headEnd/>
            <a:tailEnd/>
          </a:ln>
          <a:effectLst/>
        </p:spPr>
        <p:txBody>
          <a:bodyPr wrap="none">
            <a:spAutoFit/>
          </a:bodyPr>
          <a:lstStyle/>
          <a:p>
            <a:pPr algn="ctr">
              <a:defRPr/>
            </a:pPr>
            <a:r>
              <a:rPr lang="en-US" sz="1200" dirty="0">
                <a:solidFill>
                  <a:srgbClr val="161616"/>
                </a:solidFill>
                <a:cs typeface="+mn-cs"/>
              </a:rPr>
              <a:t>Copyright ©2012 Pearson Education, Inc. Publishing as Prentice Hall</a:t>
            </a:r>
          </a:p>
        </p:txBody>
      </p:sp>
    </p:spTree>
  </p:cSld>
  <p:clrMap bg1="lt1" tx1="dk1" bg2="lt2" tx2="dk2" accent1="accent1" accent2="accent2" accent3="accent3" accent4="accent4" accent5="accent5" accent6="accent6" hlink="hlink" folHlink="folHlink"/>
  <p:sldLayoutIdLst>
    <p:sldLayoutId id="2147483703" r:id="rId1"/>
    <p:sldLayoutId id="2147483699" r:id="rId2"/>
    <p:sldLayoutId id="2147483704" r:id="rId3"/>
    <p:sldLayoutId id="2147483705" r:id="rId4"/>
    <p:sldLayoutId id="2147483706" r:id="rId5"/>
    <p:sldLayoutId id="2147483700" r:id="rId6"/>
    <p:sldLayoutId id="2147483707" r:id="rId7"/>
    <p:sldLayoutId id="2147483701" r:id="rId8"/>
    <p:sldLayoutId id="2147483708" r:id="rId9"/>
    <p:sldLayoutId id="2147483702" r:id="rId10"/>
    <p:sldLayoutId id="214748370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blackWhite">
          <a:xfrm>
            <a:off x="685800" y="381000"/>
            <a:ext cx="7772400" cy="685800"/>
          </a:xfrm>
          <a:prstGeom prst="rect">
            <a:avLst/>
          </a:prstGeom>
          <a:blipFill dpi="0" rotWithShape="1">
            <a:blip r:embed="rId13"/>
            <a:srcRect/>
            <a:stretch>
              <a:fillRect/>
            </a:stretch>
          </a:blipFill>
          <a:ln w="3175">
            <a:solidFill>
              <a:srgbClr val="5F5F5F"/>
            </a:solidFill>
            <a:miter lim="800000"/>
            <a:headEnd/>
            <a:tailEnd/>
          </a:ln>
          <a:effectLst>
            <a:outerShdw dist="107763" dir="2700000" algn="ctr" rotWithShape="0">
              <a:srgbClr val="B2B2B2">
                <a:alpha val="50000"/>
              </a:srgbClr>
            </a:outerShdw>
          </a:effectLst>
        </p:spPr>
        <p:txBody>
          <a:bodyPr vert="horz" wrap="square" lIns="182880" tIns="45720" rIns="91440" bIns="45720" numCol="1" anchor="ctr" anchorCtr="0" compatLnSpc="1">
            <a:prstTxWarp prst="textNoShape">
              <a:avLst/>
            </a:prstTxWarp>
          </a:bodyPr>
          <a:lstStyle/>
          <a:p>
            <a:pPr lvl="0"/>
            <a:r>
              <a:rPr lang="en-US" altLang="en-US" smtClean="0"/>
              <a:t>Click to edit Master title style</a:t>
            </a:r>
          </a:p>
        </p:txBody>
      </p:sp>
      <p:sp>
        <p:nvSpPr>
          <p:cNvPr id="122883" name="Rectangle 3"/>
          <p:cNvSpPr>
            <a:spLocks noGrp="1" noChangeArrowheads="1"/>
          </p:cNvSpPr>
          <p:nvPr>
            <p:ph type="body" idx="1"/>
          </p:nvPr>
        </p:nvSpPr>
        <p:spPr bwMode="auto">
          <a:xfrm>
            <a:off x="685800" y="1219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4" name="Rectangle 4"/>
          <p:cNvSpPr>
            <a:spLocks noGrp="1" noChangeArrowheads="1"/>
          </p:cNvSpPr>
          <p:nvPr>
            <p:ph type="ftr" sz="quarter" idx="3"/>
          </p:nvPr>
        </p:nvSpPr>
        <p:spPr bwMode="auto">
          <a:xfrm>
            <a:off x="762000" y="6461125"/>
            <a:ext cx="3352800" cy="244475"/>
          </a:xfrm>
          <a:prstGeom prst="rect">
            <a:avLst/>
          </a:prstGeom>
          <a:noFill/>
          <a:ln w="9525">
            <a:noFill/>
            <a:miter lim="800000"/>
            <a:headEnd/>
            <a:tailEnd/>
          </a:ln>
          <a:effectLst/>
        </p:spPr>
        <p:txBody>
          <a:bodyPr vert="horz" wrap="square" lIns="0" tIns="45720" rIns="182880" bIns="45720" numCol="1" anchor="b" anchorCtr="0" compatLnSpc="1">
            <a:prstTxWarp prst="textNoShape">
              <a:avLst/>
            </a:prstTxWarp>
            <a:spAutoFit/>
          </a:bodyPr>
          <a:lstStyle>
            <a:lvl1pPr algn="ctr" eaLnBrk="1" hangingPunct="1">
              <a:defRPr/>
            </a:lvl1pPr>
          </a:lstStyle>
          <a:p>
            <a:pPr>
              <a:defRPr/>
            </a:pPr>
            <a:r>
              <a:rPr lang="en-US"/>
              <a:t>© 2005 Prentice Hall Inc. All rights reserved.</a:t>
            </a:r>
          </a:p>
        </p:txBody>
      </p:sp>
      <p:sp>
        <p:nvSpPr>
          <p:cNvPr id="122885" name="Rectangle 5"/>
          <p:cNvSpPr>
            <a:spLocks noGrp="1" noChangeArrowheads="1"/>
          </p:cNvSpPr>
          <p:nvPr>
            <p:ph type="sldNum" sz="quarter" idx="4"/>
          </p:nvPr>
        </p:nvSpPr>
        <p:spPr bwMode="auto">
          <a:xfrm>
            <a:off x="7848600" y="6461125"/>
            <a:ext cx="609600" cy="244475"/>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spAutoFit/>
          </a:bodyPr>
          <a:lstStyle>
            <a:lvl1pPr algn="r" eaLnBrk="1" hangingPunct="1">
              <a:defRPr>
                <a:cs typeface="Arial" panose="020B0604020202020204" pitchFamily="34" charset="0"/>
              </a:defRPr>
            </a:lvl1pPr>
          </a:lstStyle>
          <a:p>
            <a:pPr>
              <a:defRPr/>
            </a:pPr>
            <a:r>
              <a:rPr lang="en-US" altLang="en-US"/>
              <a:t>8–</a:t>
            </a:r>
            <a:fld id="{8B498DB3-D335-4FF3-82D6-E9E7AA2F238A}" type="slidenum">
              <a:rPr lang="en-US" altLang="en-US"/>
              <a:pPr>
                <a:defRPr/>
              </a:pPr>
              <a:t>‹#›</a:t>
            </a:fld>
            <a:endParaRPr lang="en-US" altLang="en-US"/>
          </a:p>
        </p:txBody>
      </p:sp>
    </p:spTree>
    <p:extLst>
      <p:ext uri="{BB962C8B-B14F-4D97-AF65-F5344CB8AC3E}">
        <p14:creationId xmlns:p14="http://schemas.microsoft.com/office/powerpoint/2010/main" val="5800221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883">
                                            <p:txEl>
                                              <p:pRg st="1" end="1"/>
                                            </p:txEl>
                                          </p:spTgt>
                                        </p:tgtEl>
                                        <p:attrNameLst>
                                          <p:attrName>style.visibility</p:attrName>
                                        </p:attrNameLst>
                                      </p:cBhvr>
                                      <p:to>
                                        <p:strVal val="visible"/>
                                      </p:to>
                                    </p:set>
                                    <p:animEffect transition="in" filter="wipe(left)">
                                      <p:cBhvr>
                                        <p:cTn id="10" dur="500"/>
                                        <p:tgtEl>
                                          <p:spTgt spid="12288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animEffect transition="in" filter="wipe(left)">
                                      <p:cBhvr>
                                        <p:cTn id="13" dur="500"/>
                                        <p:tgtEl>
                                          <p:spTgt spid="12288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2883">
                                            <p:txEl>
                                              <p:pRg st="3" end="3"/>
                                            </p:txEl>
                                          </p:spTgt>
                                        </p:tgtEl>
                                        <p:attrNameLst>
                                          <p:attrName>style.visibility</p:attrName>
                                        </p:attrNameLst>
                                      </p:cBhvr>
                                      <p:to>
                                        <p:strVal val="visible"/>
                                      </p:to>
                                    </p:set>
                                    <p:animEffect transition="in" filter="wipe(left)">
                                      <p:cBhvr>
                                        <p:cTn id="16" dur="500"/>
                                        <p:tgtEl>
                                          <p:spTgt spid="12288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2883">
                                            <p:txEl>
                                              <p:pRg st="4" end="4"/>
                                            </p:txEl>
                                          </p:spTgt>
                                        </p:tgtEl>
                                        <p:attrNameLst>
                                          <p:attrName>style.visibility</p:attrName>
                                        </p:attrNameLst>
                                      </p:cBhvr>
                                      <p:to>
                                        <p:strVal val="visible"/>
                                      </p:to>
                                    </p:set>
                                    <p:animEffect transition="in" filter="wipe(left)">
                                      <p:cBhvr>
                                        <p:cTn id="19" dur="500"/>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tmplLst>
          <p:tmpl lvl="1">
            <p:tnLst>
              <p:par>
                <p:cTn presetID="22" presetClass="entr" presetSubtype="8" fill="hold" nodeType="after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22883"/>
                        </p:tgtEl>
                        <p:attrNameLst>
                          <p:attrName>style.visibility</p:attrName>
                        </p:attrNameLst>
                      </p:cBhvr>
                      <p:to>
                        <p:strVal val="visible"/>
                      </p:to>
                    </p:set>
                    <p:animEffect transition="in" filter="wipe(left)">
                      <p:cBhvr>
                        <p:cTn dur="500"/>
                        <p:tgtEl>
                          <p:spTgt spid="122883"/>
                        </p:tgtEl>
                      </p:cBhvr>
                    </p:animEffect>
                  </p:childTnLst>
                </p:cTn>
              </p:par>
            </p:tnLst>
          </p:tmpl>
        </p:tmplLst>
      </p:bldP>
    </p:bldLst>
  </p:timing>
  <p:hf sldNum="0"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pitchFamily="34" charset="0"/>
        </a:defRPr>
      </a:lvl2pPr>
      <a:lvl3pPr algn="l" rtl="0" eaLnBrk="0" fontAlgn="base" hangingPunct="0">
        <a:spcBef>
          <a:spcPct val="0"/>
        </a:spcBef>
        <a:spcAft>
          <a:spcPct val="0"/>
        </a:spcAft>
        <a:defRPr sz="2800">
          <a:solidFill>
            <a:schemeClr val="bg1"/>
          </a:solidFill>
          <a:latin typeface="Arial" pitchFamily="34" charset="0"/>
        </a:defRPr>
      </a:lvl3pPr>
      <a:lvl4pPr algn="l" rtl="0" eaLnBrk="0" fontAlgn="base" hangingPunct="0">
        <a:spcBef>
          <a:spcPct val="0"/>
        </a:spcBef>
        <a:spcAft>
          <a:spcPct val="0"/>
        </a:spcAft>
        <a:defRPr sz="2800">
          <a:solidFill>
            <a:schemeClr val="bg1"/>
          </a:solidFill>
          <a:latin typeface="Arial" pitchFamily="34" charset="0"/>
        </a:defRPr>
      </a:lvl4pPr>
      <a:lvl5pPr algn="l" rtl="0" eaLnBrk="0" fontAlgn="base" hangingPunct="0">
        <a:spcBef>
          <a:spcPct val="0"/>
        </a:spcBef>
        <a:spcAft>
          <a:spcPct val="0"/>
        </a:spcAft>
        <a:defRPr sz="2800">
          <a:solidFill>
            <a:schemeClr val="bg1"/>
          </a:solidFill>
          <a:latin typeface="Arial" pitchFamily="34" charset="0"/>
        </a:defRPr>
      </a:lvl5pPr>
      <a:lvl6pPr marL="457200" algn="l" rtl="0" fontAlgn="base">
        <a:spcBef>
          <a:spcPct val="0"/>
        </a:spcBef>
        <a:spcAft>
          <a:spcPct val="0"/>
        </a:spcAft>
        <a:defRPr sz="2800">
          <a:solidFill>
            <a:schemeClr val="bg1"/>
          </a:solidFill>
          <a:latin typeface="Arial" pitchFamily="34" charset="0"/>
        </a:defRPr>
      </a:lvl6pPr>
      <a:lvl7pPr marL="914400" algn="l" rtl="0" fontAlgn="base">
        <a:spcBef>
          <a:spcPct val="0"/>
        </a:spcBef>
        <a:spcAft>
          <a:spcPct val="0"/>
        </a:spcAft>
        <a:defRPr sz="2800">
          <a:solidFill>
            <a:schemeClr val="bg1"/>
          </a:solidFill>
          <a:latin typeface="Arial" pitchFamily="34" charset="0"/>
        </a:defRPr>
      </a:lvl7pPr>
      <a:lvl8pPr marL="1371600" algn="l" rtl="0" fontAlgn="base">
        <a:spcBef>
          <a:spcPct val="0"/>
        </a:spcBef>
        <a:spcAft>
          <a:spcPct val="0"/>
        </a:spcAft>
        <a:defRPr sz="2800">
          <a:solidFill>
            <a:schemeClr val="bg1"/>
          </a:solidFill>
          <a:latin typeface="Arial" pitchFamily="34" charset="0"/>
        </a:defRPr>
      </a:lvl8pPr>
      <a:lvl9pPr marL="1828800" algn="l" rtl="0" fontAlgn="base">
        <a:spcBef>
          <a:spcPct val="0"/>
        </a:spcBef>
        <a:spcAft>
          <a:spcPct val="0"/>
        </a:spcAft>
        <a:defRPr sz="2800">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Ø"/>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336699"/>
        </a:buClr>
        <a:buChar char="–"/>
        <a:defRPr sz="2200">
          <a:solidFill>
            <a:srgbClr val="993300"/>
          </a:solidFill>
          <a:latin typeface="Tahoma" pitchFamily="34" charset="0"/>
        </a:defRPr>
      </a:lvl2pPr>
      <a:lvl3pPr marL="1143000" indent="-228600" algn="l" rtl="0" eaLnBrk="0" fontAlgn="base" hangingPunct="0">
        <a:spcBef>
          <a:spcPct val="20000"/>
        </a:spcBef>
        <a:spcAft>
          <a:spcPct val="0"/>
        </a:spcAft>
        <a:buClr>
          <a:srgbClr val="336699"/>
        </a:buClr>
        <a:buChar char="•"/>
        <a:defRPr sz="2000">
          <a:solidFill>
            <a:schemeClr val="tx1"/>
          </a:solidFill>
          <a:latin typeface="+mn-lt"/>
        </a:defRPr>
      </a:lvl3pPr>
      <a:lvl4pPr marL="1600200" indent="-228600" algn="l" rtl="0" eaLnBrk="0" fontAlgn="base" hangingPunct="0">
        <a:spcBef>
          <a:spcPct val="20000"/>
        </a:spcBef>
        <a:spcAft>
          <a:spcPct val="0"/>
        </a:spcAft>
        <a:buClr>
          <a:srgbClr val="336699"/>
        </a:buClr>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lr>
          <a:srgbClr val="336699"/>
        </a:buClr>
        <a:buChar char="»"/>
        <a:defRPr sz="2000">
          <a:solidFill>
            <a:schemeClr val="tx1"/>
          </a:solidFill>
          <a:latin typeface="Times New Roman" pitchFamily="18" charset="0"/>
        </a:defRPr>
      </a:lvl5pPr>
      <a:lvl6pPr marL="2514600" indent="-228600" algn="l" rtl="0" fontAlgn="base">
        <a:spcBef>
          <a:spcPct val="20000"/>
        </a:spcBef>
        <a:spcAft>
          <a:spcPct val="0"/>
        </a:spcAft>
        <a:buClr>
          <a:srgbClr val="336699"/>
        </a:buClr>
        <a:buChar char="»"/>
        <a:defRPr sz="2000">
          <a:solidFill>
            <a:schemeClr val="tx1"/>
          </a:solidFill>
          <a:latin typeface="Times New Roman" pitchFamily="18" charset="0"/>
        </a:defRPr>
      </a:lvl6pPr>
      <a:lvl7pPr marL="2971800" indent="-228600" algn="l" rtl="0" fontAlgn="base">
        <a:spcBef>
          <a:spcPct val="20000"/>
        </a:spcBef>
        <a:spcAft>
          <a:spcPct val="0"/>
        </a:spcAft>
        <a:buClr>
          <a:srgbClr val="336699"/>
        </a:buClr>
        <a:buChar char="»"/>
        <a:defRPr sz="2000">
          <a:solidFill>
            <a:schemeClr val="tx1"/>
          </a:solidFill>
          <a:latin typeface="Times New Roman" pitchFamily="18" charset="0"/>
        </a:defRPr>
      </a:lvl7pPr>
      <a:lvl8pPr marL="3429000" indent="-228600" algn="l" rtl="0" fontAlgn="base">
        <a:spcBef>
          <a:spcPct val="20000"/>
        </a:spcBef>
        <a:spcAft>
          <a:spcPct val="0"/>
        </a:spcAft>
        <a:buClr>
          <a:srgbClr val="336699"/>
        </a:buClr>
        <a:buChar char="»"/>
        <a:defRPr sz="2000">
          <a:solidFill>
            <a:schemeClr val="tx1"/>
          </a:solidFill>
          <a:latin typeface="Times New Roman" pitchFamily="18" charset="0"/>
        </a:defRPr>
      </a:lvl8pPr>
      <a:lvl9pPr marL="3886200" indent="-228600" algn="l" rtl="0" fontAlgn="base">
        <a:spcBef>
          <a:spcPct val="20000"/>
        </a:spcBef>
        <a:spcAft>
          <a:spcPct val="0"/>
        </a:spcAft>
        <a:buClr>
          <a:srgbClr val="336699"/>
        </a:buClr>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9388" y="1503363"/>
            <a:ext cx="88026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1" name="Text Box 7"/>
          <p:cNvSpPr txBox="1">
            <a:spLocks noChangeArrowheads="1"/>
          </p:cNvSpPr>
          <p:nvPr userDrawn="1"/>
        </p:nvSpPr>
        <p:spPr bwMode="auto">
          <a:xfrm>
            <a:off x="8305800" y="6400800"/>
            <a:ext cx="609600" cy="27463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spcBef>
                <a:spcPct val="50000"/>
              </a:spcBef>
            </a:pPr>
            <a:r>
              <a:rPr lang="en-US" altLang="en-US" sz="1200">
                <a:latin typeface="Arial" panose="020B0604020202020204" pitchFamily="34" charset="0"/>
              </a:rPr>
              <a:t>11-</a:t>
            </a:r>
            <a:fld id="{B7E57AD1-C808-41D9-8D93-7EFB80F53863}" type="slidenum">
              <a:rPr lang="en-US" altLang="en-US" sz="1200">
                <a:latin typeface="Arial" panose="020B0604020202020204" pitchFamily="34" charset="0"/>
              </a:rPr>
              <a:pPr algn="r" eaLnBrk="1" hangingPunct="1">
                <a:spcBef>
                  <a:spcPct val="50000"/>
                </a:spcBef>
              </a:pPr>
              <a:t>‹#›</a:t>
            </a:fld>
            <a:endParaRPr lang="en-US" altLang="en-US" sz="1200">
              <a:latin typeface="Arial" panose="020B0604020202020204" pitchFamily="34" charset="0"/>
            </a:endParaRPr>
          </a:p>
        </p:txBody>
      </p:sp>
    </p:spTree>
    <p:extLst>
      <p:ext uri="{BB962C8B-B14F-4D97-AF65-F5344CB8AC3E}">
        <p14:creationId xmlns:p14="http://schemas.microsoft.com/office/powerpoint/2010/main" val="32826279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b="1">
          <a:solidFill>
            <a:srgbClr val="0066FF"/>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b="1">
          <a:solidFill>
            <a:srgbClr val="0066FF"/>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b="1">
          <a:solidFill>
            <a:srgbClr val="0066FF"/>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b="1">
          <a:solidFill>
            <a:srgbClr val="0066FF"/>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b="1">
          <a:solidFill>
            <a:srgbClr val="0066FF"/>
          </a:solidFill>
          <a:effectLst>
            <a:outerShdw blurRad="38100" dist="38100" dir="2700000" algn="tl">
              <a:srgbClr val="000000"/>
            </a:outerShdw>
          </a:effectLst>
          <a:latin typeface="Arial" pitchFamily="34" charset="0"/>
        </a:defRPr>
      </a:lvl9pPr>
    </p:titleStyle>
    <p:bodyStyle>
      <a:lvl1pPr marL="279400" indent="-279400" algn="l" rtl="0" eaLnBrk="0" fontAlgn="base" hangingPunct="0">
        <a:spcBef>
          <a:spcPct val="20000"/>
        </a:spcBef>
        <a:spcAft>
          <a:spcPct val="0"/>
        </a:spcAft>
        <a:buSzPct val="120000"/>
        <a:buChar char="•"/>
        <a:defRPr sz="2800" b="1">
          <a:solidFill>
            <a:srgbClr val="006600"/>
          </a:solidFill>
          <a:latin typeface="+mn-lt"/>
          <a:ea typeface="+mn-ea"/>
          <a:cs typeface="+mn-cs"/>
        </a:defRPr>
      </a:lvl1pPr>
      <a:lvl2pPr marL="630238" indent="-236538" algn="l" rtl="0" eaLnBrk="0" fontAlgn="base" hangingPunct="0">
        <a:spcBef>
          <a:spcPct val="20000"/>
        </a:spcBef>
        <a:spcAft>
          <a:spcPct val="0"/>
        </a:spcAft>
        <a:buSzPct val="120000"/>
        <a:buChar char="•"/>
        <a:defRPr sz="2600" b="1">
          <a:solidFill>
            <a:srgbClr val="660066"/>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mtClean="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9035"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ltLang="en-US"/>
          </a:p>
        </p:txBody>
      </p:sp>
      <p:sp>
        <p:nvSpPr>
          <p:cNvPr id="129036"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129037"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0C0E8596-80D2-44C4-AF84-3D039113701C}" type="slidenum">
              <a:rPr lang="en-US" altLang="en-US"/>
              <a:pPr>
                <a:defRPr/>
              </a:pPr>
              <a:t>‹#›</a:t>
            </a:fld>
            <a:endParaRPr lang="en-US" altLang="en-US"/>
          </a:p>
        </p:txBody>
      </p:sp>
    </p:spTree>
    <p:extLst>
      <p:ext uri="{BB962C8B-B14F-4D97-AF65-F5344CB8AC3E}">
        <p14:creationId xmlns:p14="http://schemas.microsoft.com/office/powerpoint/2010/main" val="24149238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6350"/>
            <a:ext cx="9140825" cy="6851650"/>
            <a:chOff x="0" y="4"/>
            <a:chExt cx="5758" cy="4316"/>
          </a:xfrm>
        </p:grpSpPr>
        <p:sp>
          <p:nvSpPr>
            <p:cNvPr id="10243"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4"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45" name="Group 5"/>
            <p:cNvGrpSpPr>
              <a:grpSpLocks/>
            </p:cNvGrpSpPr>
            <p:nvPr userDrawn="1"/>
          </p:nvGrpSpPr>
          <p:grpSpPr bwMode="auto">
            <a:xfrm>
              <a:off x="0" y="4"/>
              <a:ext cx="5758" cy="4316"/>
              <a:chOff x="0" y="4"/>
              <a:chExt cx="5758" cy="4316"/>
            </a:xfrm>
          </p:grpSpPr>
          <p:sp>
            <p:nvSpPr>
              <p:cNvPr id="1024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255"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56"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57"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ltLang="en-US"/>
          </a:p>
        </p:txBody>
      </p:sp>
      <p:sp>
        <p:nvSpPr>
          <p:cNvPr id="10258"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ltLang="en-US"/>
          </a:p>
        </p:txBody>
      </p:sp>
      <p:sp>
        <p:nvSpPr>
          <p:cNvPr id="10259"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1B02F30D-35E9-4BE9-A8B8-056A9C817516}" type="slidenum">
              <a:rPr lang="en-US" altLang="en-US"/>
              <a:pPr/>
              <a:t>‹#›</a:t>
            </a:fld>
            <a:endParaRPr lang="en-US" altLang="en-US"/>
          </a:p>
        </p:txBody>
      </p:sp>
    </p:spTree>
    <p:extLst>
      <p:ext uri="{BB962C8B-B14F-4D97-AF65-F5344CB8AC3E}">
        <p14:creationId xmlns:p14="http://schemas.microsoft.com/office/powerpoint/2010/main" val="3315980935"/>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eaLnBrk="1" hangingPunct="1">
              <a:buClrTx/>
              <a:buFont typeface="Wingdings" panose="05000000000000000000" pitchFamily="2" charset="2"/>
              <a:buNone/>
              <a:defRPr/>
            </a:pPr>
            <a:r>
              <a:rPr lang="en-US" altLang="en-US" sz="3200" dirty="0">
                <a:solidFill>
                  <a:srgbClr val="990000"/>
                </a:solidFill>
                <a:latin typeface="Tahoma" pitchFamily="34" charset="0"/>
                <a:ea typeface="Tahoma" pitchFamily="34" charset="0"/>
                <a:cs typeface="Tahoma" pitchFamily="34" charset="0"/>
              </a:rPr>
              <a:t>Chapter </a:t>
            </a:r>
            <a:r>
              <a:rPr lang="en-US" altLang="en-US" sz="3200" dirty="0" smtClean="0">
                <a:solidFill>
                  <a:srgbClr val="990000"/>
                </a:solidFill>
                <a:latin typeface="Tahoma" pitchFamily="34" charset="0"/>
                <a:ea typeface="Tahoma" pitchFamily="34" charset="0"/>
                <a:cs typeface="Tahoma" pitchFamily="34" charset="0"/>
              </a:rPr>
              <a:t>10</a:t>
            </a:r>
            <a:endParaRPr lang="en-US" altLang="en-US" sz="3200" dirty="0">
              <a:solidFill>
                <a:srgbClr val="990000"/>
              </a:solidFill>
              <a:latin typeface="Tahoma" pitchFamily="34" charset="0"/>
              <a:ea typeface="Tahoma" pitchFamily="34" charset="0"/>
              <a:cs typeface="Tahoma" pitchFamily="34" charset="0"/>
            </a:endParaRPr>
          </a:p>
          <a:p>
            <a:pPr marL="0" indent="0" algn="ctr" eaLnBrk="1" hangingPunct="1">
              <a:buClrTx/>
              <a:buFont typeface="Wingdings" panose="05000000000000000000" pitchFamily="2" charset="2"/>
              <a:buNone/>
              <a:defRPr/>
            </a:pPr>
            <a:endParaRPr lang="en-US" altLang="en-US" sz="1000" dirty="0">
              <a:solidFill>
                <a:srgbClr val="990000"/>
              </a:solidFill>
              <a:latin typeface="Tahoma" pitchFamily="34" charset="0"/>
              <a:ea typeface="Tahoma" pitchFamily="34" charset="0"/>
              <a:cs typeface="Tahoma" pitchFamily="34" charset="0"/>
            </a:endParaRPr>
          </a:p>
          <a:p>
            <a:pPr eaLnBrk="1" fontAlgn="auto" hangingPunct="1">
              <a:spcAft>
                <a:spcPts val="0"/>
              </a:spcAft>
              <a:buFont typeface="Wingdings"/>
              <a:buNone/>
              <a:defRPr/>
            </a:pPr>
            <a:r>
              <a:rPr lang="en-US" sz="4400" i="1" dirty="0">
                <a:solidFill>
                  <a:schemeClr val="accent1">
                    <a:lumMod val="50000"/>
                  </a:schemeClr>
                </a:solidFill>
              </a:rPr>
              <a:t>Understanding Work Teams</a:t>
            </a:r>
            <a:endParaRPr lang="en-US" sz="4000" dirty="0">
              <a:solidFill>
                <a:schemeClr val="accent1">
                  <a:lumMod val="50000"/>
                </a:schemeClr>
              </a:solidFill>
            </a:endParaRPr>
          </a:p>
          <a:p>
            <a:pPr marL="0" indent="0" algn="r" eaLnBrk="1" fontAlgn="auto" hangingPunct="1">
              <a:lnSpc>
                <a:spcPct val="110000"/>
              </a:lnSpc>
              <a:spcBef>
                <a:spcPts val="0"/>
              </a:spcBef>
              <a:spcAft>
                <a:spcPts val="0"/>
              </a:spcAft>
              <a:buFont typeface="Wingdings" panose="05000000000000000000" pitchFamily="2" charset="2"/>
              <a:buNone/>
              <a:defRPr/>
            </a:pPr>
            <a:endParaRPr lang="en-US" dirty="0" smtClean="0">
              <a:solidFill>
                <a:schemeClr val="accent5">
                  <a:lumMod val="50000"/>
                </a:schemeClr>
              </a:solidFill>
            </a:endParaRPr>
          </a:p>
          <a:p>
            <a:pPr marL="0" indent="0" algn="r" eaLnBrk="1" fontAlgn="auto" hangingPunct="1">
              <a:lnSpc>
                <a:spcPct val="110000"/>
              </a:lnSpc>
              <a:spcBef>
                <a:spcPts val="0"/>
              </a:spcBef>
              <a:spcAft>
                <a:spcPts val="0"/>
              </a:spcAft>
              <a:buFont typeface="Wingdings" panose="05000000000000000000" pitchFamily="2" charset="2"/>
              <a:buNone/>
              <a:defRPr/>
            </a:pPr>
            <a:endParaRPr lang="en-US" dirty="0">
              <a:solidFill>
                <a:schemeClr val="accent5">
                  <a:lumMod val="50000"/>
                </a:schemeClr>
              </a:solidFill>
            </a:endParaRPr>
          </a:p>
          <a:p>
            <a:pPr marL="0" indent="0" algn="r" eaLnBrk="1" fontAlgn="auto" hangingPunct="1">
              <a:lnSpc>
                <a:spcPct val="110000"/>
              </a:lnSpc>
              <a:spcBef>
                <a:spcPts val="0"/>
              </a:spcBef>
              <a:spcAft>
                <a:spcPts val="0"/>
              </a:spcAft>
              <a:buFont typeface="Wingdings" panose="05000000000000000000" pitchFamily="2" charset="2"/>
              <a:buNone/>
              <a:defRPr/>
            </a:pPr>
            <a:r>
              <a:rPr lang="en-US" dirty="0" smtClean="0">
                <a:solidFill>
                  <a:schemeClr val="accent5">
                    <a:lumMod val="50000"/>
                  </a:schemeClr>
                </a:solidFill>
              </a:rPr>
              <a:t>Dr</a:t>
            </a:r>
            <a:r>
              <a:rPr lang="en-US" dirty="0">
                <a:solidFill>
                  <a:schemeClr val="accent5">
                    <a:lumMod val="50000"/>
                  </a:schemeClr>
                </a:solidFill>
              </a:rPr>
              <a:t>. </a:t>
            </a:r>
            <a:r>
              <a:rPr lang="en-US" dirty="0" err="1">
                <a:solidFill>
                  <a:schemeClr val="accent5">
                    <a:lumMod val="50000"/>
                  </a:schemeClr>
                </a:solidFill>
              </a:rPr>
              <a:t>Mohsin</a:t>
            </a:r>
            <a:r>
              <a:rPr lang="en-US" dirty="0">
                <a:solidFill>
                  <a:schemeClr val="accent5">
                    <a:lumMod val="50000"/>
                  </a:schemeClr>
                </a:solidFill>
              </a:rPr>
              <a:t> Uddin</a:t>
            </a:r>
          </a:p>
          <a:p>
            <a:pPr marL="0" indent="0" algn="r" eaLnBrk="1" fontAlgn="auto" hangingPunct="1">
              <a:lnSpc>
                <a:spcPct val="110000"/>
              </a:lnSpc>
              <a:spcBef>
                <a:spcPts val="0"/>
              </a:spcBef>
              <a:spcAft>
                <a:spcPts val="0"/>
              </a:spcAft>
              <a:buFont typeface="Wingdings" panose="05000000000000000000" pitchFamily="2" charset="2"/>
              <a:buNone/>
              <a:defRPr/>
            </a:pPr>
            <a:r>
              <a:rPr lang="en-US" sz="2000" dirty="0">
                <a:solidFill>
                  <a:schemeClr val="accent5">
                    <a:lumMod val="50000"/>
                  </a:schemeClr>
                </a:solidFill>
              </a:rPr>
              <a:t>Department of Accounting</a:t>
            </a:r>
          </a:p>
          <a:p>
            <a:pPr marL="0" indent="0" algn="r" eaLnBrk="1" fontAlgn="auto" hangingPunct="1">
              <a:lnSpc>
                <a:spcPct val="110000"/>
              </a:lnSpc>
              <a:spcBef>
                <a:spcPts val="0"/>
              </a:spcBef>
              <a:spcAft>
                <a:spcPts val="0"/>
              </a:spcAft>
              <a:buFont typeface="Wingdings" panose="05000000000000000000" pitchFamily="2" charset="2"/>
              <a:buNone/>
              <a:defRPr/>
            </a:pPr>
            <a:r>
              <a:rPr lang="en-US" sz="2000" dirty="0">
                <a:solidFill>
                  <a:schemeClr val="accent5">
                    <a:lumMod val="50000"/>
                  </a:schemeClr>
                </a:solidFill>
              </a:rPr>
              <a:t>Faculty of Economics and Administrative Sciences</a:t>
            </a:r>
          </a:p>
          <a:p>
            <a:pPr marL="0" indent="0" algn="r" eaLnBrk="1" fontAlgn="auto" hangingPunct="1">
              <a:lnSpc>
                <a:spcPct val="110000"/>
              </a:lnSpc>
              <a:spcBef>
                <a:spcPts val="0"/>
              </a:spcBef>
              <a:spcAft>
                <a:spcPts val="0"/>
              </a:spcAft>
              <a:buFont typeface="Wingdings" panose="05000000000000000000" pitchFamily="2" charset="2"/>
              <a:buNone/>
              <a:defRPr/>
            </a:pPr>
            <a:r>
              <a:rPr lang="en-US" sz="2000" dirty="0" err="1">
                <a:solidFill>
                  <a:schemeClr val="accent5">
                    <a:lumMod val="50000"/>
                  </a:schemeClr>
                </a:solidFill>
              </a:rPr>
              <a:t>Ishik</a:t>
            </a:r>
            <a:r>
              <a:rPr lang="en-US" sz="2000" dirty="0">
                <a:solidFill>
                  <a:schemeClr val="accent5">
                    <a:lumMod val="50000"/>
                  </a:schemeClr>
                </a:solidFill>
              </a:rPr>
              <a:t> University, Erbil </a:t>
            </a:r>
          </a:p>
          <a:p>
            <a:pPr marL="0" indent="0" algn="ctr" eaLnBrk="1" hangingPunct="1">
              <a:buClrTx/>
              <a:buFont typeface="Wingdings" panose="05000000000000000000" pitchFamily="2" charset="2"/>
              <a:buNone/>
              <a:defRPr/>
            </a:pPr>
            <a:endParaRPr lang="en-US" altLang="en-US" sz="4000" b="0" dirty="0" smtClean="0">
              <a:solidFill>
                <a:srgbClr val="66006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55217314"/>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39"/>
          <p:cNvSpPr>
            <a:spLocks noGrp="1" noChangeArrowheads="1"/>
          </p:cNvSpPr>
          <p:nvPr>
            <p:ph type="title"/>
          </p:nvPr>
        </p:nvSpPr>
        <p:spPr>
          <a:xfrm>
            <a:off x="169863" y="228600"/>
            <a:ext cx="8593137" cy="990600"/>
          </a:xfrm>
        </p:spPr>
        <p:txBody>
          <a:bodyPr/>
          <a:lstStyle/>
          <a:p>
            <a:pPr eaLnBrk="1" hangingPunct="1"/>
            <a:r>
              <a:rPr lang="en-US" sz="3600" smtClean="0"/>
              <a:t>Comparing Work Groups and Work Teams</a:t>
            </a:r>
          </a:p>
        </p:txBody>
      </p:sp>
      <p:sp>
        <p:nvSpPr>
          <p:cNvPr id="7170" name="Rectangle 6"/>
          <p:cNvSpPr>
            <a:spLocks noGrp="1" noChangeArrowheads="1"/>
          </p:cNvSpPr>
          <p:nvPr>
            <p:ph type="sldNum" sz="quarter" idx="12"/>
          </p:nvPr>
        </p:nvSpPr>
        <p:spPr/>
        <p:txBody>
          <a:bodyPr>
            <a:normAutofit fontScale="85000" lnSpcReduction="20000"/>
          </a:bodyPr>
          <a:lstStyle/>
          <a:p>
            <a:pPr>
              <a:defRPr/>
            </a:pPr>
            <a:r>
              <a:rPr lang="en-US"/>
              <a:t>9-</a:t>
            </a:r>
            <a:fld id="{E39CE8FB-E498-4DCF-A7CD-C969C5AB4354}" type="slidenum">
              <a:rPr lang="en-US"/>
              <a:pPr>
                <a:defRPr/>
              </a:pPr>
              <a:t>10</a:t>
            </a:fld>
            <a:endParaRPr lang="en-US"/>
          </a:p>
        </p:txBody>
      </p:sp>
      <p:pic>
        <p:nvPicPr>
          <p:cNvPr id="18473" name="Picture 41"/>
          <p:cNvPicPr>
            <a:picLocks noChangeAspect="1" noChangeArrowheads="1"/>
          </p:cNvPicPr>
          <p:nvPr/>
        </p:nvPicPr>
        <p:blipFill>
          <a:blip r:embed="rId3" cstate="print"/>
          <a:srcRect/>
          <a:stretch>
            <a:fillRect/>
          </a:stretch>
        </p:blipFill>
        <p:spPr bwMode="auto">
          <a:xfrm>
            <a:off x="533400" y="1516063"/>
            <a:ext cx="7977188" cy="5176422"/>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3"/>
          <p:cNvSpPr>
            <a:spLocks noGrp="1" noChangeArrowheads="1"/>
          </p:cNvSpPr>
          <p:nvPr>
            <p:ph type="title"/>
          </p:nvPr>
        </p:nvSpPr>
        <p:spPr>
          <a:xfrm>
            <a:off x="762000" y="152400"/>
            <a:ext cx="7772400" cy="1143000"/>
          </a:xfrm>
        </p:spPr>
        <p:txBody>
          <a:bodyPr/>
          <a:lstStyle/>
          <a:p>
            <a:pPr eaLnBrk="1" hangingPunct="1"/>
            <a:r>
              <a:rPr lang="en-US" smtClean="0"/>
              <a:t>Four Types of Teams</a:t>
            </a:r>
          </a:p>
        </p:txBody>
      </p:sp>
      <p:sp>
        <p:nvSpPr>
          <p:cNvPr id="8194" name="Rectangle 6"/>
          <p:cNvSpPr>
            <a:spLocks noGrp="1" noChangeArrowheads="1"/>
          </p:cNvSpPr>
          <p:nvPr>
            <p:ph type="sldNum" sz="quarter" idx="12"/>
          </p:nvPr>
        </p:nvSpPr>
        <p:spPr/>
        <p:txBody>
          <a:bodyPr>
            <a:normAutofit fontScale="85000" lnSpcReduction="20000"/>
          </a:bodyPr>
          <a:lstStyle/>
          <a:p>
            <a:pPr>
              <a:defRPr/>
            </a:pPr>
            <a:r>
              <a:rPr lang="en-US"/>
              <a:t>9-</a:t>
            </a:r>
            <a:fld id="{65247DA8-9AA8-4A4D-A9FE-36200001BB37}" type="slidenum">
              <a:rPr lang="en-US"/>
              <a:pPr>
                <a:defRPr/>
              </a:pPr>
              <a:t>11</a:t>
            </a:fld>
            <a:endParaRPr lang="en-US"/>
          </a:p>
        </p:txBody>
      </p:sp>
      <p:pic>
        <p:nvPicPr>
          <p:cNvPr id="19557" name="Picture 101"/>
          <p:cNvPicPr>
            <a:picLocks noChangeAspect="1" noChangeArrowheads="1"/>
          </p:cNvPicPr>
          <p:nvPr/>
        </p:nvPicPr>
        <p:blipFill>
          <a:blip r:embed="rId3" cstate="print"/>
          <a:srcRect l="881" r="78862"/>
          <a:stretch>
            <a:fillRect/>
          </a:stretch>
        </p:blipFill>
        <p:spPr bwMode="auto">
          <a:xfrm>
            <a:off x="2522538" y="1682750"/>
            <a:ext cx="1752600" cy="21558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pic>
        <p:nvPicPr>
          <p:cNvPr id="7" name="Picture 101"/>
          <p:cNvPicPr>
            <a:picLocks noChangeAspect="1" noChangeArrowheads="1"/>
          </p:cNvPicPr>
          <p:nvPr/>
        </p:nvPicPr>
        <p:blipFill>
          <a:blip r:embed="rId3" cstate="print"/>
          <a:srcRect l="20257" r="59486"/>
          <a:stretch>
            <a:fillRect/>
          </a:stretch>
        </p:blipFill>
        <p:spPr bwMode="auto">
          <a:xfrm>
            <a:off x="5103813" y="1682750"/>
            <a:ext cx="1752600" cy="21558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pic>
        <p:nvPicPr>
          <p:cNvPr id="8" name="Picture 101"/>
          <p:cNvPicPr>
            <a:picLocks noChangeAspect="1" noChangeArrowheads="1"/>
          </p:cNvPicPr>
          <p:nvPr/>
        </p:nvPicPr>
        <p:blipFill>
          <a:blip r:embed="rId3" cstate="print"/>
          <a:srcRect l="39633" r="19853"/>
          <a:stretch>
            <a:fillRect/>
          </a:stretch>
        </p:blipFill>
        <p:spPr bwMode="auto">
          <a:xfrm>
            <a:off x="1752600" y="3962400"/>
            <a:ext cx="3505200" cy="21558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pic>
        <p:nvPicPr>
          <p:cNvPr id="9" name="Picture 101"/>
          <p:cNvPicPr>
            <a:picLocks noChangeAspect="1" noChangeArrowheads="1"/>
          </p:cNvPicPr>
          <p:nvPr/>
        </p:nvPicPr>
        <p:blipFill>
          <a:blip r:embed="rId3" cstate="print"/>
          <a:srcRect l="79266" r="477"/>
          <a:stretch>
            <a:fillRect/>
          </a:stretch>
        </p:blipFill>
        <p:spPr bwMode="auto">
          <a:xfrm>
            <a:off x="5715000" y="3962400"/>
            <a:ext cx="1752600" cy="2155825"/>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9"/>
          <p:cNvSpPr>
            <a:spLocks noGrp="1" noChangeArrowheads="1"/>
          </p:cNvSpPr>
          <p:nvPr>
            <p:ph type="title"/>
          </p:nvPr>
        </p:nvSpPr>
        <p:spPr>
          <a:xfrm>
            <a:off x="612775" y="228600"/>
            <a:ext cx="8153400" cy="990600"/>
          </a:xfrm>
        </p:spPr>
        <p:txBody>
          <a:bodyPr/>
          <a:lstStyle/>
          <a:p>
            <a:pPr eaLnBrk="1" hangingPunct="1"/>
            <a:r>
              <a:rPr lang="en-US" dirty="0" smtClean="0">
                <a:solidFill>
                  <a:srgbClr val="FF0000"/>
                </a:solidFill>
              </a:rPr>
              <a:t>Problem-Solving Teams</a:t>
            </a:r>
          </a:p>
        </p:txBody>
      </p:sp>
      <p:sp>
        <p:nvSpPr>
          <p:cNvPr id="9218" name="Rectangle 6"/>
          <p:cNvSpPr>
            <a:spLocks noGrp="1" noChangeArrowheads="1"/>
          </p:cNvSpPr>
          <p:nvPr>
            <p:ph type="sldNum" sz="quarter" idx="12"/>
          </p:nvPr>
        </p:nvSpPr>
        <p:spPr/>
        <p:txBody>
          <a:bodyPr>
            <a:normAutofit fontScale="85000" lnSpcReduction="20000"/>
          </a:bodyPr>
          <a:lstStyle/>
          <a:p>
            <a:pPr>
              <a:defRPr/>
            </a:pPr>
            <a:r>
              <a:rPr lang="en-US"/>
              <a:t>9-</a:t>
            </a:r>
            <a:fld id="{F3A23612-8FA7-45BC-A277-3A2100CED692}" type="slidenum">
              <a:rPr lang="en-US"/>
              <a:pPr>
                <a:defRPr/>
              </a:pPr>
              <a:t>12</a:t>
            </a:fld>
            <a:endParaRPr lang="en-US"/>
          </a:p>
        </p:txBody>
      </p:sp>
      <p:sp>
        <p:nvSpPr>
          <p:cNvPr id="9220" name="Rectangle 10"/>
          <p:cNvSpPr>
            <a:spLocks noGrp="1" noChangeArrowheads="1"/>
          </p:cNvSpPr>
          <p:nvPr>
            <p:ph sz="quarter" idx="1"/>
          </p:nvPr>
        </p:nvSpPr>
        <p:spPr>
          <a:xfrm>
            <a:off x="762000" y="1752600"/>
            <a:ext cx="4629150" cy="4114800"/>
          </a:xfrm>
        </p:spPr>
        <p:txBody>
          <a:bodyPr>
            <a:noAutofit/>
          </a:bodyPr>
          <a:lstStyle/>
          <a:p>
            <a:pPr marL="320040" indent="-320040" eaLnBrk="1" fontAlgn="auto" hangingPunct="1">
              <a:spcAft>
                <a:spcPts val="0"/>
              </a:spcAft>
              <a:buFont typeface="Wingdings"/>
              <a:buChar char=""/>
              <a:defRPr/>
            </a:pPr>
            <a:r>
              <a:rPr lang="en-US" sz="3200" dirty="0" smtClean="0">
                <a:solidFill>
                  <a:schemeClr val="accent1">
                    <a:lumMod val="50000"/>
                  </a:schemeClr>
                </a:solidFill>
              </a:rPr>
              <a:t>Members from the same department</a:t>
            </a:r>
          </a:p>
          <a:p>
            <a:pPr marL="320040" indent="-320040" eaLnBrk="1" fontAlgn="auto" hangingPunct="1">
              <a:spcAft>
                <a:spcPts val="0"/>
              </a:spcAft>
              <a:buFont typeface="Wingdings"/>
              <a:buChar char=""/>
              <a:defRPr/>
            </a:pPr>
            <a:r>
              <a:rPr lang="en-US" sz="3200" dirty="0" smtClean="0">
                <a:solidFill>
                  <a:schemeClr val="accent1">
                    <a:lumMod val="50000"/>
                  </a:schemeClr>
                </a:solidFill>
              </a:rPr>
              <a:t>Share ideas or suggest improvements</a:t>
            </a:r>
          </a:p>
          <a:p>
            <a:pPr marL="320040" indent="-320040" eaLnBrk="1" fontAlgn="auto" hangingPunct="1">
              <a:spcAft>
                <a:spcPts val="0"/>
              </a:spcAft>
              <a:buFont typeface="Wingdings"/>
              <a:buChar char=""/>
              <a:defRPr/>
            </a:pPr>
            <a:r>
              <a:rPr lang="en-US" sz="3200" dirty="0">
                <a:solidFill>
                  <a:schemeClr val="accent1">
                    <a:lumMod val="50000"/>
                  </a:schemeClr>
                </a:solidFill>
              </a:rPr>
              <a:t>G</a:t>
            </a:r>
            <a:r>
              <a:rPr lang="en-US" sz="3200" dirty="0" smtClean="0">
                <a:solidFill>
                  <a:schemeClr val="accent1">
                    <a:lumMod val="50000"/>
                  </a:schemeClr>
                </a:solidFill>
              </a:rPr>
              <a:t>iven authority to individually implement any of their suggested actions</a:t>
            </a:r>
          </a:p>
        </p:txBody>
      </p:sp>
      <p:pic>
        <p:nvPicPr>
          <p:cNvPr id="20492" name="Picture 12" descr="C:\Users\Bob Stretch\AppData\Local\Microsoft\Windows\Temporary Internet Files\Content.IE5\IXMKAPG7\MPj03900830000[1].jpg"/>
          <p:cNvPicPr>
            <a:picLocks noChangeAspect="1" noChangeArrowheads="1"/>
          </p:cNvPicPr>
          <p:nvPr/>
        </p:nvPicPr>
        <p:blipFill>
          <a:blip r:embed="rId3" cstate="print"/>
          <a:srcRect/>
          <a:stretch>
            <a:fillRect/>
          </a:stretch>
        </p:blipFill>
        <p:spPr bwMode="auto">
          <a:xfrm>
            <a:off x="5715000" y="1752600"/>
            <a:ext cx="2609850" cy="36576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5"/>
          <p:cNvSpPr>
            <a:spLocks noGrp="1" noChangeArrowheads="1"/>
          </p:cNvSpPr>
          <p:nvPr>
            <p:ph type="title"/>
          </p:nvPr>
        </p:nvSpPr>
        <p:spPr>
          <a:xfrm>
            <a:off x="612775" y="228600"/>
            <a:ext cx="8153400" cy="990600"/>
          </a:xfrm>
        </p:spPr>
        <p:txBody>
          <a:bodyPr/>
          <a:lstStyle/>
          <a:p>
            <a:pPr eaLnBrk="1" hangingPunct="1"/>
            <a:r>
              <a:rPr lang="en-US" smtClean="0"/>
              <a:t>Self-Managed Work Teams</a:t>
            </a:r>
          </a:p>
        </p:txBody>
      </p:sp>
      <p:sp>
        <p:nvSpPr>
          <p:cNvPr id="10242" name="Rectangle 6"/>
          <p:cNvSpPr>
            <a:spLocks noGrp="1" noChangeArrowheads="1"/>
          </p:cNvSpPr>
          <p:nvPr>
            <p:ph type="sldNum" sz="quarter" idx="12"/>
          </p:nvPr>
        </p:nvSpPr>
        <p:spPr/>
        <p:txBody>
          <a:bodyPr>
            <a:normAutofit fontScale="85000" lnSpcReduction="20000"/>
          </a:bodyPr>
          <a:lstStyle/>
          <a:p>
            <a:pPr>
              <a:defRPr/>
            </a:pPr>
            <a:r>
              <a:rPr lang="en-US"/>
              <a:t>9-</a:t>
            </a:r>
            <a:fld id="{1739A161-B5A5-4D22-8D22-76DD3113FBF3}" type="slidenum">
              <a:rPr lang="en-US"/>
              <a:pPr>
                <a:defRPr/>
              </a:pPr>
              <a:t>13</a:t>
            </a:fld>
            <a:endParaRPr lang="en-US"/>
          </a:p>
        </p:txBody>
      </p:sp>
      <p:sp>
        <p:nvSpPr>
          <p:cNvPr id="10244" name="Rectangle 6"/>
          <p:cNvSpPr>
            <a:spLocks noGrp="1" noChangeArrowheads="1"/>
          </p:cNvSpPr>
          <p:nvPr>
            <p:ph sz="quarter" idx="1"/>
          </p:nvPr>
        </p:nvSpPr>
        <p:spPr>
          <a:xfrm>
            <a:off x="398463" y="1524000"/>
            <a:ext cx="8347075" cy="4572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10-15 employees in highly-related jobs</a:t>
            </a:r>
          </a:p>
          <a:p>
            <a:pPr marL="320040" indent="-320040" eaLnBrk="1" fontAlgn="auto" hangingPunct="1">
              <a:spcAft>
                <a:spcPts val="600"/>
              </a:spcAft>
              <a:buFont typeface="Wingdings"/>
              <a:buChar char=""/>
              <a:defRPr/>
            </a:pPr>
            <a:r>
              <a:rPr lang="en-US" dirty="0" smtClean="0">
                <a:solidFill>
                  <a:schemeClr val="accent2">
                    <a:lumMod val="50000"/>
                  </a:schemeClr>
                </a:solidFill>
              </a:rPr>
              <a:t>Team takes on supervisory responsibilities: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Work planning and scheduling</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Assigning tasks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Operating decisions/actions</a:t>
            </a:r>
          </a:p>
          <a:p>
            <a:pPr marL="640080" lvl="1" indent="-274320" eaLnBrk="1" fontAlgn="auto" hangingPunct="1">
              <a:spcAft>
                <a:spcPts val="600"/>
              </a:spcAft>
              <a:buFont typeface="Wingdings 2"/>
              <a:buChar char=""/>
              <a:defRPr/>
            </a:pPr>
            <a:r>
              <a:rPr lang="en-US" sz="2400" dirty="0" smtClean="0">
                <a:solidFill>
                  <a:schemeClr val="accent2">
                    <a:lumMod val="50000"/>
                  </a:schemeClr>
                </a:solidFill>
              </a:rPr>
              <a:t>Working with customers</a:t>
            </a:r>
          </a:p>
          <a:p>
            <a:pPr marL="320040" indent="-320040" eaLnBrk="1" fontAlgn="auto" hangingPunct="1">
              <a:spcAft>
                <a:spcPts val="0"/>
              </a:spcAft>
              <a:buFont typeface="Wingdings"/>
              <a:buChar char=""/>
              <a:defRPr/>
            </a:pPr>
            <a:r>
              <a:rPr lang="en-US" dirty="0" smtClean="0">
                <a:solidFill>
                  <a:schemeClr val="accent2">
                    <a:lumMod val="50000"/>
                  </a:schemeClr>
                </a:solidFill>
              </a:rPr>
              <a:t>May select and evaluate members</a:t>
            </a:r>
          </a:p>
          <a:p>
            <a:pPr marL="320040" indent="-320040" eaLnBrk="1" fontAlgn="auto" hangingPunct="1">
              <a:spcAft>
                <a:spcPts val="0"/>
              </a:spcAft>
              <a:buFont typeface="Wingdings"/>
              <a:buChar char=""/>
              <a:defRPr/>
            </a:pPr>
            <a:r>
              <a:rPr lang="en-US" dirty="0" smtClean="0">
                <a:solidFill>
                  <a:schemeClr val="accent2">
                    <a:lumMod val="50000"/>
                  </a:schemeClr>
                </a:solidFill>
              </a:rPr>
              <a:t>Effectiveness is situationally dependent</a:t>
            </a:r>
          </a:p>
        </p:txBody>
      </p:sp>
      <p:pic>
        <p:nvPicPr>
          <p:cNvPr id="21512" name="Picture 8" descr="C:\Users\Bob Stretch\AppData\Local\Microsoft\Windows\Temporary Internet Files\Content.IE5\K0JS0KIR\MPj04394670000[1].jpg"/>
          <p:cNvPicPr>
            <a:picLocks noChangeAspect="1" noChangeArrowheads="1"/>
          </p:cNvPicPr>
          <p:nvPr/>
        </p:nvPicPr>
        <p:blipFill>
          <a:blip r:embed="rId3" cstate="print"/>
          <a:srcRect l="2837" r="6397" b="8696"/>
          <a:stretch>
            <a:fillRect/>
          </a:stretch>
        </p:blipFill>
        <p:spPr bwMode="auto">
          <a:xfrm>
            <a:off x="5715000" y="2819400"/>
            <a:ext cx="2743200" cy="1700213"/>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5"/>
          <p:cNvSpPr>
            <a:spLocks noGrp="1" noChangeArrowheads="1"/>
          </p:cNvSpPr>
          <p:nvPr>
            <p:ph type="title"/>
          </p:nvPr>
        </p:nvSpPr>
        <p:spPr>
          <a:xfrm>
            <a:off x="612775" y="228600"/>
            <a:ext cx="8153400" cy="990600"/>
          </a:xfrm>
        </p:spPr>
        <p:txBody>
          <a:bodyPr/>
          <a:lstStyle/>
          <a:p>
            <a:pPr eaLnBrk="1" hangingPunct="1"/>
            <a:r>
              <a:rPr lang="en-US" smtClean="0"/>
              <a:t>Cross-Functional Teams</a:t>
            </a:r>
          </a:p>
        </p:txBody>
      </p:sp>
      <p:sp>
        <p:nvSpPr>
          <p:cNvPr id="11266" name="Rectangle 6"/>
          <p:cNvSpPr>
            <a:spLocks noGrp="1" noChangeArrowheads="1"/>
          </p:cNvSpPr>
          <p:nvPr>
            <p:ph type="sldNum" sz="quarter" idx="12"/>
          </p:nvPr>
        </p:nvSpPr>
        <p:spPr/>
        <p:txBody>
          <a:bodyPr>
            <a:normAutofit fontScale="85000" lnSpcReduction="20000"/>
          </a:bodyPr>
          <a:lstStyle/>
          <a:p>
            <a:pPr>
              <a:defRPr/>
            </a:pPr>
            <a:r>
              <a:rPr lang="en-US"/>
              <a:t>9-</a:t>
            </a:r>
            <a:fld id="{C3B05624-CFAF-4ED9-82D6-3575DBB5C75A}" type="slidenum">
              <a:rPr lang="en-US"/>
              <a:pPr>
                <a:defRPr/>
              </a:pPr>
              <a:t>14</a:t>
            </a:fld>
            <a:endParaRPr lang="en-US"/>
          </a:p>
        </p:txBody>
      </p:sp>
      <p:sp>
        <p:nvSpPr>
          <p:cNvPr id="11268" name="Rectangle 6"/>
          <p:cNvSpPr>
            <a:spLocks noGrp="1" noChangeArrowheads="1"/>
          </p:cNvSpPr>
          <p:nvPr>
            <p:ph sz="quarter" idx="1"/>
          </p:nvPr>
        </p:nvSpPr>
        <p:spPr>
          <a:xfrm>
            <a:off x="838200" y="1676400"/>
            <a:ext cx="7696200" cy="4572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Members from same level, but diverse areas within and between organizations</a:t>
            </a:r>
          </a:p>
          <a:p>
            <a:pPr marL="320040" indent="-320040" eaLnBrk="1" fontAlgn="auto" hangingPunct="1">
              <a:spcAft>
                <a:spcPts val="0"/>
              </a:spcAft>
              <a:buFont typeface="Wingdings"/>
              <a:buChar char=""/>
              <a:defRPr/>
            </a:pPr>
            <a:r>
              <a:rPr lang="en-US" dirty="0" smtClean="0">
                <a:solidFill>
                  <a:schemeClr val="accent2">
                    <a:lumMod val="50000"/>
                  </a:schemeClr>
                </a:solidFill>
              </a:rPr>
              <a:t>Exchange information</a:t>
            </a:r>
          </a:p>
          <a:p>
            <a:pPr marL="320040" indent="-320040" eaLnBrk="1" fontAlgn="auto" hangingPunct="1">
              <a:spcAft>
                <a:spcPts val="0"/>
              </a:spcAft>
              <a:buFont typeface="Wingdings"/>
              <a:buChar char=""/>
              <a:defRPr/>
            </a:pPr>
            <a:r>
              <a:rPr lang="en-US" dirty="0" smtClean="0">
                <a:solidFill>
                  <a:schemeClr val="accent2">
                    <a:lumMod val="50000"/>
                  </a:schemeClr>
                </a:solidFill>
              </a:rPr>
              <a:t>Develop new ideas and solve problems</a:t>
            </a:r>
          </a:p>
          <a:p>
            <a:pPr marL="320040" indent="-320040" eaLnBrk="1" fontAlgn="auto" hangingPunct="1">
              <a:spcAft>
                <a:spcPts val="0"/>
              </a:spcAft>
              <a:buFont typeface="Wingdings"/>
              <a:buChar char=""/>
              <a:defRPr/>
            </a:pPr>
            <a:r>
              <a:rPr lang="en-US" dirty="0" smtClean="0">
                <a:solidFill>
                  <a:schemeClr val="accent2">
                    <a:lumMod val="50000"/>
                  </a:schemeClr>
                </a:solidFill>
              </a:rPr>
              <a:t>Coordinate complex projects</a:t>
            </a:r>
          </a:p>
          <a:p>
            <a:pPr marL="320040" indent="-320040" eaLnBrk="1" fontAlgn="auto" hangingPunct="1">
              <a:spcAft>
                <a:spcPts val="0"/>
              </a:spcAft>
              <a:buFont typeface="Wingdings"/>
              <a:buChar char=""/>
              <a:defRPr/>
            </a:pPr>
            <a:r>
              <a:rPr lang="en-US" dirty="0" smtClean="0">
                <a:solidFill>
                  <a:schemeClr val="accent2">
                    <a:lumMod val="50000"/>
                  </a:schemeClr>
                </a:solidFill>
              </a:rPr>
              <a:t>Development may be time-consuming due to complexity and diversity</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5"/>
          <p:cNvSpPr>
            <a:spLocks noGrp="1" noChangeArrowheads="1"/>
          </p:cNvSpPr>
          <p:nvPr>
            <p:ph type="title"/>
          </p:nvPr>
        </p:nvSpPr>
        <p:spPr>
          <a:xfrm>
            <a:off x="612775" y="228600"/>
            <a:ext cx="8153400" cy="990600"/>
          </a:xfrm>
        </p:spPr>
        <p:txBody>
          <a:bodyPr/>
          <a:lstStyle/>
          <a:p>
            <a:pPr eaLnBrk="1" hangingPunct="1"/>
            <a:r>
              <a:rPr lang="en-US" smtClean="0"/>
              <a:t>Virtual Teams</a:t>
            </a:r>
          </a:p>
        </p:txBody>
      </p:sp>
      <p:sp>
        <p:nvSpPr>
          <p:cNvPr id="12290" name="Rectangle 6"/>
          <p:cNvSpPr>
            <a:spLocks noGrp="1" noChangeArrowheads="1"/>
          </p:cNvSpPr>
          <p:nvPr>
            <p:ph type="sldNum" sz="quarter" idx="12"/>
          </p:nvPr>
        </p:nvSpPr>
        <p:spPr/>
        <p:txBody>
          <a:bodyPr>
            <a:normAutofit fontScale="85000" lnSpcReduction="20000"/>
          </a:bodyPr>
          <a:lstStyle/>
          <a:p>
            <a:pPr>
              <a:defRPr/>
            </a:pPr>
            <a:r>
              <a:rPr lang="en-US"/>
              <a:t>9-</a:t>
            </a:r>
            <a:fld id="{F3EF7933-51BB-4C8C-99B1-EB7328C91FAD}" type="slidenum">
              <a:rPr lang="en-US"/>
              <a:pPr>
                <a:defRPr/>
              </a:pPr>
              <a:t>15</a:t>
            </a:fld>
            <a:endParaRPr lang="en-US"/>
          </a:p>
        </p:txBody>
      </p:sp>
      <p:sp>
        <p:nvSpPr>
          <p:cNvPr id="12292" name="Rectangle 6"/>
          <p:cNvSpPr>
            <a:spLocks noGrp="1" noChangeArrowheads="1"/>
          </p:cNvSpPr>
          <p:nvPr>
            <p:ph sz="quarter" idx="1"/>
          </p:nvPr>
        </p:nvSpPr>
        <p:spPr>
          <a:xfrm>
            <a:off x="4191000" y="1524000"/>
            <a:ext cx="4706938" cy="4495800"/>
          </a:xfrm>
        </p:spPr>
        <p:txBody>
          <a:bodyPr>
            <a:normAutofit/>
          </a:bodyPr>
          <a:lstStyle/>
          <a:p>
            <a:pPr marL="320040" indent="-320040" eaLnBrk="1" fontAlgn="auto" hangingPunct="1">
              <a:spcAft>
                <a:spcPts val="1800"/>
              </a:spcAft>
              <a:buFont typeface="Wingdings"/>
              <a:buChar char=""/>
              <a:defRPr/>
            </a:pPr>
            <a:r>
              <a:rPr lang="en-US" dirty="0" smtClean="0">
                <a:solidFill>
                  <a:schemeClr val="accent1">
                    <a:lumMod val="50000"/>
                  </a:schemeClr>
                </a:solidFill>
              </a:rPr>
              <a:t>Computer technology ties dispersed team together</a:t>
            </a:r>
          </a:p>
          <a:p>
            <a:pPr marL="320040" indent="-320040" eaLnBrk="1" fontAlgn="auto" hangingPunct="1">
              <a:spcAft>
                <a:spcPts val="0"/>
              </a:spcAft>
              <a:buFont typeface="Wingdings"/>
              <a:buChar char=""/>
              <a:defRPr/>
            </a:pPr>
            <a:r>
              <a:rPr lang="en-US" dirty="0" smtClean="0">
                <a:solidFill>
                  <a:schemeClr val="accent1">
                    <a:lumMod val="50000"/>
                  </a:schemeClr>
                </a:solidFill>
              </a:rPr>
              <a:t>Special challenges:</a:t>
            </a:r>
          </a:p>
          <a:p>
            <a:pPr marL="640080" lvl="1" indent="-274320" eaLnBrk="1" fontAlgn="auto" hangingPunct="1">
              <a:spcAft>
                <a:spcPts val="0"/>
              </a:spcAft>
              <a:buFont typeface="Wingdings 2"/>
              <a:buChar char=""/>
              <a:defRPr/>
            </a:pPr>
            <a:r>
              <a:rPr lang="en-US" dirty="0" smtClean="0">
                <a:solidFill>
                  <a:schemeClr val="accent1">
                    <a:lumMod val="50000"/>
                  </a:schemeClr>
                </a:solidFill>
              </a:rPr>
              <a:t>Less social rapport</a:t>
            </a:r>
          </a:p>
          <a:p>
            <a:pPr marL="640080" lvl="1" indent="-274320" eaLnBrk="1" fontAlgn="auto" hangingPunct="1">
              <a:spcAft>
                <a:spcPts val="0"/>
              </a:spcAft>
              <a:buFont typeface="Wingdings 2"/>
              <a:buChar char=""/>
              <a:defRPr/>
            </a:pPr>
            <a:r>
              <a:rPr lang="en-US" dirty="0" smtClean="0">
                <a:solidFill>
                  <a:schemeClr val="accent1">
                    <a:lumMod val="50000"/>
                  </a:schemeClr>
                </a:solidFill>
              </a:rPr>
              <a:t>More task-oriented</a:t>
            </a:r>
          </a:p>
          <a:p>
            <a:pPr marL="640080" lvl="1" indent="-274320" eaLnBrk="1" fontAlgn="auto" hangingPunct="1">
              <a:spcAft>
                <a:spcPts val="0"/>
              </a:spcAft>
              <a:buFont typeface="Wingdings 2"/>
              <a:buChar char=""/>
              <a:defRPr/>
            </a:pPr>
            <a:r>
              <a:rPr lang="en-US" dirty="0" smtClean="0">
                <a:solidFill>
                  <a:schemeClr val="accent1">
                    <a:lumMod val="50000"/>
                  </a:schemeClr>
                </a:solidFill>
              </a:rPr>
              <a:t>Members less satisfied</a:t>
            </a:r>
          </a:p>
        </p:txBody>
      </p:sp>
      <p:pic>
        <p:nvPicPr>
          <p:cNvPr id="32772" name="Picture 14" descr="C:\Users\Bob Stretch\AppData\Local\Microsoft\Windows\Temporary Internet Files\Content.IE5\SEQ5QILQ\MPj0439359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1447800"/>
            <a:ext cx="3886200" cy="4267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ltLang="en-US" smtClean="0"/>
              <a:t>   Stages in Team Building</a:t>
            </a:r>
          </a:p>
        </p:txBody>
      </p:sp>
      <p:sp>
        <p:nvSpPr>
          <p:cNvPr id="5125" name="Text Box 5"/>
          <p:cNvSpPr txBox="1">
            <a:spLocks noChangeArrowheads="1"/>
          </p:cNvSpPr>
          <p:nvPr/>
        </p:nvSpPr>
        <p:spPr bwMode="auto">
          <a:xfrm>
            <a:off x="3200400" y="25908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99CC00"/>
                </a:solidFill>
                <a:effectLst>
                  <a:outerShdw blurRad="38100" dist="38100" dir="2700000" algn="tl">
                    <a:srgbClr val="C0C0C0"/>
                  </a:outerShdw>
                </a:effectLst>
                <a:uLnTx/>
                <a:uFillTx/>
                <a:latin typeface="Times New Roman" panose="02020603050405020304" pitchFamily="18" charset="0"/>
                <a:ea typeface="+mn-ea"/>
                <a:cs typeface="+mn-cs"/>
              </a:rPr>
              <a:t>Forming</a:t>
            </a:r>
          </a:p>
        </p:txBody>
      </p:sp>
      <p:sp>
        <p:nvSpPr>
          <p:cNvPr id="5126" name="Text Box 6"/>
          <p:cNvSpPr txBox="1">
            <a:spLocks noChangeArrowheads="1"/>
          </p:cNvSpPr>
          <p:nvPr/>
        </p:nvSpPr>
        <p:spPr bwMode="auto">
          <a:xfrm>
            <a:off x="3124200" y="33528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00FF00"/>
                </a:solidFill>
                <a:effectLst>
                  <a:outerShdw blurRad="38100" dist="38100" dir="2700000" algn="tl">
                    <a:srgbClr val="C0C0C0"/>
                  </a:outerShdw>
                </a:effectLst>
                <a:uLnTx/>
                <a:uFillTx/>
                <a:latin typeface="Times New Roman" panose="02020603050405020304" pitchFamily="18" charset="0"/>
                <a:ea typeface="+mn-ea"/>
                <a:cs typeface="+mn-cs"/>
              </a:rPr>
              <a:t>Storming</a:t>
            </a:r>
          </a:p>
        </p:txBody>
      </p:sp>
      <p:sp>
        <p:nvSpPr>
          <p:cNvPr id="5127" name="Text Box 7"/>
          <p:cNvSpPr txBox="1">
            <a:spLocks noChangeArrowheads="1"/>
          </p:cNvSpPr>
          <p:nvPr/>
        </p:nvSpPr>
        <p:spPr bwMode="auto">
          <a:xfrm>
            <a:off x="3124200" y="42672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Norming</a:t>
            </a:r>
          </a:p>
        </p:txBody>
      </p:sp>
      <p:sp>
        <p:nvSpPr>
          <p:cNvPr id="5128" name="Text Box 8"/>
          <p:cNvSpPr txBox="1">
            <a:spLocks noChangeArrowheads="1"/>
          </p:cNvSpPr>
          <p:nvPr/>
        </p:nvSpPr>
        <p:spPr bwMode="auto">
          <a:xfrm>
            <a:off x="2971800" y="52578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FF"/>
                </a:solidFill>
                <a:effectLst>
                  <a:outerShdw blurRad="38100" dist="38100" dir="2700000" algn="tl">
                    <a:srgbClr val="C0C0C0"/>
                  </a:outerShdw>
                </a:effectLst>
                <a:uLnTx/>
                <a:uFillTx/>
                <a:latin typeface="Times New Roman" panose="02020603050405020304" pitchFamily="18" charset="0"/>
                <a:ea typeface="+mn-ea"/>
                <a:cs typeface="+mn-cs"/>
              </a:rPr>
              <a:t>Performing</a:t>
            </a:r>
          </a:p>
        </p:txBody>
      </p:sp>
      <p:sp>
        <p:nvSpPr>
          <p:cNvPr id="5138" name="AutoShape 18"/>
          <p:cNvSpPr>
            <a:spLocks noChangeArrowheads="1"/>
          </p:cNvSpPr>
          <p:nvPr/>
        </p:nvSpPr>
        <p:spPr bwMode="auto">
          <a:xfrm>
            <a:off x="5257800" y="2743200"/>
            <a:ext cx="914400" cy="1219200"/>
          </a:xfrm>
          <a:prstGeom prst="curvedLeftArrow">
            <a:avLst>
              <a:gd name="adj1" fmla="val 26667"/>
              <a:gd name="adj2" fmla="val 53333"/>
              <a:gd name="adj3" fmla="val 33333"/>
            </a:avLst>
          </a:prstGeom>
          <a:gradFill rotWithShape="0">
            <a:gsLst>
              <a:gs pos="0">
                <a:schemeClr val="accent2"/>
              </a:gs>
              <a:gs pos="100000">
                <a:srgbClr val="00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40" name="AutoShape 20"/>
          <p:cNvSpPr>
            <a:spLocks noChangeArrowheads="1"/>
          </p:cNvSpPr>
          <p:nvPr/>
        </p:nvSpPr>
        <p:spPr bwMode="auto">
          <a:xfrm>
            <a:off x="2057400" y="3733800"/>
            <a:ext cx="762000" cy="1219200"/>
          </a:xfrm>
          <a:prstGeom prst="curvedRightArrow">
            <a:avLst>
              <a:gd name="adj1" fmla="val 32000"/>
              <a:gd name="adj2" fmla="val 64000"/>
              <a:gd name="adj3" fmla="val 33333"/>
            </a:avLst>
          </a:prstGeom>
          <a:gradFill rotWithShape="0">
            <a:gsLst>
              <a:gs pos="0">
                <a:srgbClr val="00FF00"/>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41" name="AutoShape 21"/>
          <p:cNvSpPr>
            <a:spLocks noChangeArrowheads="1"/>
          </p:cNvSpPr>
          <p:nvPr/>
        </p:nvSpPr>
        <p:spPr bwMode="auto">
          <a:xfrm>
            <a:off x="5410200" y="4495800"/>
            <a:ext cx="1066800" cy="1524000"/>
          </a:xfrm>
          <a:prstGeom prst="curvedLeftArrow">
            <a:avLst>
              <a:gd name="adj1" fmla="val 28571"/>
              <a:gd name="adj2" fmla="val 57143"/>
              <a:gd name="adj3" fmla="val 33333"/>
            </a:avLst>
          </a:prstGeom>
          <a:gradFill rotWithShape="0">
            <a:gsLst>
              <a:gs pos="0">
                <a:srgbClr val="FF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912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38"/>
                                        </p:tgtEl>
                                        <p:attrNameLst>
                                          <p:attrName>style.visibility</p:attrName>
                                        </p:attrNameLst>
                                      </p:cBhvr>
                                      <p:to>
                                        <p:strVal val="visible"/>
                                      </p:to>
                                    </p:set>
                                    <p:anim calcmode="lin" valueType="num">
                                      <p:cBhvr additive="base">
                                        <p:cTn id="13" dur="500" fill="hold"/>
                                        <p:tgtEl>
                                          <p:spTgt spid="5138"/>
                                        </p:tgtEl>
                                        <p:attrNameLst>
                                          <p:attrName>ppt_x</p:attrName>
                                        </p:attrNameLst>
                                      </p:cBhvr>
                                      <p:tavLst>
                                        <p:tav tm="0">
                                          <p:val>
                                            <p:strVal val="0-#ppt_w/2"/>
                                          </p:val>
                                        </p:tav>
                                        <p:tav tm="100000">
                                          <p:val>
                                            <p:strVal val="#ppt_x"/>
                                          </p:val>
                                        </p:tav>
                                      </p:tavLst>
                                    </p:anim>
                                    <p:anim calcmode="lin" valueType="num">
                                      <p:cBhvr additive="base">
                                        <p:cTn id="14"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0-#ppt_w/2"/>
                                          </p:val>
                                        </p:tav>
                                        <p:tav tm="100000">
                                          <p:val>
                                            <p:strVal val="#ppt_x"/>
                                          </p:val>
                                        </p:tav>
                                      </p:tavLst>
                                    </p:anim>
                                    <p:anim calcmode="lin" valueType="num">
                                      <p:cBhvr additive="base">
                                        <p:cTn id="2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40"/>
                                        </p:tgtEl>
                                        <p:attrNameLst>
                                          <p:attrName>style.visibility</p:attrName>
                                        </p:attrNameLst>
                                      </p:cBhvr>
                                      <p:to>
                                        <p:strVal val="visible"/>
                                      </p:to>
                                    </p:set>
                                    <p:anim calcmode="lin" valueType="num">
                                      <p:cBhvr additive="base">
                                        <p:cTn id="25" dur="500" fill="hold"/>
                                        <p:tgtEl>
                                          <p:spTgt spid="5140"/>
                                        </p:tgtEl>
                                        <p:attrNameLst>
                                          <p:attrName>ppt_x</p:attrName>
                                        </p:attrNameLst>
                                      </p:cBhvr>
                                      <p:tavLst>
                                        <p:tav tm="0">
                                          <p:val>
                                            <p:strVal val="0-#ppt_w/2"/>
                                          </p:val>
                                        </p:tav>
                                        <p:tav tm="100000">
                                          <p:val>
                                            <p:strVal val="#ppt_x"/>
                                          </p:val>
                                        </p:tav>
                                      </p:tavLst>
                                    </p:anim>
                                    <p:anim calcmode="lin" valueType="num">
                                      <p:cBhvr additive="base">
                                        <p:cTn id="26"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500" fill="hold"/>
                                        <p:tgtEl>
                                          <p:spTgt spid="5127"/>
                                        </p:tgtEl>
                                        <p:attrNameLst>
                                          <p:attrName>ppt_x</p:attrName>
                                        </p:attrNameLst>
                                      </p:cBhvr>
                                      <p:tavLst>
                                        <p:tav tm="0">
                                          <p:val>
                                            <p:strVal val="0-#ppt_w/2"/>
                                          </p:val>
                                        </p:tav>
                                        <p:tav tm="100000">
                                          <p:val>
                                            <p:strVal val="#ppt_x"/>
                                          </p:val>
                                        </p:tav>
                                      </p:tavLst>
                                    </p:anim>
                                    <p:anim calcmode="lin" valueType="num">
                                      <p:cBhvr additive="base">
                                        <p:cTn id="32"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141"/>
                                        </p:tgtEl>
                                        <p:attrNameLst>
                                          <p:attrName>style.visibility</p:attrName>
                                        </p:attrNameLst>
                                      </p:cBhvr>
                                      <p:to>
                                        <p:strVal val="visible"/>
                                      </p:to>
                                    </p:set>
                                    <p:anim calcmode="lin" valueType="num">
                                      <p:cBhvr additive="base">
                                        <p:cTn id="37" dur="500" fill="hold"/>
                                        <p:tgtEl>
                                          <p:spTgt spid="5141"/>
                                        </p:tgtEl>
                                        <p:attrNameLst>
                                          <p:attrName>ppt_x</p:attrName>
                                        </p:attrNameLst>
                                      </p:cBhvr>
                                      <p:tavLst>
                                        <p:tav tm="0">
                                          <p:val>
                                            <p:strVal val="0-#ppt_w/2"/>
                                          </p:val>
                                        </p:tav>
                                        <p:tav tm="100000">
                                          <p:val>
                                            <p:strVal val="#ppt_x"/>
                                          </p:val>
                                        </p:tav>
                                      </p:tavLst>
                                    </p:anim>
                                    <p:anim calcmode="lin" valueType="num">
                                      <p:cBhvr additive="base">
                                        <p:cTn id="38" dur="500" fill="hold"/>
                                        <p:tgtEl>
                                          <p:spTgt spid="514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0-#ppt_w/2"/>
                                          </p:val>
                                        </p:tav>
                                        <p:tav tm="100000">
                                          <p:val>
                                            <p:strVal val="#ppt_x"/>
                                          </p:val>
                                        </p:tav>
                                      </p:tavLst>
                                    </p:anim>
                                    <p:anim calcmode="lin" valueType="num">
                                      <p:cBhvr additive="base">
                                        <p:cTn id="44"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P spid="5127" grpId="0" autoUpdateAnimBg="0"/>
      <p:bldP spid="512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smtClean="0">
                <a:solidFill>
                  <a:srgbClr val="993300"/>
                </a:solidFill>
              </a:rPr>
              <a:t>Stage 1:  FORMING</a:t>
            </a:r>
          </a:p>
        </p:txBody>
      </p:sp>
      <p:sp>
        <p:nvSpPr>
          <p:cNvPr id="14339" name="Rectangle 3"/>
          <p:cNvSpPr>
            <a:spLocks noGrp="1" noChangeArrowheads="1"/>
          </p:cNvSpPr>
          <p:nvPr>
            <p:ph type="body" sz="half" idx="1"/>
          </p:nvPr>
        </p:nvSpPr>
        <p:spPr>
          <a:xfrm>
            <a:off x="838200" y="2286000"/>
            <a:ext cx="7467600" cy="4572000"/>
          </a:xfrm>
        </p:spPr>
        <p:txBody>
          <a:bodyPr/>
          <a:lstStyle/>
          <a:p>
            <a:pPr eaLnBrk="1" hangingPunct="1">
              <a:lnSpc>
                <a:spcPct val="75000"/>
              </a:lnSpc>
              <a:buClr>
                <a:schemeClr val="tx2"/>
              </a:buClr>
              <a:buFont typeface="Wingdings" panose="05000000000000000000" pitchFamily="2" charset="2"/>
              <a:buNone/>
            </a:pPr>
            <a:r>
              <a:rPr lang="en-US" altLang="en-US" sz="3500" b="1" smtClean="0">
                <a:solidFill>
                  <a:srgbClr val="800080"/>
                </a:solidFill>
                <a:latin typeface="Tekton Pro" pitchFamily="34" charset="0"/>
              </a:rPr>
              <a:t>The Team</a:t>
            </a:r>
          </a:p>
          <a:p>
            <a:pPr eaLnBrk="1" hangingPunct="1">
              <a:lnSpc>
                <a:spcPct val="95000"/>
              </a:lnSpc>
              <a:buClr>
                <a:schemeClr val="bg2"/>
              </a:buClr>
              <a:buFont typeface="Wingdings" panose="05000000000000000000" pitchFamily="2" charset="2"/>
              <a:buChar char="q"/>
            </a:pPr>
            <a:r>
              <a:rPr lang="en-US" altLang="en-US" sz="2400" b="1" smtClean="0"/>
              <a:t>defines the problem</a:t>
            </a:r>
          </a:p>
          <a:p>
            <a:pPr eaLnBrk="1" hangingPunct="1">
              <a:lnSpc>
                <a:spcPct val="75000"/>
              </a:lnSpc>
              <a:buClr>
                <a:srgbClr val="006600"/>
              </a:buClr>
              <a:buFont typeface="Wingdings" panose="05000000000000000000" pitchFamily="2" charset="2"/>
              <a:buChar char="q"/>
            </a:pPr>
            <a:endParaRPr lang="en-US" altLang="en-US" sz="2400" b="1" smtClean="0"/>
          </a:p>
          <a:p>
            <a:pPr eaLnBrk="1" hangingPunct="1">
              <a:lnSpc>
                <a:spcPct val="75000"/>
              </a:lnSpc>
              <a:buClr>
                <a:schemeClr val="tx2"/>
              </a:buClr>
              <a:buFont typeface="Wingdings" panose="05000000000000000000" pitchFamily="2" charset="2"/>
              <a:buChar char="q"/>
            </a:pPr>
            <a:r>
              <a:rPr lang="en-US" altLang="en-US" sz="2400" b="1" smtClean="0"/>
              <a:t>agrees on goals and formulates strategies for tackling the tasks</a:t>
            </a:r>
          </a:p>
          <a:p>
            <a:pPr eaLnBrk="1" hangingPunct="1">
              <a:lnSpc>
                <a:spcPct val="75000"/>
              </a:lnSpc>
              <a:buClr>
                <a:srgbClr val="006600"/>
              </a:buClr>
              <a:buFont typeface="Wingdings" panose="05000000000000000000" pitchFamily="2" charset="2"/>
              <a:buChar char="q"/>
            </a:pPr>
            <a:endParaRPr lang="en-US" altLang="en-US" sz="2400" b="1" smtClean="0"/>
          </a:p>
          <a:p>
            <a:pPr eaLnBrk="1" hangingPunct="1">
              <a:lnSpc>
                <a:spcPct val="75000"/>
              </a:lnSpc>
              <a:buClr>
                <a:schemeClr val="bg2"/>
              </a:buClr>
              <a:buFont typeface="Wingdings" panose="05000000000000000000" pitchFamily="2" charset="2"/>
              <a:buChar char="q"/>
            </a:pPr>
            <a:r>
              <a:rPr lang="en-US" altLang="en-US" sz="2400" b="1" smtClean="0"/>
              <a:t>determines the challenges and identifies information needed</a:t>
            </a:r>
          </a:p>
          <a:p>
            <a:pPr eaLnBrk="1" hangingPunct="1">
              <a:lnSpc>
                <a:spcPct val="75000"/>
              </a:lnSpc>
              <a:buClr>
                <a:srgbClr val="006600"/>
              </a:buClr>
              <a:buFont typeface="Wingdings" panose="05000000000000000000" pitchFamily="2" charset="2"/>
              <a:buChar char="q"/>
            </a:pPr>
            <a:endParaRPr lang="en-US" altLang="en-US" sz="2400" b="1" smtClean="0"/>
          </a:p>
          <a:p>
            <a:pPr eaLnBrk="1" hangingPunct="1">
              <a:lnSpc>
                <a:spcPct val="75000"/>
              </a:lnSpc>
              <a:buClr>
                <a:schemeClr val="tx2"/>
              </a:buClr>
              <a:buFont typeface="Wingdings" panose="05000000000000000000" pitchFamily="2" charset="2"/>
              <a:buChar char="q"/>
            </a:pPr>
            <a:r>
              <a:rPr lang="en-US" altLang="en-US" sz="2400" b="1" smtClean="0"/>
              <a:t>Individuals take on certain roles</a:t>
            </a:r>
          </a:p>
          <a:p>
            <a:pPr eaLnBrk="1" hangingPunct="1">
              <a:lnSpc>
                <a:spcPct val="75000"/>
              </a:lnSpc>
              <a:buClr>
                <a:srgbClr val="006600"/>
              </a:buClr>
              <a:buFont typeface="Wingdings" panose="05000000000000000000" pitchFamily="2" charset="2"/>
              <a:buChar char="q"/>
            </a:pPr>
            <a:endParaRPr lang="en-US" altLang="en-US" sz="2400" b="1" smtClean="0"/>
          </a:p>
          <a:p>
            <a:pPr eaLnBrk="1" hangingPunct="1">
              <a:lnSpc>
                <a:spcPct val="75000"/>
              </a:lnSpc>
              <a:buClr>
                <a:srgbClr val="006600"/>
              </a:buClr>
              <a:buFont typeface="Wingdings" panose="05000000000000000000" pitchFamily="2" charset="2"/>
              <a:buChar char="q"/>
            </a:pPr>
            <a:r>
              <a:rPr lang="en-US" altLang="en-US" sz="2400" b="1" smtClean="0"/>
              <a:t>develops trust and communication</a:t>
            </a:r>
          </a:p>
          <a:p>
            <a:pPr eaLnBrk="1" hangingPunct="1">
              <a:lnSpc>
                <a:spcPct val="80000"/>
              </a:lnSpc>
              <a:buFont typeface="Wingdings" panose="05000000000000000000" pitchFamily="2" charset="2"/>
              <a:buNone/>
            </a:pPr>
            <a:endParaRPr lang="en-US" altLang="en-US" sz="2400" b="1" smtClean="0"/>
          </a:p>
        </p:txBody>
      </p:sp>
    </p:spTree>
    <p:extLst>
      <p:ext uri="{BB962C8B-B14F-4D97-AF65-F5344CB8AC3E}">
        <p14:creationId xmlns:p14="http://schemas.microsoft.com/office/powerpoint/2010/main" val="268924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p:cTn id="15"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4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calcmode="lin" valueType="num">
                                      <p:cBhvr>
                                        <p:cTn id="23"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433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3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433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33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4339">
                                            <p:txEl>
                                              <p:pRg st="7" end="7"/>
                                            </p:txEl>
                                          </p:spTgt>
                                        </p:tgtEl>
                                        <p:attrNameLst>
                                          <p:attrName>style.visibility</p:attrName>
                                        </p:attrNameLst>
                                      </p:cBhvr>
                                      <p:to>
                                        <p:strVal val="visible"/>
                                      </p:to>
                                    </p:set>
                                    <p:anim calcmode="lin" valueType="num">
                                      <p:cBhvr>
                                        <p:cTn id="39" dur="10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1433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433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4339">
                                            <p:txEl>
                                              <p:pRg st="9" end="9"/>
                                            </p:txEl>
                                          </p:spTgt>
                                        </p:tgtEl>
                                        <p:attrNameLst>
                                          <p:attrName>style.visibility</p:attrName>
                                        </p:attrNameLst>
                                      </p:cBhvr>
                                      <p:to>
                                        <p:strVal val="visible"/>
                                      </p:to>
                                    </p:set>
                                    <p:anim calcmode="lin" valueType="num">
                                      <p:cBhvr>
                                        <p:cTn id="47" dur="1000" fill="hold"/>
                                        <p:tgtEl>
                                          <p:spTgt spid="14339">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14339">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1433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3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defRPr/>
            </a:pPr>
            <a:r>
              <a:rPr lang="en-US" altLang="en-US" b="0" smtClean="0">
                <a:solidFill>
                  <a:srgbClr val="800080"/>
                </a:solidFill>
                <a:effectLst>
                  <a:outerShdw blurRad="38100" dist="38100" dir="2700000" algn="tl">
                    <a:srgbClr val="C0C0C0"/>
                  </a:outerShdw>
                </a:effectLst>
              </a:rPr>
              <a:t>Stage 2:  STORMING</a:t>
            </a:r>
          </a:p>
        </p:txBody>
      </p:sp>
      <p:sp>
        <p:nvSpPr>
          <p:cNvPr id="22531" name="Rectangle 3"/>
          <p:cNvSpPr>
            <a:spLocks noGrp="1" noChangeArrowheads="1"/>
          </p:cNvSpPr>
          <p:nvPr>
            <p:ph type="body" idx="1"/>
          </p:nvPr>
        </p:nvSpPr>
        <p:spPr>
          <a:xfrm>
            <a:off x="838200" y="2362200"/>
            <a:ext cx="8077200" cy="4343400"/>
          </a:xfrm>
        </p:spPr>
        <p:txBody>
          <a:bodyPr/>
          <a:lstStyle/>
          <a:p>
            <a:pPr eaLnBrk="1" hangingPunct="1">
              <a:buFont typeface="Wingdings" panose="05000000000000000000" pitchFamily="2" charset="2"/>
              <a:buNone/>
            </a:pPr>
            <a:r>
              <a:rPr lang="en-US" altLang="en-US" sz="3200" dirty="0" smtClean="0">
                <a:solidFill>
                  <a:srgbClr val="663300"/>
                </a:solidFill>
              </a:rPr>
              <a:t>During the </a:t>
            </a:r>
            <a:r>
              <a:rPr lang="en-US" altLang="en-US" sz="3600" dirty="0" smtClean="0">
                <a:solidFill>
                  <a:srgbClr val="800080"/>
                </a:solidFill>
                <a:latin typeface="Forte" panose="03060902040502070203" pitchFamily="66" charset="0"/>
              </a:rPr>
              <a:t>Storming</a:t>
            </a:r>
            <a:r>
              <a:rPr lang="en-US" altLang="en-US" sz="3200" dirty="0" smtClean="0">
                <a:solidFill>
                  <a:srgbClr val="663300"/>
                </a:solidFill>
              </a:rPr>
              <a:t> stage team members:</a:t>
            </a:r>
          </a:p>
          <a:p>
            <a:pPr lvl="1" eaLnBrk="1" hangingPunct="1">
              <a:buClr>
                <a:srgbClr val="CC3300"/>
              </a:buClr>
              <a:buFont typeface="Wingdings" panose="05000000000000000000" pitchFamily="2" charset="2"/>
              <a:buChar char="l"/>
            </a:pPr>
            <a:r>
              <a:rPr lang="en-US" altLang="en-US" sz="2800" b="1" dirty="0" smtClean="0"/>
              <a:t>realize that the task is more difficult than they imagined</a:t>
            </a:r>
          </a:p>
          <a:p>
            <a:pPr lvl="1" eaLnBrk="1" hangingPunct="1">
              <a:buClr>
                <a:srgbClr val="CC3300"/>
              </a:buClr>
              <a:buFont typeface="Wingdings" panose="05000000000000000000" pitchFamily="2" charset="2"/>
              <a:buChar char="l"/>
            </a:pPr>
            <a:r>
              <a:rPr lang="en-US" altLang="en-US" sz="2800" b="1" dirty="0" smtClean="0"/>
              <a:t>have variations in attitude about chances of success </a:t>
            </a:r>
          </a:p>
          <a:p>
            <a:pPr lvl="1" eaLnBrk="1" hangingPunct="1">
              <a:buClr>
                <a:srgbClr val="CC3300"/>
              </a:buClr>
              <a:buFont typeface="Wingdings" panose="05000000000000000000" pitchFamily="2" charset="2"/>
              <a:buChar char="l"/>
            </a:pPr>
            <a:r>
              <a:rPr lang="en-US" altLang="en-US" sz="2800" b="1" dirty="0" smtClean="0"/>
              <a:t>may be resistant to the task</a:t>
            </a:r>
          </a:p>
          <a:p>
            <a:pPr lvl="1" eaLnBrk="1" hangingPunct="1">
              <a:buClr>
                <a:srgbClr val="CC3300"/>
              </a:buClr>
              <a:buFont typeface="Wingdings" panose="05000000000000000000" pitchFamily="2" charset="2"/>
              <a:buChar char="l"/>
            </a:pPr>
            <a:r>
              <a:rPr lang="en-US" altLang="en-US" sz="2800" b="1" dirty="0" smtClean="0"/>
              <a:t>have poor collaboration</a:t>
            </a:r>
          </a:p>
        </p:txBody>
      </p:sp>
    </p:spTree>
    <p:extLst>
      <p:ext uri="{BB962C8B-B14F-4D97-AF65-F5344CB8AC3E}">
        <p14:creationId xmlns:p14="http://schemas.microsoft.com/office/powerpoint/2010/main" val="3769250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altLang="en-US" smtClean="0"/>
              <a:t>Storming Diagnosis </a:t>
            </a:r>
          </a:p>
        </p:txBody>
      </p:sp>
      <p:sp>
        <p:nvSpPr>
          <p:cNvPr id="49155" name="Rectangle 3"/>
          <p:cNvSpPr>
            <a:spLocks noGrp="1" noChangeArrowheads="1"/>
          </p:cNvSpPr>
          <p:nvPr>
            <p:ph type="body" idx="1"/>
          </p:nvPr>
        </p:nvSpPr>
        <p:spPr/>
        <p:txBody>
          <a:bodyPr/>
          <a:lstStyle/>
          <a:p>
            <a:pPr eaLnBrk="1" hangingPunct="1"/>
            <a:r>
              <a:rPr lang="en-US" altLang="en-US" smtClean="0"/>
              <a:t>Do we have common goals and objectives?</a:t>
            </a:r>
          </a:p>
          <a:p>
            <a:pPr eaLnBrk="1" hangingPunct="1"/>
            <a:r>
              <a:rPr lang="en-US" altLang="en-US" smtClean="0"/>
              <a:t>Do we agree on roles and responsibilities? </a:t>
            </a:r>
          </a:p>
          <a:p>
            <a:pPr eaLnBrk="1" hangingPunct="1"/>
            <a:r>
              <a:rPr lang="en-US" altLang="en-US" smtClean="0"/>
              <a:t>Do our task, communication, and decision systems work?</a:t>
            </a:r>
          </a:p>
          <a:p>
            <a:pPr eaLnBrk="1" hangingPunct="1"/>
            <a:r>
              <a:rPr lang="en-US" altLang="en-US" smtClean="0"/>
              <a:t>Do we have adequate interpersonal skills?</a:t>
            </a:r>
          </a:p>
        </p:txBody>
      </p:sp>
      <p:sp>
        <p:nvSpPr>
          <p:cNvPr id="49156" name="Text Box 4"/>
          <p:cNvSpPr txBox="1">
            <a:spLocks noChangeArrowheads="1"/>
          </p:cNvSpPr>
          <p:nvPr/>
        </p:nvSpPr>
        <p:spPr bwMode="auto">
          <a:xfrm>
            <a:off x="7315200" y="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FF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35845" name="Picture 5" descr="TUGOW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00600"/>
            <a:ext cx="48768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30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0" y="228600"/>
            <a:ext cx="8766175" cy="990600"/>
          </a:xfrm>
        </p:spPr>
        <p:txBody>
          <a:bodyPr>
            <a:normAutofit/>
          </a:bodyPr>
          <a:lstStyle/>
          <a:p>
            <a:pPr eaLnBrk="1" fontAlgn="auto" hangingPunct="1">
              <a:spcAft>
                <a:spcPts val="0"/>
              </a:spcAft>
              <a:defRPr/>
            </a:pPr>
            <a:r>
              <a:rPr lang="en-US" sz="3600" dirty="0" smtClean="0"/>
              <a:t>Learning Objectives:</a:t>
            </a:r>
          </a:p>
        </p:txBody>
      </p:sp>
      <p:sp>
        <p:nvSpPr>
          <p:cNvPr id="4098" name="Rectangle 6"/>
          <p:cNvSpPr>
            <a:spLocks noGrp="1" noChangeArrowheads="1"/>
          </p:cNvSpPr>
          <p:nvPr>
            <p:ph type="sldNum" sz="quarter" idx="12"/>
          </p:nvPr>
        </p:nvSpPr>
        <p:spPr/>
        <p:txBody>
          <a:bodyPr>
            <a:normAutofit fontScale="85000" lnSpcReduction="20000"/>
          </a:bodyPr>
          <a:lstStyle/>
          <a:p>
            <a:pPr>
              <a:defRPr/>
            </a:pPr>
            <a:r>
              <a:rPr lang="en-US"/>
              <a:t>9-</a:t>
            </a:r>
            <a:fld id="{798EDD4E-93F3-4BFA-88E4-FF70928A97D5}" type="slidenum">
              <a:rPr lang="en-US"/>
              <a:pPr>
                <a:defRPr/>
              </a:pPr>
              <a:t>2</a:t>
            </a:fld>
            <a:endParaRPr lang="en-US"/>
          </a:p>
        </p:txBody>
      </p:sp>
      <p:sp>
        <p:nvSpPr>
          <p:cNvPr id="4100" name="Rectangle 5"/>
          <p:cNvSpPr>
            <a:spLocks noGrp="1" noChangeArrowheads="1"/>
          </p:cNvSpPr>
          <p:nvPr>
            <p:ph sz="quarter" idx="1"/>
          </p:nvPr>
        </p:nvSpPr>
        <p:spPr>
          <a:xfrm>
            <a:off x="398463" y="1752600"/>
            <a:ext cx="8347075" cy="4343400"/>
          </a:xfrm>
        </p:spPr>
        <p:txBody>
          <a:bodyPr>
            <a:normAutofit/>
          </a:bodyPr>
          <a:lstStyle/>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rPr>
              <a:t>Contrast groups and teams, and analyze the growing popularity of using teams in organizations.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Compare and contrast four types of teams.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Identify the characteristics of effective teams.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Show how organizations can create team players.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Decide when to use individuals instead of teams.</a:t>
            </a:r>
          </a:p>
          <a:p>
            <a:pPr marL="609600" indent="-609600" eaLnBrk="1" fontAlgn="auto" hangingPunct="1">
              <a:lnSpc>
                <a:spcPct val="90000"/>
              </a:lnSpc>
              <a:spcAft>
                <a:spcPts val="1200"/>
              </a:spcAft>
              <a:buFontTx/>
              <a:buAutoNum type="arabicPeriod"/>
              <a:defRPr/>
            </a:pPr>
            <a:r>
              <a:rPr lang="en-US" sz="2400" dirty="0" smtClean="0">
                <a:solidFill>
                  <a:schemeClr val="accent1">
                    <a:lumMod val="50000"/>
                  </a:schemeClr>
                </a:solidFill>
                <a:cs typeface="Times New Roman" pitchFamily="18" charset="0"/>
              </a:rPr>
              <a:t>Show how the understanding of teams differs in a global context.</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defRPr/>
            </a:pPr>
            <a:r>
              <a:rPr lang="en-US" altLang="en-US" smtClean="0">
                <a:solidFill>
                  <a:srgbClr val="0099FF"/>
                </a:solidFill>
                <a:effectLst>
                  <a:outerShdw blurRad="38100" dist="38100" dir="2700000" algn="tl">
                    <a:srgbClr val="C0C0C0"/>
                  </a:outerShdw>
                </a:effectLst>
              </a:rPr>
              <a:t>Stage 3:  NORMING</a:t>
            </a:r>
          </a:p>
        </p:txBody>
      </p:sp>
      <p:sp>
        <p:nvSpPr>
          <p:cNvPr id="29699" name="Rectangle 3"/>
          <p:cNvSpPr>
            <a:spLocks noGrp="1" noChangeArrowheads="1"/>
          </p:cNvSpPr>
          <p:nvPr>
            <p:ph type="body" idx="1"/>
          </p:nvPr>
        </p:nvSpPr>
        <p:spPr/>
        <p:txBody>
          <a:bodyPr/>
          <a:lstStyle/>
          <a:p>
            <a:pPr eaLnBrk="1" hangingPunct="1">
              <a:lnSpc>
                <a:spcPct val="90000"/>
              </a:lnSpc>
            </a:pPr>
            <a:r>
              <a:rPr lang="en-US" altLang="en-US" sz="3200" smtClean="0"/>
              <a:t>During this stage members accept:</a:t>
            </a:r>
          </a:p>
          <a:p>
            <a:pPr lvl="1" eaLnBrk="1" hangingPunct="1">
              <a:lnSpc>
                <a:spcPct val="90000"/>
              </a:lnSpc>
            </a:pPr>
            <a:r>
              <a:rPr lang="en-US" altLang="en-US" sz="2800" smtClean="0"/>
              <a:t>their team</a:t>
            </a:r>
          </a:p>
          <a:p>
            <a:pPr lvl="1" eaLnBrk="1" hangingPunct="1">
              <a:lnSpc>
                <a:spcPct val="90000"/>
              </a:lnSpc>
            </a:pPr>
            <a:r>
              <a:rPr lang="en-US" altLang="en-US" sz="2800" smtClean="0"/>
              <a:t>team rules and procedures</a:t>
            </a:r>
          </a:p>
          <a:p>
            <a:pPr lvl="1" eaLnBrk="1" hangingPunct="1">
              <a:lnSpc>
                <a:spcPct val="90000"/>
              </a:lnSpc>
            </a:pPr>
            <a:r>
              <a:rPr lang="en-US" altLang="en-US" sz="2800" smtClean="0"/>
              <a:t>their roles in the team</a:t>
            </a:r>
          </a:p>
          <a:p>
            <a:pPr lvl="1" eaLnBrk="1" hangingPunct="1">
              <a:lnSpc>
                <a:spcPct val="90000"/>
              </a:lnSpc>
            </a:pPr>
            <a:r>
              <a:rPr lang="en-US" altLang="en-US" sz="2800" smtClean="0"/>
              <a:t>the individuality of fellow members</a:t>
            </a:r>
          </a:p>
          <a:p>
            <a:pPr lvl="1" eaLnBrk="1" hangingPunct="1">
              <a:lnSpc>
                <a:spcPct val="90000"/>
              </a:lnSpc>
            </a:pPr>
            <a:endParaRPr lang="en-US" altLang="en-US" smtClean="0"/>
          </a:p>
          <a:p>
            <a:pPr eaLnBrk="1" hangingPunct="1">
              <a:lnSpc>
                <a:spcPct val="90000"/>
              </a:lnSpc>
            </a:pPr>
            <a:r>
              <a:rPr lang="en-US" altLang="en-US" smtClean="0"/>
              <a:t>Team members realize that they are not going to crash-and-burn and start helping each other</a:t>
            </a:r>
            <a:r>
              <a:rPr lang="en-US" altLang="en-US" sz="2400" smtClean="0"/>
              <a:t>.</a:t>
            </a:r>
          </a:p>
        </p:txBody>
      </p:sp>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819400"/>
            <a:ext cx="20574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2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calcmode="lin" valueType="num">
                                      <p:cBhvr additive="base">
                                        <p:cTn id="37" dur="500" fill="hold"/>
                                        <p:tgtEl>
                                          <p:spTgt spid="296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7"/>
          <p:cNvSpPr>
            <a:spLocks noGrp="1" noChangeArrowheads="1"/>
          </p:cNvSpPr>
          <p:nvPr>
            <p:ph type="title"/>
          </p:nvPr>
        </p:nvSpPr>
        <p:spPr>
          <a:xfrm>
            <a:off x="612775" y="228600"/>
            <a:ext cx="8153400" cy="990600"/>
          </a:xfrm>
        </p:spPr>
        <p:txBody>
          <a:bodyPr/>
          <a:lstStyle/>
          <a:p>
            <a:pPr eaLnBrk="1" hangingPunct="1"/>
            <a:r>
              <a:rPr lang="en-US" sz="3600" b="1" smtClean="0"/>
              <a:t>Key Components of Effective Teams</a:t>
            </a:r>
          </a:p>
        </p:txBody>
      </p:sp>
      <p:sp>
        <p:nvSpPr>
          <p:cNvPr id="13314" name="Rectangle 6"/>
          <p:cNvSpPr>
            <a:spLocks noGrp="1" noChangeArrowheads="1"/>
          </p:cNvSpPr>
          <p:nvPr>
            <p:ph type="sldNum" sz="quarter" idx="12"/>
          </p:nvPr>
        </p:nvSpPr>
        <p:spPr/>
        <p:txBody>
          <a:bodyPr>
            <a:normAutofit fontScale="85000" lnSpcReduction="20000"/>
          </a:bodyPr>
          <a:lstStyle/>
          <a:p>
            <a:pPr>
              <a:defRPr/>
            </a:pPr>
            <a:r>
              <a:rPr lang="en-US"/>
              <a:t>9-</a:t>
            </a:r>
            <a:fld id="{6847B2D0-23B7-46E6-89A9-5EC55A7DE824}" type="slidenum">
              <a:rPr lang="en-US"/>
              <a:pPr>
                <a:defRPr/>
              </a:pPr>
              <a:t>21</a:t>
            </a:fld>
            <a:endParaRPr lang="en-US"/>
          </a:p>
        </p:txBody>
      </p:sp>
      <p:sp>
        <p:nvSpPr>
          <p:cNvPr id="13316" name="Rectangle 8"/>
          <p:cNvSpPr>
            <a:spLocks noGrp="1" noChangeArrowheads="1"/>
          </p:cNvSpPr>
          <p:nvPr>
            <p:ph sz="quarter" idx="1"/>
          </p:nvPr>
        </p:nvSpPr>
        <p:spPr>
          <a:xfrm>
            <a:off x="1066800" y="2209800"/>
            <a:ext cx="3030538" cy="3276600"/>
          </a:xfrm>
        </p:spPr>
        <p:txBody>
          <a:bodyPr>
            <a:normAutofit/>
          </a:bodyPr>
          <a:lstStyle/>
          <a:p>
            <a:pPr marL="320040" indent="-320040" eaLnBrk="1" fontAlgn="auto" hangingPunct="1">
              <a:spcAft>
                <a:spcPts val="1200"/>
              </a:spcAft>
              <a:buFont typeface="Wingdings"/>
              <a:buChar char=""/>
              <a:defRPr/>
            </a:pPr>
            <a:r>
              <a:rPr lang="en-US" dirty="0" smtClean="0">
                <a:solidFill>
                  <a:schemeClr val="accent1">
                    <a:lumMod val="50000"/>
                  </a:schemeClr>
                </a:solidFill>
              </a:rPr>
              <a:t>Context</a:t>
            </a:r>
          </a:p>
          <a:p>
            <a:pPr marL="320040" indent="-320040" eaLnBrk="1" fontAlgn="auto" hangingPunct="1">
              <a:spcAft>
                <a:spcPts val="1200"/>
              </a:spcAft>
              <a:buFont typeface="Wingdings"/>
              <a:buChar char=""/>
              <a:defRPr/>
            </a:pPr>
            <a:r>
              <a:rPr lang="en-US" dirty="0" smtClean="0">
                <a:solidFill>
                  <a:schemeClr val="accent1">
                    <a:lumMod val="50000"/>
                  </a:schemeClr>
                </a:solidFill>
              </a:rPr>
              <a:t>Composition</a:t>
            </a:r>
          </a:p>
          <a:p>
            <a:pPr marL="320040" indent="-320040" eaLnBrk="1" fontAlgn="auto" hangingPunct="1">
              <a:spcAft>
                <a:spcPts val="1200"/>
              </a:spcAft>
              <a:buFont typeface="Wingdings"/>
              <a:buChar char=""/>
              <a:defRPr/>
            </a:pPr>
            <a:r>
              <a:rPr lang="en-US" dirty="0" smtClean="0">
                <a:solidFill>
                  <a:schemeClr val="accent1">
                    <a:lumMod val="50000"/>
                  </a:schemeClr>
                </a:solidFill>
              </a:rPr>
              <a:t>Process</a:t>
            </a:r>
          </a:p>
        </p:txBody>
      </p:sp>
      <p:pic>
        <p:nvPicPr>
          <p:cNvPr id="25611" name="Picture 11" descr="C:\Users\Bob Stretch\AppData\Local\Microsoft\Windows\Temporary Internet Files\Content.IE5\K0JS0KIR\MPj04384120000[1].jpg"/>
          <p:cNvPicPr>
            <a:picLocks noChangeAspect="1" noChangeArrowheads="1"/>
          </p:cNvPicPr>
          <p:nvPr/>
        </p:nvPicPr>
        <p:blipFill>
          <a:blip r:embed="rId3" cstate="print"/>
          <a:srcRect l="17857" r="26191"/>
          <a:stretch>
            <a:fillRect/>
          </a:stretch>
        </p:blipFill>
        <p:spPr bwMode="auto">
          <a:xfrm>
            <a:off x="4724400" y="1758950"/>
            <a:ext cx="3581400" cy="428625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4"/>
          <p:cNvSpPr>
            <a:spLocks noGrp="1" noChangeArrowheads="1"/>
          </p:cNvSpPr>
          <p:nvPr>
            <p:ph type="title"/>
          </p:nvPr>
        </p:nvSpPr>
        <p:spPr>
          <a:xfrm>
            <a:off x="612775" y="228600"/>
            <a:ext cx="8153400" cy="990600"/>
          </a:xfrm>
        </p:spPr>
        <p:txBody>
          <a:bodyPr/>
          <a:lstStyle/>
          <a:p>
            <a:pPr eaLnBrk="1" hangingPunct="1"/>
            <a:r>
              <a:rPr lang="en-US" smtClean="0"/>
              <a:t>Contextual Components</a:t>
            </a:r>
          </a:p>
        </p:txBody>
      </p:sp>
      <p:sp>
        <p:nvSpPr>
          <p:cNvPr id="14338" name="Rectangle 6"/>
          <p:cNvSpPr>
            <a:spLocks noGrp="1" noChangeArrowheads="1"/>
          </p:cNvSpPr>
          <p:nvPr>
            <p:ph type="sldNum" sz="quarter" idx="12"/>
          </p:nvPr>
        </p:nvSpPr>
        <p:spPr/>
        <p:txBody>
          <a:bodyPr>
            <a:normAutofit fontScale="85000" lnSpcReduction="20000"/>
          </a:bodyPr>
          <a:lstStyle/>
          <a:p>
            <a:pPr>
              <a:defRPr/>
            </a:pPr>
            <a:r>
              <a:rPr lang="en-US"/>
              <a:t>9-</a:t>
            </a:r>
            <a:fld id="{5D4F3877-D0B7-4544-90F4-C26E6CC37929}" type="slidenum">
              <a:rPr lang="en-US"/>
              <a:pPr>
                <a:defRPr/>
              </a:pPr>
              <a:t>22</a:t>
            </a:fld>
            <a:endParaRPr lang="en-US"/>
          </a:p>
        </p:txBody>
      </p:sp>
      <p:sp>
        <p:nvSpPr>
          <p:cNvPr id="14340" name="Rectangle 5"/>
          <p:cNvSpPr>
            <a:spLocks noGrp="1" noChangeArrowheads="1"/>
          </p:cNvSpPr>
          <p:nvPr>
            <p:ph sz="quarter" idx="1"/>
          </p:nvPr>
        </p:nvSpPr>
        <p:spPr>
          <a:xfrm>
            <a:off x="762000" y="1447800"/>
            <a:ext cx="7620000" cy="32004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Presence of adequate resources</a:t>
            </a:r>
          </a:p>
          <a:p>
            <a:pPr marL="320040" indent="-320040" eaLnBrk="1" fontAlgn="auto" hangingPunct="1">
              <a:spcAft>
                <a:spcPts val="0"/>
              </a:spcAft>
              <a:buFont typeface="Wingdings"/>
              <a:buChar char=""/>
              <a:defRPr/>
            </a:pPr>
            <a:r>
              <a:rPr lang="en-US" dirty="0" smtClean="0">
                <a:solidFill>
                  <a:schemeClr val="accent1">
                    <a:lumMod val="50000"/>
                  </a:schemeClr>
                </a:solidFill>
              </a:rPr>
              <a:t>Effective leadership and structure</a:t>
            </a:r>
          </a:p>
          <a:p>
            <a:pPr marL="320040" indent="-320040" eaLnBrk="1" fontAlgn="auto" hangingPunct="1">
              <a:spcAft>
                <a:spcPts val="0"/>
              </a:spcAft>
              <a:buFont typeface="Wingdings"/>
              <a:buChar char=""/>
              <a:defRPr/>
            </a:pPr>
            <a:r>
              <a:rPr lang="en-US" dirty="0" smtClean="0">
                <a:solidFill>
                  <a:schemeClr val="accent1">
                    <a:lumMod val="50000"/>
                  </a:schemeClr>
                </a:solidFill>
              </a:rPr>
              <a:t>Climate of trust in the team</a:t>
            </a:r>
          </a:p>
          <a:p>
            <a:pPr marL="320040" indent="-320040" eaLnBrk="1" fontAlgn="auto" hangingPunct="1">
              <a:spcAft>
                <a:spcPts val="0"/>
              </a:spcAft>
              <a:buFont typeface="Wingdings"/>
              <a:buChar char=""/>
              <a:defRPr/>
            </a:pPr>
            <a:r>
              <a:rPr lang="en-US" dirty="0" smtClean="0">
                <a:solidFill>
                  <a:schemeClr val="accent1">
                    <a:lumMod val="50000"/>
                  </a:schemeClr>
                </a:solidFill>
              </a:rPr>
              <a:t>Performance evaluation and reward system that reflects team contributions </a:t>
            </a:r>
          </a:p>
        </p:txBody>
      </p:sp>
      <p:pic>
        <p:nvPicPr>
          <p:cNvPr id="26630" name="Picture 6" descr="C:\Users\Bob Stretch\AppData\Local\Microsoft\Windows\Temporary Internet Files\Content.IE5\IXMKAPG7\MPj02622460000[1].jpg"/>
          <p:cNvPicPr>
            <a:picLocks noChangeAspect="1" noChangeArrowheads="1"/>
          </p:cNvPicPr>
          <p:nvPr/>
        </p:nvPicPr>
        <p:blipFill>
          <a:blip r:embed="rId3" cstate="print"/>
          <a:srcRect t="8690" b="31486"/>
          <a:stretch>
            <a:fillRect/>
          </a:stretch>
        </p:blipFill>
        <p:spPr bwMode="auto">
          <a:xfrm>
            <a:off x="2362200" y="4495800"/>
            <a:ext cx="4648200" cy="14478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a:xfrm>
            <a:off x="1081088" y="228600"/>
            <a:ext cx="7377112" cy="1143000"/>
          </a:xfrm>
        </p:spPr>
        <p:txBody>
          <a:bodyPr/>
          <a:lstStyle/>
          <a:p>
            <a:pPr eaLnBrk="1" hangingPunct="1"/>
            <a:r>
              <a:rPr lang="en-US" smtClean="0"/>
              <a:t>Team Composition Components</a:t>
            </a:r>
          </a:p>
        </p:txBody>
      </p:sp>
      <p:sp>
        <p:nvSpPr>
          <p:cNvPr id="15362" name="Rectangle 6"/>
          <p:cNvSpPr>
            <a:spLocks noGrp="1" noChangeArrowheads="1"/>
          </p:cNvSpPr>
          <p:nvPr>
            <p:ph type="sldNum" sz="quarter" idx="12"/>
          </p:nvPr>
        </p:nvSpPr>
        <p:spPr/>
        <p:txBody>
          <a:bodyPr>
            <a:normAutofit fontScale="85000" lnSpcReduction="20000"/>
          </a:bodyPr>
          <a:lstStyle/>
          <a:p>
            <a:pPr>
              <a:defRPr/>
            </a:pPr>
            <a:r>
              <a:rPr lang="en-US"/>
              <a:t>9-</a:t>
            </a:r>
            <a:fld id="{C8BC52BD-018F-4081-8E07-DAF013583607}" type="slidenum">
              <a:rPr lang="en-US"/>
              <a:pPr>
                <a:defRPr/>
              </a:pPr>
              <a:t>23</a:t>
            </a:fld>
            <a:endParaRPr lang="en-US"/>
          </a:p>
        </p:txBody>
      </p:sp>
      <p:sp>
        <p:nvSpPr>
          <p:cNvPr id="15364" name="Rectangle 5"/>
          <p:cNvSpPr>
            <a:spLocks noGrp="1" noChangeArrowheads="1"/>
          </p:cNvSpPr>
          <p:nvPr>
            <p:ph sz="quarter" idx="1"/>
          </p:nvPr>
        </p:nvSpPr>
        <p:spPr>
          <a:xfrm>
            <a:off x="3352800" y="1600200"/>
            <a:ext cx="5392738" cy="4648200"/>
          </a:xfrm>
        </p:spPr>
        <p:txBody>
          <a:bodyPr>
            <a:normAutofit lnSpcReduction="10000"/>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Abilities of members</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Technical expertise</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Problem-solving</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Interpersonal</a:t>
            </a:r>
          </a:p>
          <a:p>
            <a:pPr marL="320040" indent="-320040" eaLnBrk="1" fontAlgn="auto" hangingPunct="1">
              <a:spcAft>
                <a:spcPts val="0"/>
              </a:spcAft>
              <a:buFont typeface="Wingdings"/>
              <a:buChar char=""/>
              <a:defRPr/>
            </a:pPr>
            <a:r>
              <a:rPr lang="en-US" dirty="0" smtClean="0">
                <a:solidFill>
                  <a:schemeClr val="accent1">
                    <a:lumMod val="50000"/>
                  </a:schemeClr>
                </a:solidFill>
              </a:rPr>
              <a:t>Personality</a:t>
            </a:r>
          </a:p>
          <a:p>
            <a:pPr marL="640080" lvl="1" indent="-274320" eaLnBrk="1" fontAlgn="auto" hangingPunct="1">
              <a:spcAft>
                <a:spcPts val="0"/>
              </a:spcAft>
              <a:buFont typeface="Wingdings 2"/>
              <a:buChar char=""/>
              <a:defRPr/>
            </a:pPr>
            <a:r>
              <a:rPr lang="en-US" sz="2400" dirty="0" smtClean="0">
                <a:solidFill>
                  <a:schemeClr val="accent1">
                    <a:lumMod val="50000"/>
                  </a:schemeClr>
                </a:solidFill>
              </a:rPr>
              <a:t>Careful and open-minded</a:t>
            </a:r>
          </a:p>
          <a:p>
            <a:pPr marL="320040" indent="-320040" eaLnBrk="1" fontAlgn="auto" hangingPunct="1">
              <a:spcAft>
                <a:spcPts val="0"/>
              </a:spcAft>
              <a:buFont typeface="Wingdings"/>
              <a:buChar char=""/>
              <a:defRPr/>
            </a:pPr>
            <a:r>
              <a:rPr lang="en-US" dirty="0" smtClean="0">
                <a:solidFill>
                  <a:schemeClr val="accent1">
                    <a:lumMod val="50000"/>
                  </a:schemeClr>
                </a:solidFill>
              </a:rPr>
              <a:t>Distribution of Roles</a:t>
            </a:r>
          </a:p>
          <a:p>
            <a:pPr marL="320040" indent="-320040" eaLnBrk="1" fontAlgn="auto" hangingPunct="1">
              <a:spcAft>
                <a:spcPts val="0"/>
              </a:spcAft>
              <a:buFont typeface="Wingdings"/>
              <a:buChar char=""/>
              <a:defRPr/>
            </a:pPr>
            <a:r>
              <a:rPr lang="en-US" dirty="0" smtClean="0">
                <a:solidFill>
                  <a:schemeClr val="accent1">
                    <a:lumMod val="50000"/>
                  </a:schemeClr>
                </a:solidFill>
              </a:rPr>
              <a:t>Diversity</a:t>
            </a:r>
          </a:p>
          <a:p>
            <a:pPr marL="320040" indent="-320040" eaLnBrk="1" fontAlgn="auto" hangingPunct="1">
              <a:spcAft>
                <a:spcPts val="0"/>
              </a:spcAft>
              <a:buFont typeface="Wingdings"/>
              <a:buChar char=""/>
              <a:defRPr/>
            </a:pPr>
            <a:r>
              <a:rPr lang="en-US" dirty="0" smtClean="0">
                <a:solidFill>
                  <a:schemeClr val="accent1">
                    <a:lumMod val="50000"/>
                  </a:schemeClr>
                </a:solidFill>
              </a:rPr>
              <a:t>Size of teams</a:t>
            </a:r>
          </a:p>
          <a:p>
            <a:pPr marL="320040" indent="-320040" eaLnBrk="1" fontAlgn="auto" hangingPunct="1">
              <a:spcAft>
                <a:spcPts val="0"/>
              </a:spcAft>
              <a:buFont typeface="Wingdings"/>
              <a:buChar char=""/>
              <a:defRPr/>
            </a:pPr>
            <a:r>
              <a:rPr lang="en-US" dirty="0" smtClean="0">
                <a:solidFill>
                  <a:schemeClr val="accent1">
                    <a:lumMod val="50000"/>
                  </a:schemeClr>
                </a:solidFill>
              </a:rPr>
              <a:t>Member preferences</a:t>
            </a:r>
          </a:p>
        </p:txBody>
      </p:sp>
      <p:pic>
        <p:nvPicPr>
          <p:cNvPr id="64516" name="Picture 4" descr="C:\Users\Bob Stretch\AppData\Local\Microsoft\Windows\Temporary Internet Files\Content.IE5\IXMKAPG7\MPj04243310000[1].jpg"/>
          <p:cNvPicPr>
            <a:picLocks noChangeAspect="1" noChangeArrowheads="1"/>
          </p:cNvPicPr>
          <p:nvPr/>
        </p:nvPicPr>
        <p:blipFill>
          <a:blip r:embed="rId3" cstate="print"/>
          <a:srcRect l="55541" r="12136"/>
          <a:stretch>
            <a:fillRect/>
          </a:stretch>
        </p:blipFill>
        <p:spPr bwMode="auto">
          <a:xfrm>
            <a:off x="533400" y="1608138"/>
            <a:ext cx="2489200" cy="470535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a:xfrm>
            <a:off x="612775" y="228600"/>
            <a:ext cx="8153400" cy="990600"/>
          </a:xfrm>
        </p:spPr>
        <p:txBody>
          <a:bodyPr/>
          <a:lstStyle/>
          <a:p>
            <a:pPr eaLnBrk="1" hangingPunct="1"/>
            <a:r>
              <a:rPr lang="en-US" smtClean="0"/>
              <a:t>Process Components</a:t>
            </a:r>
          </a:p>
        </p:txBody>
      </p:sp>
      <p:sp>
        <p:nvSpPr>
          <p:cNvPr id="17410" name="Rectangle 6"/>
          <p:cNvSpPr>
            <a:spLocks noGrp="1" noChangeArrowheads="1"/>
          </p:cNvSpPr>
          <p:nvPr>
            <p:ph type="sldNum" sz="quarter" idx="12"/>
          </p:nvPr>
        </p:nvSpPr>
        <p:spPr/>
        <p:txBody>
          <a:bodyPr>
            <a:normAutofit fontScale="85000" lnSpcReduction="20000"/>
          </a:bodyPr>
          <a:lstStyle/>
          <a:p>
            <a:pPr>
              <a:defRPr/>
            </a:pPr>
            <a:r>
              <a:rPr lang="en-US"/>
              <a:t>9-</a:t>
            </a:r>
            <a:fld id="{4CA2B303-75E8-48A1-BF47-3E00DC82CFF8}" type="slidenum">
              <a:rPr lang="en-US"/>
              <a:pPr>
                <a:defRPr/>
              </a:pPr>
              <a:t>24</a:t>
            </a:fld>
            <a:endParaRPr lang="en-US"/>
          </a:p>
        </p:txBody>
      </p:sp>
      <p:sp>
        <p:nvSpPr>
          <p:cNvPr id="17412" name="Rectangle 5"/>
          <p:cNvSpPr>
            <a:spLocks noGrp="1" noChangeArrowheads="1"/>
          </p:cNvSpPr>
          <p:nvPr>
            <p:ph sz="quarter" idx="1"/>
          </p:nvPr>
        </p:nvSpPr>
        <p:spPr>
          <a:xfrm>
            <a:off x="4038600" y="1600200"/>
            <a:ext cx="4800600" cy="44958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Common plan and purpose</a:t>
            </a:r>
          </a:p>
          <a:p>
            <a:pPr marL="320040" indent="-320040" eaLnBrk="1" fontAlgn="auto" hangingPunct="1">
              <a:spcAft>
                <a:spcPts val="0"/>
              </a:spcAft>
              <a:buFont typeface="Wingdings"/>
              <a:buChar char=""/>
              <a:defRPr/>
            </a:pPr>
            <a:r>
              <a:rPr lang="en-US" dirty="0" smtClean="0">
                <a:solidFill>
                  <a:schemeClr val="accent1">
                    <a:lumMod val="50000"/>
                  </a:schemeClr>
                </a:solidFill>
              </a:rPr>
              <a:t>Specific goals</a:t>
            </a:r>
          </a:p>
          <a:p>
            <a:pPr marL="320040" indent="-320040" eaLnBrk="1" fontAlgn="auto" hangingPunct="1">
              <a:spcAft>
                <a:spcPts val="0"/>
              </a:spcAft>
              <a:buFont typeface="Wingdings"/>
              <a:buChar char=""/>
              <a:defRPr/>
            </a:pPr>
            <a:r>
              <a:rPr lang="en-US" dirty="0" smtClean="0">
                <a:solidFill>
                  <a:schemeClr val="accent1">
                    <a:lumMod val="50000"/>
                  </a:schemeClr>
                </a:solidFill>
              </a:rPr>
              <a:t>Team efficacy</a:t>
            </a:r>
          </a:p>
          <a:p>
            <a:pPr marL="320040" indent="-320040" eaLnBrk="1" fontAlgn="auto" hangingPunct="1">
              <a:spcAft>
                <a:spcPts val="0"/>
              </a:spcAft>
              <a:buFont typeface="Wingdings"/>
              <a:buChar char=""/>
              <a:defRPr/>
            </a:pPr>
            <a:r>
              <a:rPr lang="en-US" dirty="0" smtClean="0">
                <a:solidFill>
                  <a:schemeClr val="accent1">
                    <a:lumMod val="50000"/>
                  </a:schemeClr>
                </a:solidFill>
              </a:rPr>
              <a:t>Common mental models</a:t>
            </a:r>
          </a:p>
          <a:p>
            <a:pPr marL="320040" indent="-320040" eaLnBrk="1" fontAlgn="auto" hangingPunct="1">
              <a:spcAft>
                <a:spcPts val="0"/>
              </a:spcAft>
              <a:buFont typeface="Wingdings"/>
              <a:buChar char=""/>
              <a:defRPr/>
            </a:pPr>
            <a:r>
              <a:rPr lang="en-US" dirty="0" smtClean="0">
                <a:solidFill>
                  <a:schemeClr val="accent1">
                    <a:lumMod val="50000"/>
                  </a:schemeClr>
                </a:solidFill>
              </a:rPr>
              <a:t>Low levels of conflict</a:t>
            </a:r>
          </a:p>
        </p:txBody>
      </p:sp>
      <p:pic>
        <p:nvPicPr>
          <p:cNvPr id="29707" name="Picture 11" descr="C:\Users\Bob Stretch\AppData\Local\Microsoft\Windows\Temporary Internet Files\Content.IE5\A7X84Z83\MPj04221140000[1].jpg"/>
          <p:cNvPicPr>
            <a:picLocks noChangeAspect="1" noChangeArrowheads="1"/>
          </p:cNvPicPr>
          <p:nvPr/>
        </p:nvPicPr>
        <p:blipFill>
          <a:blip r:embed="rId3" cstate="print"/>
          <a:srcRect/>
          <a:stretch>
            <a:fillRect/>
          </a:stretch>
        </p:blipFill>
        <p:spPr bwMode="auto">
          <a:xfrm>
            <a:off x="381000" y="1993900"/>
            <a:ext cx="3505200" cy="3629025"/>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9"/>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Turning Individuals Into Team Players</a:t>
            </a:r>
          </a:p>
        </p:txBody>
      </p:sp>
      <p:sp>
        <p:nvSpPr>
          <p:cNvPr id="18434" name="Rectangle 6"/>
          <p:cNvSpPr>
            <a:spLocks noGrp="1" noChangeArrowheads="1"/>
          </p:cNvSpPr>
          <p:nvPr>
            <p:ph type="sldNum" sz="quarter" idx="12"/>
          </p:nvPr>
        </p:nvSpPr>
        <p:spPr/>
        <p:txBody>
          <a:bodyPr>
            <a:normAutofit fontScale="85000" lnSpcReduction="20000"/>
          </a:bodyPr>
          <a:lstStyle/>
          <a:p>
            <a:pPr>
              <a:defRPr/>
            </a:pPr>
            <a:r>
              <a:rPr lang="en-US"/>
              <a:t>9-</a:t>
            </a:r>
            <a:fld id="{704CEAFB-EA84-4056-986F-DA20DA2236C5}" type="slidenum">
              <a:rPr lang="en-US"/>
              <a:pPr>
                <a:defRPr/>
              </a:pPr>
              <a:t>25</a:t>
            </a:fld>
            <a:endParaRPr lang="en-US"/>
          </a:p>
        </p:txBody>
      </p:sp>
      <p:sp>
        <p:nvSpPr>
          <p:cNvPr id="18436" name="Rectangle 10"/>
          <p:cNvSpPr>
            <a:spLocks noGrp="1" noChangeArrowheads="1"/>
          </p:cNvSpPr>
          <p:nvPr>
            <p:ph sz="quarter" idx="1"/>
          </p:nvPr>
        </p:nvSpPr>
        <p:spPr>
          <a:xfrm>
            <a:off x="838200" y="1676400"/>
            <a:ext cx="7848600" cy="4572000"/>
          </a:xfrm>
        </p:spPr>
        <p:txBody>
          <a:bodyPr>
            <a:normAutofit/>
          </a:bodyPr>
          <a:lstStyle/>
          <a:p>
            <a:pPr marL="320040" indent="-320040" eaLnBrk="1" fontAlgn="auto" hangingPunct="1">
              <a:spcAft>
                <a:spcPts val="0"/>
              </a:spcAft>
              <a:buFont typeface="Wingdings"/>
              <a:buChar char=""/>
              <a:defRPr/>
            </a:pPr>
            <a:r>
              <a:rPr lang="en-US" b="1" dirty="0" smtClean="0">
                <a:solidFill>
                  <a:schemeClr val="accent1">
                    <a:lumMod val="50000"/>
                  </a:schemeClr>
                </a:solidFill>
              </a:rPr>
              <a:t>Selection</a:t>
            </a:r>
            <a:r>
              <a:rPr lang="en-US" sz="2800" dirty="0" smtClean="0">
                <a:solidFill>
                  <a:schemeClr val="accent1">
                    <a:lumMod val="50000"/>
                  </a:schemeClr>
                </a:solidFill>
              </a:rPr>
              <a:t> – </a:t>
            </a:r>
          </a:p>
          <a:p>
            <a:pPr marL="457200" lvl="1" indent="0" eaLnBrk="1" fontAlgn="auto" hangingPunct="1">
              <a:spcAft>
                <a:spcPts val="0"/>
              </a:spcAft>
              <a:buFont typeface="Wingdings" pitchFamily="2" charset="2"/>
              <a:buNone/>
              <a:defRPr/>
            </a:pPr>
            <a:r>
              <a:rPr lang="en-US" sz="2400" dirty="0" smtClean="0">
                <a:solidFill>
                  <a:schemeClr val="accent1">
                    <a:lumMod val="50000"/>
                  </a:schemeClr>
                </a:solidFill>
              </a:rPr>
              <a:t>Need employees who have the interpersonal as well as technical skills</a:t>
            </a:r>
          </a:p>
          <a:p>
            <a:pPr marL="320040" indent="-320040" eaLnBrk="1" fontAlgn="auto" hangingPunct="1">
              <a:spcAft>
                <a:spcPts val="0"/>
              </a:spcAft>
              <a:buFont typeface="Wingdings"/>
              <a:buChar char=""/>
              <a:defRPr/>
            </a:pPr>
            <a:r>
              <a:rPr lang="en-US" b="1" dirty="0" smtClean="0">
                <a:solidFill>
                  <a:schemeClr val="accent1">
                    <a:lumMod val="50000"/>
                  </a:schemeClr>
                </a:solidFill>
              </a:rPr>
              <a:t>Training</a:t>
            </a:r>
            <a:r>
              <a:rPr lang="en-US" sz="2800" dirty="0" smtClean="0">
                <a:solidFill>
                  <a:schemeClr val="accent1">
                    <a:lumMod val="50000"/>
                  </a:schemeClr>
                </a:solidFill>
              </a:rPr>
              <a:t> – </a:t>
            </a:r>
          </a:p>
          <a:p>
            <a:pPr marL="457200" lvl="1" indent="0" eaLnBrk="1" fontAlgn="auto" hangingPunct="1">
              <a:spcAft>
                <a:spcPts val="0"/>
              </a:spcAft>
              <a:buFont typeface="Wingdings" pitchFamily="2" charset="2"/>
              <a:buNone/>
              <a:defRPr/>
            </a:pPr>
            <a:r>
              <a:rPr lang="en-US" sz="2400" dirty="0" smtClean="0">
                <a:solidFill>
                  <a:schemeClr val="accent1">
                    <a:lumMod val="50000"/>
                  </a:schemeClr>
                </a:solidFill>
              </a:rPr>
              <a:t>Workshops on problem-solving, communications, negotiation, conflict-management and coaching skills</a:t>
            </a:r>
          </a:p>
          <a:p>
            <a:pPr marL="320040" indent="-320040" eaLnBrk="1" fontAlgn="auto" hangingPunct="1">
              <a:spcAft>
                <a:spcPts val="0"/>
              </a:spcAft>
              <a:buFont typeface="Wingdings"/>
              <a:buChar char=""/>
              <a:defRPr/>
            </a:pPr>
            <a:r>
              <a:rPr lang="en-US" b="1" dirty="0" smtClean="0">
                <a:solidFill>
                  <a:schemeClr val="accent1">
                    <a:lumMod val="50000"/>
                  </a:schemeClr>
                </a:solidFill>
              </a:rPr>
              <a:t>Rewards</a:t>
            </a:r>
            <a:r>
              <a:rPr lang="en-US" sz="2800" dirty="0" smtClean="0">
                <a:solidFill>
                  <a:schemeClr val="accent1">
                    <a:lumMod val="50000"/>
                  </a:schemeClr>
                </a:solidFill>
              </a:rPr>
              <a:t> – </a:t>
            </a:r>
          </a:p>
          <a:p>
            <a:pPr marL="457200" lvl="1" indent="0" eaLnBrk="1" fontAlgn="auto" hangingPunct="1">
              <a:spcAft>
                <a:spcPts val="0"/>
              </a:spcAft>
              <a:buFont typeface="Wingdings" pitchFamily="2" charset="2"/>
              <a:buNone/>
              <a:defRPr/>
            </a:pPr>
            <a:r>
              <a:rPr lang="en-US" sz="2400" dirty="0" smtClean="0">
                <a:solidFill>
                  <a:schemeClr val="accent1">
                    <a:lumMod val="50000"/>
                  </a:schemeClr>
                </a:solidFill>
              </a:rPr>
              <a:t>Encourage cooperative efforts rather than individual ones</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12775" y="228600"/>
            <a:ext cx="8153400" cy="990600"/>
          </a:xfrm>
        </p:spPr>
        <p:txBody>
          <a:bodyPr/>
          <a:lstStyle/>
          <a:p>
            <a:pPr eaLnBrk="1" hangingPunct="1"/>
            <a:r>
              <a:rPr lang="en-US" smtClean="0"/>
              <a:t>Implications for Managers</a:t>
            </a:r>
          </a:p>
        </p:txBody>
      </p:sp>
      <p:sp>
        <p:nvSpPr>
          <p:cNvPr id="21506" name="Rectangle 6"/>
          <p:cNvSpPr>
            <a:spLocks noGrp="1" noChangeArrowheads="1"/>
          </p:cNvSpPr>
          <p:nvPr>
            <p:ph type="sldNum" sz="quarter" idx="12"/>
          </p:nvPr>
        </p:nvSpPr>
        <p:spPr/>
        <p:txBody>
          <a:bodyPr>
            <a:normAutofit fontScale="85000" lnSpcReduction="20000"/>
          </a:bodyPr>
          <a:lstStyle/>
          <a:p>
            <a:pPr>
              <a:defRPr/>
            </a:pPr>
            <a:r>
              <a:rPr lang="en-US"/>
              <a:t>9-</a:t>
            </a:r>
            <a:fld id="{11795EF2-268E-41BF-A295-4D968A8E5128}" type="slidenum">
              <a:rPr lang="en-US"/>
              <a:pPr>
                <a:defRPr/>
              </a:pPr>
              <a:t>26</a:t>
            </a:fld>
            <a:endParaRPr lang="en-US"/>
          </a:p>
        </p:txBody>
      </p:sp>
      <p:sp>
        <p:nvSpPr>
          <p:cNvPr id="21508" name="Rectangle 3"/>
          <p:cNvSpPr>
            <a:spLocks noGrp="1" noChangeArrowheads="1"/>
          </p:cNvSpPr>
          <p:nvPr>
            <p:ph sz="quarter" idx="1"/>
          </p:nvPr>
        </p:nvSpPr>
        <p:spPr>
          <a:xfrm>
            <a:off x="398463" y="1600200"/>
            <a:ext cx="8347075" cy="4495800"/>
          </a:xfrm>
        </p:spPr>
        <p:txBody>
          <a:bodyPr>
            <a:normAutofit/>
          </a:bodyPr>
          <a:lstStyle/>
          <a:p>
            <a:pPr marL="0" indent="0" algn="ctr" eaLnBrk="1" fontAlgn="auto" hangingPunct="1">
              <a:spcAft>
                <a:spcPts val="0"/>
              </a:spcAft>
              <a:buFontTx/>
              <a:buNone/>
              <a:defRPr/>
            </a:pPr>
            <a:r>
              <a:rPr lang="en-US" dirty="0" smtClean="0">
                <a:solidFill>
                  <a:schemeClr val="accent1">
                    <a:lumMod val="50000"/>
                  </a:schemeClr>
                </a:solidFill>
              </a:rPr>
              <a:t>Common characteristics of effective teams:</a:t>
            </a:r>
          </a:p>
          <a:p>
            <a:pPr marL="640080" lvl="1" indent="-274320" eaLnBrk="1" fontAlgn="auto" hangingPunct="1">
              <a:spcAft>
                <a:spcPts val="1200"/>
              </a:spcAft>
              <a:buFont typeface="Wingdings 2"/>
              <a:buChar char=""/>
              <a:defRPr/>
            </a:pPr>
            <a:r>
              <a:rPr lang="en-US" dirty="0" smtClean="0">
                <a:solidFill>
                  <a:schemeClr val="accent1">
                    <a:lumMod val="50000"/>
                  </a:schemeClr>
                </a:solidFill>
              </a:rPr>
              <a:t>Have adequate resources, effective leadership, a climate of trust, and suitable reward system</a:t>
            </a:r>
          </a:p>
          <a:p>
            <a:pPr marL="640080" lvl="1" indent="-274320" eaLnBrk="1" fontAlgn="auto" hangingPunct="1">
              <a:spcAft>
                <a:spcPts val="1200"/>
              </a:spcAft>
              <a:buFont typeface="Wingdings 2"/>
              <a:buChar char=""/>
              <a:defRPr/>
            </a:pPr>
            <a:r>
              <a:rPr lang="en-US" dirty="0" smtClean="0">
                <a:solidFill>
                  <a:schemeClr val="accent1">
                    <a:lumMod val="50000"/>
                  </a:schemeClr>
                </a:solidFill>
              </a:rPr>
              <a:t>Composed of individuals with technical and interpersonal skills</a:t>
            </a:r>
          </a:p>
          <a:p>
            <a:pPr marL="640080" lvl="1" indent="-274320" eaLnBrk="1" fontAlgn="auto" hangingPunct="1">
              <a:spcAft>
                <a:spcPts val="1200"/>
              </a:spcAft>
              <a:buFont typeface="Wingdings 2"/>
              <a:buChar char=""/>
              <a:defRPr/>
            </a:pPr>
            <a:r>
              <a:rPr lang="en-US" dirty="0" smtClean="0">
                <a:solidFill>
                  <a:schemeClr val="accent1">
                    <a:lumMod val="50000"/>
                  </a:schemeClr>
                </a:solidFill>
              </a:rPr>
              <a:t>Work provides freedom, independence and opportunity to use skills</a:t>
            </a:r>
          </a:p>
          <a:p>
            <a:pPr marL="640080" lvl="1" indent="-274320" eaLnBrk="1" fontAlgn="auto" hangingPunct="1">
              <a:spcAft>
                <a:spcPts val="0"/>
              </a:spcAft>
              <a:buFont typeface="Wingdings 2"/>
              <a:buChar char=""/>
              <a:defRPr/>
            </a:pPr>
            <a:r>
              <a:rPr lang="en-US" dirty="0" smtClean="0">
                <a:solidFill>
                  <a:schemeClr val="accent1">
                    <a:lumMod val="50000"/>
                  </a:schemeClr>
                </a:solidFill>
              </a:rPr>
              <a:t>Members are committed to a common purpose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612775" y="228600"/>
            <a:ext cx="8153400" cy="990600"/>
          </a:xfrm>
        </p:spPr>
        <p:txBody>
          <a:bodyPr/>
          <a:lstStyle/>
          <a:p>
            <a:pPr eaLnBrk="1" hangingPunct="1"/>
            <a:r>
              <a:rPr lang="en-US" smtClean="0"/>
              <a:t>Keep in Mind…</a:t>
            </a:r>
          </a:p>
        </p:txBody>
      </p:sp>
      <p:sp>
        <p:nvSpPr>
          <p:cNvPr id="22530" name="Rectangle 6"/>
          <p:cNvSpPr>
            <a:spLocks noGrp="1" noChangeArrowheads="1"/>
          </p:cNvSpPr>
          <p:nvPr>
            <p:ph type="sldNum" sz="quarter" idx="12"/>
          </p:nvPr>
        </p:nvSpPr>
        <p:spPr/>
        <p:txBody>
          <a:bodyPr>
            <a:normAutofit fontScale="85000" lnSpcReduction="20000"/>
          </a:bodyPr>
          <a:lstStyle/>
          <a:p>
            <a:pPr>
              <a:defRPr/>
            </a:pPr>
            <a:r>
              <a:rPr lang="en-US"/>
              <a:t>9-</a:t>
            </a:r>
            <a:fld id="{362EA6E8-F896-4DDB-B971-F5989387EFF1}" type="slidenum">
              <a:rPr lang="en-US"/>
              <a:pPr>
                <a:defRPr/>
              </a:pPr>
              <a:t>27</a:t>
            </a:fld>
            <a:endParaRPr lang="en-US"/>
          </a:p>
        </p:txBody>
      </p:sp>
      <p:sp>
        <p:nvSpPr>
          <p:cNvPr id="22532" name="Content Placeholder 2"/>
          <p:cNvSpPr>
            <a:spLocks noGrp="1"/>
          </p:cNvSpPr>
          <p:nvPr>
            <p:ph sz="quarter" idx="1"/>
          </p:nvPr>
        </p:nvSpPr>
        <p:spPr>
          <a:xfrm>
            <a:off x="398463" y="1600200"/>
            <a:ext cx="8347075" cy="4495800"/>
          </a:xfrm>
        </p:spPr>
        <p:txBody>
          <a:bodyPr>
            <a:normAutofit/>
          </a:bodyPr>
          <a:lstStyle/>
          <a:p>
            <a:pPr marL="320040" indent="-320040" eaLnBrk="1" fontAlgn="auto" hangingPunct="1">
              <a:spcAft>
                <a:spcPts val="1800"/>
              </a:spcAft>
              <a:buFont typeface="Wingdings"/>
              <a:buChar char=""/>
              <a:defRPr/>
            </a:pPr>
            <a:r>
              <a:rPr lang="en-US" dirty="0" smtClean="0">
                <a:solidFill>
                  <a:schemeClr val="accent2">
                    <a:lumMod val="50000"/>
                  </a:schemeClr>
                </a:solidFill>
              </a:rPr>
              <a:t>Proper selection of members increases likelihood of effective teams</a:t>
            </a:r>
          </a:p>
          <a:p>
            <a:pPr marL="320040" indent="-320040" eaLnBrk="1" fontAlgn="auto" hangingPunct="1">
              <a:spcAft>
                <a:spcPts val="1800"/>
              </a:spcAft>
              <a:buFont typeface="Wingdings"/>
              <a:buChar char=""/>
              <a:defRPr/>
            </a:pPr>
            <a:r>
              <a:rPr lang="en-US" dirty="0" smtClean="0">
                <a:solidFill>
                  <a:schemeClr val="accent2">
                    <a:lumMod val="50000"/>
                  </a:schemeClr>
                </a:solidFill>
              </a:rPr>
              <a:t>Team should be constructed based on ability, skill, and applicable member traits given the situation</a:t>
            </a:r>
          </a:p>
          <a:p>
            <a:pPr marL="320040" indent="-320040" eaLnBrk="1" fontAlgn="auto" hangingPunct="1">
              <a:spcAft>
                <a:spcPts val="0"/>
              </a:spcAft>
              <a:buFont typeface="Wingdings"/>
              <a:buChar char=""/>
              <a:defRPr/>
            </a:pPr>
            <a:r>
              <a:rPr lang="en-US" dirty="0" smtClean="0">
                <a:solidFill>
                  <a:schemeClr val="accent2">
                    <a:lumMod val="50000"/>
                  </a:schemeClr>
                </a:solidFill>
              </a:rPr>
              <a:t>Non-personal conflicts can lead to better team decisions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12775" y="228600"/>
            <a:ext cx="8153400" cy="990600"/>
          </a:xfrm>
        </p:spPr>
        <p:txBody>
          <a:bodyPr/>
          <a:lstStyle/>
          <a:p>
            <a:pPr eaLnBrk="1" hangingPunct="1"/>
            <a:r>
              <a:rPr lang="en-US" sz="3600" smtClean="0"/>
              <a:t>Summary</a:t>
            </a:r>
          </a:p>
        </p:txBody>
      </p:sp>
      <p:sp>
        <p:nvSpPr>
          <p:cNvPr id="23554" name="Rectangle 6"/>
          <p:cNvSpPr>
            <a:spLocks noGrp="1" noChangeArrowheads="1"/>
          </p:cNvSpPr>
          <p:nvPr>
            <p:ph type="sldNum" sz="quarter" idx="12"/>
          </p:nvPr>
        </p:nvSpPr>
        <p:spPr/>
        <p:txBody>
          <a:bodyPr>
            <a:normAutofit fontScale="85000" lnSpcReduction="20000"/>
          </a:bodyPr>
          <a:lstStyle/>
          <a:p>
            <a:pPr>
              <a:defRPr/>
            </a:pPr>
            <a:r>
              <a:rPr lang="en-US"/>
              <a:t>9-</a:t>
            </a:r>
            <a:fld id="{5C8F09BB-D06B-4CBC-B58F-F66E1F69CF6B}" type="slidenum">
              <a:rPr lang="en-US"/>
              <a:pPr>
                <a:defRPr/>
              </a:pPr>
              <a:t>28</a:t>
            </a:fld>
            <a:endParaRPr lang="en-US"/>
          </a:p>
        </p:txBody>
      </p:sp>
      <p:sp>
        <p:nvSpPr>
          <p:cNvPr id="23556" name="Rectangle 3"/>
          <p:cNvSpPr>
            <a:spLocks noGrp="1" noChangeArrowheads="1"/>
          </p:cNvSpPr>
          <p:nvPr>
            <p:ph sz="quarter" idx="1"/>
          </p:nvPr>
        </p:nvSpPr>
        <p:spPr>
          <a:xfrm>
            <a:off x="398463" y="1752600"/>
            <a:ext cx="8347075" cy="4343400"/>
          </a:xfrm>
        </p:spPr>
        <p:txBody>
          <a:bodyPr>
            <a:normAutofit/>
          </a:bodyPr>
          <a:lstStyle/>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rPr>
              <a:t>Contrasted groups and teams and analyzed the growing popularity of using teams in organizations.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Compared and contrasted four types of teams.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Identified the characteristics of effective teams.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Showed how organizations could create team players.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Decided when to use individuals instead of teams.</a:t>
            </a:r>
          </a:p>
          <a:p>
            <a:pPr marL="609600" indent="-609600" eaLnBrk="1" fontAlgn="auto" hangingPunct="1">
              <a:lnSpc>
                <a:spcPct val="90000"/>
              </a:lnSpc>
              <a:spcAft>
                <a:spcPts val="1200"/>
              </a:spcAft>
              <a:buFontTx/>
              <a:buAutoNum type="arabicPeriod"/>
              <a:defRPr/>
            </a:pPr>
            <a:r>
              <a:rPr lang="en-US" sz="2400" dirty="0" smtClean="0">
                <a:solidFill>
                  <a:schemeClr val="accent2">
                    <a:lumMod val="50000"/>
                  </a:schemeClr>
                </a:solidFill>
                <a:cs typeface="Times New Roman" pitchFamily="18" charset="0"/>
              </a:rPr>
              <a:t>Showed how the understanding of teams differed in a global context.</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a:t>
            </a:r>
            <a:endParaRPr lang="en-US" dirty="0"/>
          </a:p>
        </p:txBody>
      </p:sp>
      <p:sp>
        <p:nvSpPr>
          <p:cNvPr id="3" name="Content Placeholder 2"/>
          <p:cNvSpPr>
            <a:spLocks noGrp="1"/>
          </p:cNvSpPr>
          <p:nvPr>
            <p:ph idx="1"/>
          </p:nvPr>
        </p:nvSpPr>
        <p:spPr/>
        <p:txBody>
          <a:bodyPr/>
          <a:lstStyle/>
          <a:p>
            <a:r>
              <a:rPr lang="en-US" dirty="0" smtClean="0"/>
              <a:t>A team is any group of people organized to work together interdependently and cooperatively to meet the needs of their customers by achieving a purpose and goals.</a:t>
            </a:r>
          </a:p>
          <a:p>
            <a:r>
              <a:rPr lang="en-US" dirty="0" smtClean="0"/>
              <a:t>Team are crated for both long term and short term interaction</a:t>
            </a:r>
            <a:endParaRPr lang="en-US" dirty="0"/>
          </a:p>
        </p:txBody>
      </p:sp>
    </p:spTree>
    <p:extLst>
      <p:ext uri="{BB962C8B-B14F-4D97-AF65-F5344CB8AC3E}">
        <p14:creationId xmlns:p14="http://schemas.microsoft.com/office/powerpoint/2010/main" val="236738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544990"/>
            <a:ext cx="8802687" cy="5073173"/>
          </a:xfrm>
        </p:spPr>
        <p:txBody>
          <a:bodyPr/>
          <a:lstStyle/>
          <a:p>
            <a:r>
              <a:rPr lang="en-US" sz="4400" dirty="0" smtClean="0"/>
              <a:t>T- </a:t>
            </a:r>
            <a:r>
              <a:rPr lang="en-US" sz="4400" dirty="0" err="1" smtClean="0"/>
              <a:t>ogether</a:t>
            </a:r>
            <a:endParaRPr lang="en-US" sz="4400" dirty="0" smtClean="0"/>
          </a:p>
          <a:p>
            <a:r>
              <a:rPr lang="en-US" sz="4400" dirty="0" smtClean="0"/>
              <a:t>E-</a:t>
            </a:r>
            <a:r>
              <a:rPr lang="en-US" sz="4400" dirty="0" err="1" smtClean="0"/>
              <a:t>veryone</a:t>
            </a:r>
            <a:endParaRPr lang="en-US" sz="4400" dirty="0" smtClean="0"/>
          </a:p>
          <a:p>
            <a:r>
              <a:rPr lang="en-US" sz="4400" dirty="0" smtClean="0"/>
              <a:t>A-</a:t>
            </a:r>
            <a:r>
              <a:rPr lang="en-US" sz="4400" dirty="0" err="1" smtClean="0"/>
              <a:t>chieves</a:t>
            </a:r>
            <a:endParaRPr lang="en-US" sz="4400" dirty="0" smtClean="0"/>
          </a:p>
          <a:p>
            <a:r>
              <a:rPr lang="en-US" sz="4400" dirty="0" smtClean="0"/>
              <a:t>M-ore</a:t>
            </a:r>
            <a:endParaRPr lang="en-US" sz="4400" dirty="0"/>
          </a:p>
        </p:txBody>
      </p:sp>
    </p:spTree>
    <p:extLst>
      <p:ext uri="{BB962C8B-B14F-4D97-AF65-F5344CB8AC3E}">
        <p14:creationId xmlns:p14="http://schemas.microsoft.com/office/powerpoint/2010/main" val="302656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620885"/>
            <a:ext cx="8802687" cy="4997278"/>
          </a:xfrm>
        </p:spPr>
        <p:txBody>
          <a:bodyPr/>
          <a:lstStyle/>
          <a:p>
            <a:r>
              <a:rPr lang="en-US" dirty="0" smtClean="0"/>
              <a:t>Members operate with a high degree of TRUST</a:t>
            </a:r>
          </a:p>
          <a:p>
            <a:pPr marL="0" indent="0">
              <a:buNone/>
            </a:pPr>
            <a:r>
              <a:rPr lang="en-US" dirty="0" smtClean="0"/>
              <a:t>Accountability and interdependence.</a:t>
            </a:r>
          </a:p>
          <a:p>
            <a:pPr marL="0" indent="0">
              <a:buNone/>
            </a:pPr>
            <a:endParaRPr lang="en-US" dirty="0" smtClean="0"/>
          </a:p>
          <a:p>
            <a:r>
              <a:rPr lang="en-US" dirty="0" smtClean="0"/>
              <a:t>Members share authority and RESPONSIBILITY for self management</a:t>
            </a:r>
            <a:endParaRPr lang="en-US" dirty="0"/>
          </a:p>
        </p:txBody>
      </p:sp>
    </p:spTree>
    <p:extLst>
      <p:ext uri="{BB962C8B-B14F-4D97-AF65-F5344CB8AC3E}">
        <p14:creationId xmlns:p14="http://schemas.microsoft.com/office/powerpoint/2010/main" val="393109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11"/>
          <p:cNvSpPr>
            <a:spLocks noGrp="1" noChangeArrowheads="1"/>
          </p:cNvSpPr>
          <p:nvPr>
            <p:ph type="title"/>
          </p:nvPr>
        </p:nvSpPr>
        <p:spPr>
          <a:xfrm>
            <a:off x="609600" y="228600"/>
            <a:ext cx="5943600" cy="1143000"/>
          </a:xfrm>
        </p:spPr>
        <p:txBody>
          <a:bodyPr/>
          <a:lstStyle/>
          <a:p>
            <a:pPr eaLnBrk="1" hangingPunct="1"/>
            <a:r>
              <a:rPr lang="en-US" dirty="0" smtClean="0"/>
              <a:t>Teams</a:t>
            </a:r>
          </a:p>
        </p:txBody>
      </p:sp>
      <p:sp>
        <p:nvSpPr>
          <p:cNvPr id="6146" name="Rectangle 6"/>
          <p:cNvSpPr>
            <a:spLocks noGrp="1" noChangeArrowheads="1"/>
          </p:cNvSpPr>
          <p:nvPr>
            <p:ph type="sldNum" sz="quarter" idx="12"/>
          </p:nvPr>
        </p:nvSpPr>
        <p:spPr/>
        <p:txBody>
          <a:bodyPr>
            <a:normAutofit fontScale="85000" lnSpcReduction="20000"/>
          </a:bodyPr>
          <a:lstStyle/>
          <a:p>
            <a:pPr>
              <a:defRPr/>
            </a:pPr>
            <a:r>
              <a:rPr lang="en-US"/>
              <a:t>9-</a:t>
            </a:r>
            <a:fld id="{2DE0AA96-ECC2-4233-904D-39147BF05D77}" type="slidenum">
              <a:rPr lang="en-US"/>
              <a:pPr>
                <a:defRPr/>
              </a:pPr>
              <a:t>6</a:t>
            </a:fld>
            <a:endParaRPr lang="en-US"/>
          </a:p>
        </p:txBody>
      </p:sp>
      <p:sp>
        <p:nvSpPr>
          <p:cNvPr id="6148" name="Rectangle 12"/>
          <p:cNvSpPr>
            <a:spLocks noGrp="1" noChangeArrowheads="1"/>
          </p:cNvSpPr>
          <p:nvPr>
            <p:ph sz="quarter" idx="1"/>
          </p:nvPr>
        </p:nvSpPr>
        <p:spPr>
          <a:xfrm>
            <a:off x="322263" y="1455738"/>
            <a:ext cx="6324600" cy="4724400"/>
          </a:xfrm>
        </p:spPr>
        <p:txBody>
          <a:bodyPr>
            <a:normAutofit/>
          </a:bodyPr>
          <a:lstStyle/>
          <a:p>
            <a:pPr marL="320040" indent="-320040" eaLnBrk="1" fontAlgn="auto" hangingPunct="1">
              <a:spcAft>
                <a:spcPts val="0"/>
              </a:spcAft>
              <a:buFont typeface="Wingdings"/>
              <a:buChar char=""/>
              <a:defRPr/>
            </a:pPr>
            <a:r>
              <a:rPr lang="en-US" b="1" dirty="0" smtClean="0">
                <a:solidFill>
                  <a:schemeClr val="accent1">
                    <a:lumMod val="50000"/>
                  </a:schemeClr>
                </a:solidFill>
              </a:rPr>
              <a:t>Work Team </a:t>
            </a:r>
            <a:r>
              <a:rPr lang="en-US" dirty="0" smtClean="0">
                <a:solidFill>
                  <a:schemeClr val="accent1">
                    <a:lumMod val="50000"/>
                  </a:schemeClr>
                </a:solidFill>
              </a:rPr>
              <a:t>– </a:t>
            </a:r>
          </a:p>
          <a:p>
            <a:pPr marL="457200" lvl="1" indent="0" eaLnBrk="1" fontAlgn="auto" hangingPunct="1">
              <a:spcAft>
                <a:spcPts val="0"/>
              </a:spcAft>
              <a:buFont typeface="Wingdings" pitchFamily="2" charset="2"/>
              <a:buNone/>
              <a:defRPr/>
            </a:pPr>
            <a:r>
              <a:rPr lang="en-US" sz="3200" dirty="0" smtClean="0">
                <a:solidFill>
                  <a:schemeClr val="accent1">
                    <a:lumMod val="50000"/>
                  </a:schemeClr>
                </a:solidFill>
              </a:rPr>
              <a:t>Generates positive interaction through coordinated effort; individual efforts result in a level of performance that is greater than the sum of those individual inputs.</a:t>
            </a:r>
          </a:p>
        </p:txBody>
      </p:sp>
      <p:pic>
        <p:nvPicPr>
          <p:cNvPr id="63501" name="Picture 1037" descr="C:\Users\Bob Stretch\AppData\Local\Microsoft\Windows\Temporary Internet Files\Content.IE5\K0JS0KIR\MPj04306070000[1].jpg"/>
          <p:cNvPicPr>
            <a:picLocks noChangeAspect="1" noChangeArrowheads="1"/>
          </p:cNvPicPr>
          <p:nvPr/>
        </p:nvPicPr>
        <p:blipFill>
          <a:blip r:embed="rId3" cstate="print"/>
          <a:srcRect l="42163" r="16417" b="7778"/>
          <a:stretch>
            <a:fillRect/>
          </a:stretch>
        </p:blipFill>
        <p:spPr bwMode="auto">
          <a:xfrm>
            <a:off x="6772275" y="1379538"/>
            <a:ext cx="2057400" cy="5313362"/>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Groups vs. Teams</a:t>
            </a:r>
          </a:p>
        </p:txBody>
      </p:sp>
      <p:sp>
        <p:nvSpPr>
          <p:cNvPr id="67590" name="Rectangle 6"/>
          <p:cNvSpPr>
            <a:spLocks noGrp="1" noChangeArrowheads="1"/>
          </p:cNvSpPr>
          <p:nvPr>
            <p:ph type="body" sz="half" idx="1"/>
          </p:nvPr>
        </p:nvSpPr>
        <p:spPr/>
        <p:txBody>
          <a:bodyPr/>
          <a:lstStyle/>
          <a:p>
            <a:r>
              <a:rPr lang="en-US" altLang="en-US" sz="2400"/>
              <a:t>Groups</a:t>
            </a:r>
          </a:p>
          <a:p>
            <a:pPr lvl="1"/>
            <a:r>
              <a:rPr lang="en-US" altLang="en-US" sz="2000"/>
              <a:t>Strong leader</a:t>
            </a:r>
          </a:p>
          <a:p>
            <a:pPr lvl="1"/>
            <a:r>
              <a:rPr lang="en-US" altLang="en-US" sz="2000"/>
              <a:t>Individual accountability</a:t>
            </a:r>
            <a:br>
              <a:rPr lang="en-US" altLang="en-US" sz="2000"/>
            </a:br>
            <a:endParaRPr lang="en-US" altLang="en-US" sz="2000"/>
          </a:p>
          <a:p>
            <a:pPr lvl="1"/>
            <a:r>
              <a:rPr lang="en-US" altLang="en-US" sz="2000"/>
              <a:t>Organizational purpose</a:t>
            </a:r>
          </a:p>
          <a:p>
            <a:pPr lvl="1"/>
            <a:r>
              <a:rPr lang="en-US" altLang="en-US" sz="2000"/>
              <a:t>Individual work products</a:t>
            </a:r>
          </a:p>
          <a:p>
            <a:pPr lvl="1"/>
            <a:r>
              <a:rPr lang="en-US" altLang="en-US" sz="2000"/>
              <a:t>Efficient meetings</a:t>
            </a:r>
          </a:p>
          <a:p>
            <a:pPr lvl="1"/>
            <a:r>
              <a:rPr lang="en-US" altLang="en-US" sz="2000"/>
              <a:t>Delegates work</a:t>
            </a:r>
          </a:p>
          <a:p>
            <a:pPr lvl="1"/>
            <a:r>
              <a:rPr lang="en-US" altLang="en-US" sz="2000"/>
              <a:t>Random and varied skills</a:t>
            </a:r>
          </a:p>
        </p:txBody>
      </p:sp>
      <p:sp>
        <p:nvSpPr>
          <p:cNvPr id="67591" name="Rectangle 7"/>
          <p:cNvSpPr>
            <a:spLocks noGrp="1" noChangeArrowheads="1"/>
          </p:cNvSpPr>
          <p:nvPr>
            <p:ph type="body" sz="half" idx="2"/>
          </p:nvPr>
        </p:nvSpPr>
        <p:spPr/>
        <p:txBody>
          <a:bodyPr/>
          <a:lstStyle/>
          <a:p>
            <a:r>
              <a:rPr lang="en-US" altLang="en-US" sz="2400"/>
              <a:t>Teams</a:t>
            </a:r>
          </a:p>
          <a:p>
            <a:pPr lvl="1"/>
            <a:r>
              <a:rPr lang="en-US" altLang="en-US" sz="2000"/>
              <a:t>Shared leadership</a:t>
            </a:r>
          </a:p>
          <a:p>
            <a:pPr lvl="1"/>
            <a:r>
              <a:rPr lang="en-US" altLang="en-US" sz="2000"/>
              <a:t>Individual and mutual accountability</a:t>
            </a:r>
          </a:p>
          <a:p>
            <a:pPr lvl="1"/>
            <a:r>
              <a:rPr lang="en-US" altLang="en-US" sz="2000"/>
              <a:t>Specific team purpose</a:t>
            </a:r>
          </a:p>
          <a:p>
            <a:pPr lvl="1"/>
            <a:r>
              <a:rPr lang="en-US" altLang="en-US" sz="2000"/>
              <a:t>Collective work products</a:t>
            </a:r>
          </a:p>
          <a:p>
            <a:pPr lvl="1"/>
            <a:r>
              <a:rPr lang="en-US" altLang="en-US" sz="2000"/>
              <a:t>Open-ended meetings</a:t>
            </a:r>
          </a:p>
          <a:p>
            <a:pPr lvl="1"/>
            <a:r>
              <a:rPr lang="en-US" altLang="en-US" sz="2000"/>
              <a:t>Does real work together</a:t>
            </a:r>
          </a:p>
          <a:p>
            <a:pPr lvl="1"/>
            <a:r>
              <a:rPr lang="en-US" altLang="en-US" sz="2000"/>
              <a:t>Complementary skills</a:t>
            </a:r>
          </a:p>
        </p:txBody>
      </p:sp>
    </p:spTree>
    <p:extLst>
      <p:ext uri="{BB962C8B-B14F-4D97-AF65-F5344CB8AC3E}">
        <p14:creationId xmlns:p14="http://schemas.microsoft.com/office/powerpoint/2010/main" val="190117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237850541"/>
              </p:ext>
            </p:extLst>
          </p:nvPr>
        </p:nvGraphicFramePr>
        <p:xfrm>
          <a:off x="397774" y="241412"/>
          <a:ext cx="8196660" cy="5919809"/>
        </p:xfrm>
        <a:graphic>
          <a:graphicData uri="http://schemas.openxmlformats.org/drawingml/2006/table">
            <a:tbl>
              <a:tblPr/>
              <a:tblGrid>
                <a:gridCol w="2732220">
                  <a:extLst>
                    <a:ext uri="{9D8B030D-6E8A-4147-A177-3AD203B41FA5}">
                      <a16:colId xmlns:a16="http://schemas.microsoft.com/office/drawing/2014/main" val="3110452253"/>
                    </a:ext>
                  </a:extLst>
                </a:gridCol>
                <a:gridCol w="2732220">
                  <a:extLst>
                    <a:ext uri="{9D8B030D-6E8A-4147-A177-3AD203B41FA5}">
                      <a16:colId xmlns:a16="http://schemas.microsoft.com/office/drawing/2014/main" val="213822902"/>
                    </a:ext>
                  </a:extLst>
                </a:gridCol>
                <a:gridCol w="2732220">
                  <a:extLst>
                    <a:ext uri="{9D8B030D-6E8A-4147-A177-3AD203B41FA5}">
                      <a16:colId xmlns:a16="http://schemas.microsoft.com/office/drawing/2014/main" val="2218589006"/>
                    </a:ext>
                  </a:extLst>
                </a:gridCol>
              </a:tblGrid>
              <a:tr h="676550">
                <a:tc gridSpan="3">
                  <a:txBody>
                    <a:bodyPr/>
                    <a:lstStyle/>
                    <a:p>
                      <a:r>
                        <a:rPr lang="en-US" sz="2400" dirty="0"/>
                        <a:t>Difference between a group and a team</a:t>
                      </a:r>
                    </a:p>
                  </a:txBody>
                  <a:tcPr anchor="c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4331318"/>
                  </a:ext>
                </a:extLst>
              </a:tr>
              <a:tr h="789308">
                <a:tc>
                  <a:txBody>
                    <a:bodyPr/>
                    <a:lstStyle/>
                    <a:p>
                      <a:pPr algn="l"/>
                      <a:endParaRPr lang="en-US">
                        <a:solidFill>
                          <a:srgbClr val="FFFFFF"/>
                        </a:solidFill>
                        <a:effectLst/>
                      </a:endParaRPr>
                    </a:p>
                  </a:txBody>
                  <a:tcPr marL="76200" marR="76200" marT="76200" marB="76200" anchor="ctr">
                    <a:lnL>
                      <a:noFill/>
                    </a:lnL>
                    <a:lnR>
                      <a:noFill/>
                    </a:lnR>
                    <a:lnB w="9525" cap="flat" cmpd="sng" algn="ctr">
                      <a:solidFill>
                        <a:srgbClr val="FFFFFF"/>
                      </a:solidFill>
                      <a:prstDash val="solid"/>
                      <a:round/>
                      <a:headEnd type="none" w="med" len="med"/>
                      <a:tailEnd type="none" w="med" len="med"/>
                    </a:lnB>
                    <a:solidFill>
                      <a:srgbClr val="434343"/>
                    </a:solidFill>
                  </a:tcPr>
                </a:tc>
                <a:tc>
                  <a:txBody>
                    <a:bodyPr/>
                    <a:lstStyle/>
                    <a:p>
                      <a:pPr algn="l"/>
                      <a:r>
                        <a:rPr lang="en-US" dirty="0">
                          <a:solidFill>
                            <a:srgbClr val="FFFFFF"/>
                          </a:solidFill>
                          <a:effectLst/>
                        </a:rPr>
                        <a:t>Group</a:t>
                      </a:r>
                    </a:p>
                  </a:txBody>
                  <a:tcPr marL="76200" marR="76200" marT="76200" marB="76200" anchor="ctr">
                    <a:lnL>
                      <a:noFill/>
                    </a:lnL>
                    <a:lnR>
                      <a:noFill/>
                    </a:lnR>
                    <a:lnT>
                      <a:noFill/>
                    </a:lnT>
                    <a:lnB w="9525" cap="flat" cmpd="sng" algn="ctr">
                      <a:solidFill>
                        <a:srgbClr val="FFFFFF"/>
                      </a:solidFill>
                      <a:prstDash val="solid"/>
                      <a:round/>
                      <a:headEnd type="none" w="med" len="med"/>
                      <a:tailEnd type="none" w="med" len="med"/>
                    </a:lnB>
                    <a:solidFill>
                      <a:srgbClr val="434343"/>
                    </a:solidFill>
                  </a:tcPr>
                </a:tc>
                <a:tc>
                  <a:txBody>
                    <a:bodyPr/>
                    <a:lstStyle/>
                    <a:p>
                      <a:pPr algn="l"/>
                      <a:r>
                        <a:rPr lang="en-US">
                          <a:solidFill>
                            <a:srgbClr val="FFFFFF"/>
                          </a:solidFill>
                          <a:effectLst/>
                        </a:rPr>
                        <a:t>Team</a:t>
                      </a:r>
                    </a:p>
                  </a:txBody>
                  <a:tcPr marL="76200" marR="76200" marT="76200" marB="76200" anchor="ctr">
                    <a:lnL>
                      <a:noFill/>
                    </a:lnL>
                    <a:lnR>
                      <a:noFill/>
                    </a:lnR>
                    <a:lnT>
                      <a:noFill/>
                    </a:lnT>
                    <a:lnB w="9525" cap="flat" cmpd="sng" algn="ctr">
                      <a:solidFill>
                        <a:srgbClr val="FFFFFF"/>
                      </a:solidFill>
                      <a:prstDash val="solid"/>
                      <a:round/>
                      <a:headEnd type="none" w="med" len="med"/>
                      <a:tailEnd type="none" w="med" len="med"/>
                    </a:lnB>
                    <a:solidFill>
                      <a:srgbClr val="434343"/>
                    </a:solidFill>
                  </a:tcPr>
                </a:tc>
                <a:extLst>
                  <a:ext uri="{0D108BD9-81ED-4DB2-BD59-A6C34878D82A}">
                    <a16:rowId xmlns:a16="http://schemas.microsoft.com/office/drawing/2014/main" val="545026774"/>
                  </a:ext>
                </a:extLst>
              </a:tr>
              <a:tr h="789308">
                <a:tc>
                  <a:txBody>
                    <a:bodyPr/>
                    <a:lstStyle/>
                    <a:p>
                      <a:pPr algn="l"/>
                      <a:r>
                        <a:rPr lang="en-US" sz="2400" b="1" dirty="0">
                          <a:effectLst/>
                        </a:rPr>
                        <a:t>Leadership</a:t>
                      </a:r>
                      <a:endParaRPr lang="en-US" sz="2400" dirty="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One leader</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a:effectLst/>
                        </a:rPr>
                        <a:t>Multiple leaders</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802418064"/>
                  </a:ext>
                </a:extLst>
              </a:tr>
              <a:tr h="789308">
                <a:tc>
                  <a:txBody>
                    <a:bodyPr/>
                    <a:lstStyle/>
                    <a:p>
                      <a:pPr algn="l"/>
                      <a:r>
                        <a:rPr lang="en-US" sz="2400" b="1" dirty="0">
                          <a:effectLst/>
                        </a:rPr>
                        <a:t>Members</a:t>
                      </a:r>
                      <a:endParaRPr lang="en-US" sz="2400" dirty="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6E3"/>
                    </a:solidFill>
                  </a:tcPr>
                </a:tc>
                <a:tc>
                  <a:txBody>
                    <a:bodyPr/>
                    <a:lstStyle/>
                    <a:p>
                      <a:pPr algn="l"/>
                      <a:r>
                        <a:rPr lang="en-US" sz="2400">
                          <a:effectLst/>
                        </a:rPr>
                        <a:t>Independent</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6E3"/>
                    </a:solidFill>
                  </a:tcPr>
                </a:tc>
                <a:tc>
                  <a:txBody>
                    <a:bodyPr/>
                    <a:lstStyle/>
                    <a:p>
                      <a:pPr algn="l"/>
                      <a:r>
                        <a:rPr lang="en-US" sz="2400" dirty="0">
                          <a:effectLst/>
                        </a:rPr>
                        <a:t>Interdependent</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6E3"/>
                    </a:solidFill>
                  </a:tcPr>
                </a:tc>
                <a:extLst>
                  <a:ext uri="{0D108BD9-81ED-4DB2-BD59-A6C34878D82A}">
                    <a16:rowId xmlns:a16="http://schemas.microsoft.com/office/drawing/2014/main" val="920977839"/>
                  </a:ext>
                </a:extLst>
              </a:tr>
              <a:tr h="1296719">
                <a:tc>
                  <a:txBody>
                    <a:bodyPr/>
                    <a:lstStyle/>
                    <a:p>
                      <a:pPr algn="l"/>
                      <a:r>
                        <a:rPr lang="en-US" sz="2400" b="1" dirty="0">
                          <a:effectLst/>
                        </a:rPr>
                        <a:t>Process</a:t>
                      </a:r>
                      <a:endParaRPr lang="en-US" sz="2400" dirty="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Discuss - Decide - Delegate</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a:effectLst/>
                        </a:rPr>
                        <a:t>Discuss - Decide - Do</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060498310"/>
                  </a:ext>
                </a:extLst>
              </a:tr>
              <a:tr h="789308">
                <a:tc>
                  <a:txBody>
                    <a:bodyPr/>
                    <a:lstStyle/>
                    <a:p>
                      <a:pPr algn="l"/>
                      <a:r>
                        <a:rPr lang="en-US" sz="2400" b="1">
                          <a:effectLst/>
                        </a:rPr>
                        <a:t>Product of work</a:t>
                      </a:r>
                      <a:endParaRPr lang="en-US" sz="240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Individual</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Collective</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669157544"/>
                  </a:ext>
                </a:extLst>
              </a:tr>
              <a:tr h="789308">
                <a:tc>
                  <a:txBody>
                    <a:bodyPr/>
                    <a:lstStyle/>
                    <a:p>
                      <a:pPr algn="l"/>
                      <a:r>
                        <a:rPr lang="en-US" sz="2400" b="1">
                          <a:effectLst/>
                        </a:rPr>
                        <a:t>Focus</a:t>
                      </a:r>
                      <a:endParaRPr lang="en-US" sz="2400">
                        <a:effectLst/>
                      </a:endParaRP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a:effectLst/>
                        </a:rPr>
                        <a:t>Individual goals</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algn="l"/>
                      <a:r>
                        <a:rPr lang="en-US" sz="2400" dirty="0">
                          <a:effectLst/>
                        </a:rPr>
                        <a:t>Collective goals</a:t>
                      </a:r>
                    </a:p>
                  </a:txBody>
                  <a:tcPr marL="76200" marR="76200" marT="76200" marB="76200" anchor="ctr">
                    <a:lnL>
                      <a:noFill/>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982269858"/>
                  </a:ext>
                </a:extLst>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r>
              <a:rPr lang="en-US" smtClean="0"/>
              <a:t>9-</a:t>
            </a:r>
            <a:fld id="{CA60CE41-C7BB-4605-AD15-3FCFA1B34F3C}" type="slidenum">
              <a:rPr lang="en-US" smtClean="0"/>
              <a:pPr>
                <a:defRPr/>
              </a:pPr>
              <a:t>8</a:t>
            </a:fld>
            <a:endParaRPr lang="en-US"/>
          </a:p>
        </p:txBody>
      </p:sp>
    </p:spTree>
    <p:extLst>
      <p:ext uri="{BB962C8B-B14F-4D97-AF65-F5344CB8AC3E}">
        <p14:creationId xmlns:p14="http://schemas.microsoft.com/office/powerpoint/2010/main" val="204919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612775" y="228600"/>
            <a:ext cx="8153400" cy="990600"/>
          </a:xfrm>
        </p:spPr>
        <p:txBody>
          <a:bodyPr/>
          <a:lstStyle/>
          <a:p>
            <a:pPr eaLnBrk="1" hangingPunct="1"/>
            <a:r>
              <a:rPr lang="en-US" sz="3600" smtClean="0"/>
              <a:t>Why Are Teams So Popular?</a:t>
            </a:r>
          </a:p>
        </p:txBody>
      </p:sp>
      <p:sp>
        <p:nvSpPr>
          <p:cNvPr id="5122" name="Rectangle 6"/>
          <p:cNvSpPr>
            <a:spLocks noGrp="1" noChangeArrowheads="1"/>
          </p:cNvSpPr>
          <p:nvPr>
            <p:ph type="sldNum" sz="quarter" idx="12"/>
          </p:nvPr>
        </p:nvSpPr>
        <p:spPr/>
        <p:txBody>
          <a:bodyPr>
            <a:normAutofit fontScale="85000" lnSpcReduction="20000"/>
          </a:bodyPr>
          <a:lstStyle/>
          <a:p>
            <a:pPr>
              <a:defRPr/>
            </a:pPr>
            <a:r>
              <a:rPr lang="en-US"/>
              <a:t>9-</a:t>
            </a:r>
            <a:fld id="{7D718421-3D35-4FA1-8F87-07B43CDDA27C}" type="slidenum">
              <a:rPr lang="en-US"/>
              <a:pPr>
                <a:defRPr/>
              </a:pPr>
              <a:t>9</a:t>
            </a:fld>
            <a:endParaRPr lang="en-US"/>
          </a:p>
        </p:txBody>
      </p:sp>
      <p:sp>
        <p:nvSpPr>
          <p:cNvPr id="5124" name="Rectangle 5"/>
          <p:cNvSpPr>
            <a:spLocks noGrp="1" noChangeArrowheads="1"/>
          </p:cNvSpPr>
          <p:nvPr>
            <p:ph sz="quarter" idx="1"/>
          </p:nvPr>
        </p:nvSpPr>
        <p:spPr>
          <a:xfrm>
            <a:off x="457200" y="1600200"/>
            <a:ext cx="8347075" cy="3429000"/>
          </a:xfrm>
        </p:spPr>
        <p:txBody>
          <a:bodyPr>
            <a:normAutofit/>
          </a:bodyPr>
          <a:lstStyle/>
          <a:p>
            <a:pPr marL="320040" indent="-320040" eaLnBrk="1" fontAlgn="auto" hangingPunct="1">
              <a:lnSpc>
                <a:spcPct val="90000"/>
              </a:lnSpc>
              <a:spcAft>
                <a:spcPts val="0"/>
              </a:spcAft>
              <a:buFont typeface="Wingdings"/>
              <a:buChar char=""/>
              <a:defRPr/>
            </a:pPr>
            <a:r>
              <a:rPr lang="en-US" dirty="0" smtClean="0">
                <a:solidFill>
                  <a:schemeClr val="accent1">
                    <a:lumMod val="50000"/>
                  </a:schemeClr>
                </a:solidFill>
              </a:rPr>
              <a:t>Teams:</a:t>
            </a:r>
          </a:p>
          <a:p>
            <a:pPr marL="640080" lvl="1" indent="-274320" eaLnBrk="1" fontAlgn="auto" hangingPunct="1">
              <a:lnSpc>
                <a:spcPct val="90000"/>
              </a:lnSpc>
              <a:spcAft>
                <a:spcPts val="0"/>
              </a:spcAft>
              <a:buFont typeface="Wingdings 2"/>
              <a:buChar char=""/>
              <a:defRPr/>
            </a:pPr>
            <a:r>
              <a:rPr lang="en-US" dirty="0" smtClean="0">
                <a:solidFill>
                  <a:schemeClr val="accent1">
                    <a:lumMod val="50000"/>
                  </a:schemeClr>
                </a:solidFill>
              </a:rPr>
              <a:t>Better utilize employee talents</a:t>
            </a:r>
          </a:p>
          <a:p>
            <a:pPr marL="640080" lvl="1" indent="-274320" eaLnBrk="1" fontAlgn="auto" hangingPunct="1">
              <a:lnSpc>
                <a:spcPct val="90000"/>
              </a:lnSpc>
              <a:spcAft>
                <a:spcPts val="0"/>
              </a:spcAft>
              <a:buFont typeface="Wingdings 2"/>
              <a:buChar char=""/>
              <a:defRPr/>
            </a:pPr>
            <a:r>
              <a:rPr lang="en-US" dirty="0" smtClean="0">
                <a:solidFill>
                  <a:schemeClr val="accent1">
                    <a:lumMod val="50000"/>
                  </a:schemeClr>
                </a:solidFill>
              </a:rPr>
              <a:t>Are more flexible and responsive to change</a:t>
            </a:r>
          </a:p>
          <a:p>
            <a:pPr marL="640080" lvl="1" indent="-274320" eaLnBrk="1" fontAlgn="auto" hangingPunct="1">
              <a:lnSpc>
                <a:spcPct val="90000"/>
              </a:lnSpc>
              <a:spcAft>
                <a:spcPts val="0"/>
              </a:spcAft>
              <a:buFont typeface="Wingdings 2"/>
              <a:buChar char=""/>
              <a:defRPr/>
            </a:pPr>
            <a:r>
              <a:rPr lang="en-US" dirty="0" smtClean="0">
                <a:solidFill>
                  <a:schemeClr val="accent1">
                    <a:lumMod val="50000"/>
                  </a:schemeClr>
                </a:solidFill>
              </a:rPr>
              <a:t>Democratize and motivate</a:t>
            </a:r>
          </a:p>
        </p:txBody>
      </p:sp>
      <p:pic>
        <p:nvPicPr>
          <p:cNvPr id="62468" name="Picture 1028" descr="C:\Users\Bob Stretch\AppData\Local\Microsoft\Windows\Temporary Internet Files\Content.IE5\SEQ5QILQ\MPj04306310000[1].jpg"/>
          <p:cNvPicPr>
            <a:picLocks noChangeAspect="1" noChangeArrowheads="1"/>
          </p:cNvPicPr>
          <p:nvPr/>
        </p:nvPicPr>
        <p:blipFill>
          <a:blip r:embed="rId3" cstate="print"/>
          <a:srcRect l="13333" t="3828" r="6667" b="75518"/>
          <a:stretch>
            <a:fillRect/>
          </a:stretch>
        </p:blipFill>
        <p:spPr bwMode="auto">
          <a:xfrm>
            <a:off x="914400" y="4876800"/>
            <a:ext cx="7315200" cy="1233488"/>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ganizational Behavior 11e">
  <a:themeElements>
    <a:clrScheme name="Organizational Behavior 11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ganizational Behavior 11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Organizational Behavior 11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ganizational Behavior 11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anizational Behavior 11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anizational Behavior 11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ganizational Behavior 11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anizational Behavior 11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ganizational Behavior 11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1875</TotalTime>
  <Words>2184</Words>
  <Application>Microsoft Office PowerPoint</Application>
  <PresentationFormat>On-screen Show (4:3)</PresentationFormat>
  <Paragraphs>260</Paragraphs>
  <Slides>28</Slides>
  <Notes>22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28</vt:i4>
      </vt:variant>
    </vt:vector>
  </HeadingPairs>
  <TitlesOfParts>
    <vt:vector size="41" baseType="lpstr">
      <vt:lpstr>Arial</vt:lpstr>
      <vt:lpstr>Forte</vt:lpstr>
      <vt:lpstr>Tahoma</vt:lpstr>
      <vt:lpstr>Tekton Pro</vt:lpstr>
      <vt:lpstr>Times New Roman</vt:lpstr>
      <vt:lpstr>Tw Cen MT</vt:lpstr>
      <vt:lpstr>Wingdings</vt:lpstr>
      <vt:lpstr>Wingdings 2</vt:lpstr>
      <vt:lpstr>Median</vt:lpstr>
      <vt:lpstr>Organizational Behavior 11e</vt:lpstr>
      <vt:lpstr>Default Design</vt:lpstr>
      <vt:lpstr>Capsules</vt:lpstr>
      <vt:lpstr>Shimmer</vt:lpstr>
      <vt:lpstr>PowerPoint Presentation</vt:lpstr>
      <vt:lpstr>Learning Objectives:</vt:lpstr>
      <vt:lpstr>Team</vt:lpstr>
      <vt:lpstr>PowerPoint Presentation</vt:lpstr>
      <vt:lpstr>PowerPoint Presentation</vt:lpstr>
      <vt:lpstr>Teams</vt:lpstr>
      <vt:lpstr>Groups vs. Teams</vt:lpstr>
      <vt:lpstr>PowerPoint Presentation</vt:lpstr>
      <vt:lpstr>Why Are Teams So Popular?</vt:lpstr>
      <vt:lpstr>Comparing Work Groups and Work Teams</vt:lpstr>
      <vt:lpstr>Four Types of Teams</vt:lpstr>
      <vt:lpstr>Problem-Solving Teams</vt:lpstr>
      <vt:lpstr>Self-Managed Work Teams</vt:lpstr>
      <vt:lpstr>Cross-Functional Teams</vt:lpstr>
      <vt:lpstr>Virtual Teams</vt:lpstr>
      <vt:lpstr>   Stages in Team Building</vt:lpstr>
      <vt:lpstr>Stage 1:  FORMING</vt:lpstr>
      <vt:lpstr>Stage 2:  STORMING</vt:lpstr>
      <vt:lpstr>Storming Diagnosis </vt:lpstr>
      <vt:lpstr>Stage 3:  NORMING</vt:lpstr>
      <vt:lpstr>Key Components of Effective Teams</vt:lpstr>
      <vt:lpstr>Contextual Components</vt:lpstr>
      <vt:lpstr>Team Composition Components</vt:lpstr>
      <vt:lpstr>Process Components</vt:lpstr>
      <vt:lpstr>Turning Individuals Into Team Players</vt:lpstr>
      <vt:lpstr>Implications for Managers</vt:lpstr>
      <vt:lpstr>Keep in Mind…</vt:lpstr>
      <vt:lpstr>Summary</vt:lpstr>
    </vt:vector>
  </TitlesOfParts>
  <Company>MTC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Understanding Work Teams</dc:title>
  <dc:subject>Robbins/Judge Essentials of Org. Behavior 10th</dc:subject>
  <dc:creator>Bob Stretch</dc:creator>
  <cp:lastModifiedBy>Windows User</cp:lastModifiedBy>
  <cp:revision>97</cp:revision>
  <dcterms:created xsi:type="dcterms:W3CDTF">2004-01-27T19:28:35Z</dcterms:created>
  <dcterms:modified xsi:type="dcterms:W3CDTF">2018-12-21T21:13:40Z</dcterms:modified>
  <cp:category>Basic PowerPoints</cp:category>
</cp:coreProperties>
</file>