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38"/>
  </p:notesMasterIdLst>
  <p:sldIdLst>
    <p:sldId id="310" r:id="rId4"/>
    <p:sldId id="256" r:id="rId5"/>
    <p:sldId id="308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1" r:id="rId26"/>
    <p:sldId id="283" r:id="rId27"/>
    <p:sldId id="284" r:id="rId28"/>
    <p:sldId id="288" r:id="rId29"/>
    <p:sldId id="289" r:id="rId30"/>
    <p:sldId id="290" r:id="rId31"/>
    <p:sldId id="291" r:id="rId32"/>
    <p:sldId id="292" r:id="rId33"/>
    <p:sldId id="309" r:id="rId34"/>
    <p:sldId id="293" r:id="rId35"/>
    <p:sldId id="294" r:id="rId36"/>
    <p:sldId id="296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006B2-829A-4856-8464-57F0953EDC4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DD601-0E65-4B30-BF12-FEE33FF7D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5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7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311607"/>
            <a:ext cx="837691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28EFB-8232-4BB7-9B57-88628458A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63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1A92E-9C7C-472E-B7EE-FB1678DB7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936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B2AF3-E5E7-4BF6-BE5B-76DE2B40E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75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8036D-9555-44DA-948F-A74759CEF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86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BE157-FF33-4541-ABD5-99838007B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61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366CE-36B9-4C6F-96D2-8AB5468EA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70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C347-FD40-4402-A137-0B2347C81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300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8637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67412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14196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11841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27513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0758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65040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299331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155836"/>
      </p:ext>
    </p:extLst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11577"/>
      </p:ext>
    </p:extLst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7040"/>
      </p:ext>
    </p:extLst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7478324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7" rIns="92075" bIns="46037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1D15B3-E5FF-45B6-BCF7-257B3A33C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55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276A1-D234-4785-9754-B5F3F29F2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52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4B396-E059-4062-B543-D0EB23001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22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C9F5F-E59E-47FA-A63D-BE007E5D8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2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236" y="2327274"/>
            <a:ext cx="7907527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489" y="1537461"/>
            <a:ext cx="8415020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7392C9A-EE95-4DC0-8A62-80D1071647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846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5800" y="381000"/>
            <a:ext cx="7772400" cy="685800"/>
          </a:xfrm>
          <a:prstGeom prst="rect">
            <a:avLst/>
          </a:prstGeom>
          <a:solidFill>
            <a:srgbClr val="CC6600"/>
          </a:solidFill>
          <a:ln w="3175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1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–"/>
        <a:defRPr sz="2200">
          <a:solidFill>
            <a:srgbClr val="993300"/>
          </a:solidFill>
          <a:latin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13716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7200" dirty="0" smtClean="0">
                <a:solidFill>
                  <a:srgbClr val="FF0000"/>
                </a:solidFill>
              </a:rPr>
              <a:t>Decision Making 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Mohsin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Uddin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Department of Accounting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Faculty of Economics and Administrative Sciences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Ishik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University, Erbil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Chapter 10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adway" panose="04040905080B02020502" pitchFamily="82" charset="0"/>
              <a:ea typeface="+mn-ea"/>
              <a:cs typeface="+mn-cs"/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9063"/>
            <a:ext cx="1524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3712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14960"/>
            <a:ext cx="55600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80" dirty="0">
                <a:latin typeface="Trebuchet MS"/>
                <a:cs typeface="Trebuchet MS"/>
              </a:rPr>
              <a:t>Selecting an</a:t>
            </a:r>
            <a:r>
              <a:rPr sz="3200" b="1" spc="-475" dirty="0">
                <a:latin typeface="Trebuchet MS"/>
                <a:cs typeface="Trebuchet MS"/>
              </a:rPr>
              <a:t> </a:t>
            </a:r>
            <a:r>
              <a:rPr sz="3200" b="1" spc="-120" dirty="0">
                <a:latin typeface="Trebuchet MS"/>
                <a:cs typeface="Trebuchet MS"/>
              </a:rPr>
              <a:t>alternative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10741"/>
            <a:ext cx="8235315" cy="4637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36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Involves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choosing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alternative,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above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rating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Generally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implies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selecting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alternative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score.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75" dirty="0">
                <a:solidFill>
                  <a:srgbClr val="FFFFFF"/>
                </a:solidFill>
                <a:latin typeface="Trebuchet MS"/>
                <a:cs typeface="Trebuchet MS"/>
              </a:rPr>
              <a:t>Implementing </a:t>
            </a:r>
            <a:r>
              <a:rPr sz="3200" b="1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200" b="1" spc="-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10" dirty="0">
                <a:solidFill>
                  <a:srgbClr val="FFFFFF"/>
                </a:solidFill>
                <a:latin typeface="Trebuchet MS"/>
                <a:cs typeface="Trebuchet MS"/>
              </a:rPr>
              <a:t>Alternative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Putting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Involves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concerned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obtaining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38760"/>
            <a:ext cx="34264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85" dirty="0">
                <a:solidFill>
                  <a:srgbClr val="FF0000"/>
                </a:solidFill>
                <a:latin typeface="Trebuchet MS"/>
                <a:cs typeface="Trebuchet MS"/>
              </a:rPr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4541"/>
            <a:ext cx="830199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integral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85725">
              <a:lnSpc>
                <a:spcPct val="100000"/>
              </a:lnSpc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Involves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desired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Involves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assessing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effectiveness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outcome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(or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entire</a:t>
            </a:r>
            <a:r>
              <a:rPr sz="2400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process)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974090">
              <a:lnSpc>
                <a:spcPct val="100000"/>
              </a:lnSpc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undesired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results,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carefully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reviewed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trace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root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11607"/>
            <a:ext cx="42221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14" dirty="0">
                <a:latin typeface="Trebuchet MS"/>
                <a:cs typeface="Trebuchet MS"/>
              </a:rPr>
              <a:t>6</a:t>
            </a:r>
            <a:r>
              <a:rPr sz="3200" b="1" spc="-455" dirty="0">
                <a:latin typeface="Trebuchet MS"/>
                <a:cs typeface="Trebuchet MS"/>
              </a:rPr>
              <a:t> </a:t>
            </a:r>
            <a:r>
              <a:rPr sz="3200" b="1" spc="-60" dirty="0">
                <a:latin typeface="Trebuchet MS"/>
                <a:cs typeface="Trebuchet MS"/>
              </a:rPr>
              <a:t>C's</a:t>
            </a:r>
            <a:r>
              <a:rPr sz="3200" b="1" spc="-320" dirty="0">
                <a:latin typeface="Trebuchet MS"/>
                <a:cs typeface="Trebuchet MS"/>
              </a:rPr>
              <a:t> </a:t>
            </a:r>
            <a:r>
              <a:rPr sz="3200" b="1" spc="-85" dirty="0">
                <a:latin typeface="Trebuchet MS"/>
                <a:cs typeface="Trebuchet MS"/>
              </a:rPr>
              <a:t>of</a:t>
            </a:r>
            <a:r>
              <a:rPr sz="3200" b="1" spc="-315" dirty="0">
                <a:latin typeface="Trebuchet MS"/>
                <a:cs typeface="Trebuchet MS"/>
              </a:rPr>
              <a:t> </a:t>
            </a:r>
            <a:r>
              <a:rPr sz="3200" b="1" spc="-95" dirty="0">
                <a:latin typeface="Trebuchet MS"/>
                <a:cs typeface="Trebuchet MS"/>
              </a:rPr>
              <a:t>Decision</a:t>
            </a:r>
            <a:r>
              <a:rPr sz="3200" b="1" spc="-330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Making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29613"/>
            <a:ext cx="2066289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Construct.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Compile.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Collect.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Compare.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Consider.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Commit.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977" y="314960"/>
            <a:ext cx="6371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0" dirty="0"/>
              <a:t>a </a:t>
            </a:r>
            <a:r>
              <a:rPr spc="-105" dirty="0"/>
              <a:t>clear </a:t>
            </a:r>
            <a:r>
              <a:rPr spc="-45" dirty="0"/>
              <a:t>picture </a:t>
            </a:r>
            <a:r>
              <a:rPr spc="15" dirty="0"/>
              <a:t>of </a:t>
            </a:r>
            <a:r>
              <a:rPr spc="-95" dirty="0" smtClean="0"/>
              <a:t>exactly </a:t>
            </a:r>
            <a:r>
              <a:rPr spc="-25" dirty="0"/>
              <a:t>what </a:t>
            </a:r>
            <a:r>
              <a:rPr spc="-50" dirty="0"/>
              <a:t>must</a:t>
            </a:r>
            <a:r>
              <a:rPr spc="10" dirty="0"/>
              <a:t> </a:t>
            </a:r>
            <a:r>
              <a:rPr spc="-114" dirty="0"/>
              <a:t>be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314960"/>
            <a:ext cx="15195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Construct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decided.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595373"/>
            <a:ext cx="815022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0" dirty="0">
                <a:solidFill>
                  <a:srgbClr val="FFFFFF"/>
                </a:solidFill>
                <a:latin typeface="Trebuchet MS"/>
                <a:cs typeface="Trebuchet MS"/>
              </a:rPr>
              <a:t>Compile</a:t>
            </a:r>
            <a:r>
              <a:rPr sz="2800" b="1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296035" algn="l"/>
                <a:tab pos="3265170" algn="l"/>
                <a:tab pos="3865879" algn="l"/>
                <a:tab pos="5816600" algn="l"/>
                <a:tab pos="6651625" algn="l"/>
                <a:tab pos="7648575" algn="l"/>
              </a:tabLst>
            </a:pP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Col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b="1" spc="-2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formation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alternatives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7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requirements.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Compare</a:t>
            </a:r>
            <a:r>
              <a:rPr sz="2800" b="1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alternatives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requirements.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</a:pP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Consider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“what might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wrong”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factor 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each 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alternative.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Commit</a:t>
            </a:r>
            <a:r>
              <a:rPr sz="2800" b="1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066800"/>
            <a:ext cx="837819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5" dirty="0">
                <a:solidFill>
                  <a:srgbClr val="FF0000"/>
                </a:solidFill>
                <a:latin typeface="Trebuchet MS"/>
                <a:cs typeface="Trebuchet MS"/>
              </a:rPr>
              <a:t>Problem</a:t>
            </a:r>
            <a:r>
              <a:rPr sz="3600" b="1" spc="-3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spc="-50" dirty="0">
                <a:solidFill>
                  <a:srgbClr val="FF0000"/>
                </a:solidFill>
                <a:latin typeface="Trebuchet MS"/>
                <a:cs typeface="Trebuchet MS"/>
              </a:rPr>
              <a:t>Analysis</a:t>
            </a:r>
            <a:r>
              <a:rPr sz="3600" b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5400" b="1" spc="-55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3600" b="1" spc="-5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3600" b="1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spc="-75" dirty="0">
                <a:solidFill>
                  <a:srgbClr val="FF0000"/>
                </a:solidFill>
                <a:latin typeface="Trebuchet MS"/>
                <a:cs typeface="Trebuchet MS"/>
              </a:rPr>
              <a:t>Decision</a:t>
            </a:r>
            <a:r>
              <a:rPr sz="3600" b="1" spc="-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rebuchet MS"/>
                <a:cs typeface="Trebuchet MS"/>
              </a:rPr>
              <a:t>Making</a:t>
            </a:r>
            <a:endParaRPr sz="36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differentiate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problem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analysis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decision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making.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concepts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completely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separate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one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another.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Problem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analysis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must</a:t>
            </a:r>
            <a:r>
              <a:rPr sz="24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done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first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information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gathered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towards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making.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36930"/>
            <a:ext cx="8684260" cy="308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90" dirty="0">
                <a:solidFill>
                  <a:srgbClr val="FF0000"/>
                </a:solidFill>
                <a:latin typeface="Trebuchet MS"/>
                <a:cs typeface="Trebuchet MS"/>
              </a:rPr>
              <a:t>Decision</a:t>
            </a:r>
            <a:r>
              <a:rPr sz="2800" b="1" spc="-2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Making</a:t>
            </a:r>
            <a:endParaRPr sz="28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Char char="•"/>
              <a:tabLst>
                <a:tab pos="167005" algn="l"/>
              </a:tabLst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Objectives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400" spc="-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established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Char char="•"/>
              <a:tabLst>
                <a:tab pos="167005" algn="l"/>
              </a:tabLst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classified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placed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importance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Alternative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18008"/>
            <a:ext cx="8378190" cy="3013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57480">
              <a:lnSpc>
                <a:spcPct val="100000"/>
              </a:lnSpc>
              <a:spcBef>
                <a:spcPts val="100"/>
              </a:spcBef>
              <a:buChar char="•"/>
              <a:tabLst>
                <a:tab pos="157480" algn="l"/>
              </a:tabLst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alternative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evaluated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157480" marR="610870" indent="-157480">
              <a:lnSpc>
                <a:spcPct val="100000"/>
              </a:lnSpc>
              <a:buChar char="•"/>
              <a:tabLst>
                <a:tab pos="157480" algn="l"/>
              </a:tabLst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alternative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able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tentative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buChar char="•"/>
              <a:tabLst>
                <a:tab pos="159385" algn="l"/>
                <a:tab pos="934719" algn="l"/>
                <a:tab pos="2371725" algn="l"/>
                <a:tab pos="3703954" algn="l"/>
                <a:tab pos="4190365" algn="l"/>
                <a:tab pos="5721985" algn="l"/>
                <a:tab pos="6376035" algn="l"/>
                <a:tab pos="7336155" algn="l"/>
              </a:tabLst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The	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tentative	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decision	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is	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evaluated	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for	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more	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35" dirty="0" smtClean="0">
                <a:solidFill>
                  <a:srgbClr val="FFFFFF"/>
                </a:solidFill>
                <a:latin typeface="Arial"/>
                <a:cs typeface="Arial"/>
              </a:rPr>
              <a:t>values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18008"/>
            <a:ext cx="8289290" cy="6353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Decision-Making</a:t>
            </a:r>
            <a:r>
              <a:rPr sz="2400" b="1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Stages</a:t>
            </a:r>
            <a:endParaRPr sz="2400" dirty="0">
              <a:latin typeface="Trebuchet MS"/>
              <a:cs typeface="Trebuchet MS"/>
            </a:endParaRPr>
          </a:p>
          <a:p>
            <a:pPr marL="12700" marR="80010" algn="just">
              <a:lnSpc>
                <a:spcPct val="100000"/>
              </a:lnSpc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four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stages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involved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decision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making.</a:t>
            </a:r>
            <a:r>
              <a:rPr sz="24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stages,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sometimes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phases,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important 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decision-making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begin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80" dirty="0">
                <a:solidFill>
                  <a:srgbClr val="FFFFFF"/>
                </a:solidFill>
                <a:latin typeface="Trebuchet MS"/>
                <a:cs typeface="Trebuchet MS"/>
              </a:rPr>
              <a:t>Orientation</a:t>
            </a:r>
            <a:r>
              <a:rPr sz="2400" b="1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stage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other.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469900" marR="1778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spc="-95" dirty="0">
                <a:solidFill>
                  <a:srgbClr val="FFFFFF"/>
                </a:solidFill>
                <a:latin typeface="Trebuchet MS"/>
                <a:cs typeface="Trebuchet MS"/>
              </a:rPr>
              <a:t>Conflict 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stage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Once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members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become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familiar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other,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disputes,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little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fights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arguments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occur.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Group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eventually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out.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rebuchet MS"/>
              <a:buAutoNum type="arabicPeriod" startAt="2"/>
            </a:pPr>
            <a:endParaRPr sz="2500" dirty="0">
              <a:latin typeface="Times New Roman"/>
              <a:cs typeface="Times New Roman"/>
            </a:endParaRPr>
          </a:p>
          <a:p>
            <a:pPr marL="469900" marR="1024255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Emergence</a:t>
            </a:r>
            <a:r>
              <a:rPr sz="24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stage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begins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 smtClean="0">
                <a:solidFill>
                  <a:srgbClr val="FFFFFF"/>
                </a:solidFill>
                <a:latin typeface="Arial"/>
                <a:cs typeface="Arial"/>
              </a:rPr>
              <a:t>unclear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opinions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talking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them.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Trebuchet MS"/>
              <a:buAutoNum type="arabicPeriod" startAt="2"/>
            </a:pPr>
            <a:endParaRPr sz="25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spc="-100" dirty="0">
                <a:solidFill>
                  <a:srgbClr val="FFFFFF"/>
                </a:solidFill>
                <a:latin typeface="Trebuchet MS"/>
                <a:cs typeface="Trebuchet MS"/>
              </a:rPr>
              <a:t>Reinforcement</a:t>
            </a:r>
            <a:r>
              <a:rPr sz="2400" b="1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stage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finally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decision,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while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justifying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themselves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decision.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871" y="5047393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40"/>
                </a:lnTo>
              </a:path>
            </a:pathLst>
          </a:custGeom>
          <a:ln w="7315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871" y="479679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871" y="463765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2032" y="2145476"/>
            <a:ext cx="4312285" cy="4712970"/>
          </a:xfrm>
          <a:custGeom>
            <a:avLst/>
            <a:gdLst/>
            <a:ahLst/>
            <a:cxnLst/>
            <a:rect l="l" t="t" r="r" b="b"/>
            <a:pathLst>
              <a:path w="4312284" h="4712970">
                <a:moveTo>
                  <a:pt x="0" y="4712521"/>
                </a:moveTo>
                <a:lnTo>
                  <a:pt x="1134299" y="2128835"/>
                </a:lnTo>
                <a:lnTo>
                  <a:pt x="4311966" y="0"/>
                </a:lnTo>
              </a:path>
            </a:pathLst>
          </a:custGeom>
          <a:ln w="12700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7789" y="2221640"/>
            <a:ext cx="4236720" cy="4636770"/>
          </a:xfrm>
          <a:custGeom>
            <a:avLst/>
            <a:gdLst/>
            <a:ahLst/>
            <a:cxnLst/>
            <a:rect l="l" t="t" r="r" b="b"/>
            <a:pathLst>
              <a:path w="4236720" h="4636770">
                <a:moveTo>
                  <a:pt x="4236210" y="0"/>
                </a:moveTo>
                <a:lnTo>
                  <a:pt x="1096516" y="2087596"/>
                </a:lnTo>
                <a:lnTo>
                  <a:pt x="0" y="4636357"/>
                </a:lnTo>
              </a:path>
            </a:pathLst>
          </a:custGeom>
          <a:ln w="12700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964" y="0"/>
            <a:ext cx="5514975" cy="6615430"/>
          </a:xfrm>
          <a:custGeom>
            <a:avLst/>
            <a:gdLst/>
            <a:ahLst/>
            <a:cxnLst/>
            <a:rect l="l" t="t" r="r" b="b"/>
            <a:pathLst>
              <a:path w="5514975" h="6615430">
                <a:moveTo>
                  <a:pt x="0" y="6538404"/>
                </a:moveTo>
                <a:lnTo>
                  <a:pt x="0" y="6615328"/>
                </a:lnTo>
                <a:lnTo>
                  <a:pt x="5514517" y="4230751"/>
                </a:lnTo>
                <a:lnTo>
                  <a:pt x="4532553" y="0"/>
                </a:lnTo>
                <a:lnTo>
                  <a:pt x="4456988" y="0"/>
                </a:lnTo>
                <a:lnTo>
                  <a:pt x="5453176" y="4197096"/>
                </a:lnTo>
                <a:lnTo>
                  <a:pt x="0" y="6538404"/>
                </a:lnTo>
                <a:close/>
              </a:path>
            </a:pathLst>
          </a:custGeom>
          <a:ln w="12699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57698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8426" y="4246498"/>
            <a:ext cx="2091055" cy="2611755"/>
          </a:xfrm>
          <a:custGeom>
            <a:avLst/>
            <a:gdLst/>
            <a:ahLst/>
            <a:cxnLst/>
            <a:rect l="l" t="t" r="r" b="b"/>
            <a:pathLst>
              <a:path w="2091054" h="2611754">
                <a:moveTo>
                  <a:pt x="0" y="0"/>
                </a:moveTo>
                <a:lnTo>
                  <a:pt x="1700149" y="2611500"/>
                </a:lnTo>
                <a:lnTo>
                  <a:pt x="2090674" y="2611500"/>
                </a:lnTo>
                <a:lnTo>
                  <a:pt x="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826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549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826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749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546988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57698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3156" y="402272"/>
            <a:ext cx="8503920" cy="886460"/>
          </a:xfrm>
          <a:custGeom>
            <a:avLst/>
            <a:gdLst/>
            <a:ahLst/>
            <a:cxnLst/>
            <a:rect l="l" t="t" r="r" b="b"/>
            <a:pathLst>
              <a:path w="8503920" h="886460">
                <a:moveTo>
                  <a:pt x="0" y="886269"/>
                </a:moveTo>
                <a:lnTo>
                  <a:pt x="8503920" y="886269"/>
                </a:lnTo>
                <a:lnTo>
                  <a:pt x="8503920" y="0"/>
                </a:lnTo>
                <a:lnTo>
                  <a:pt x="0" y="0"/>
                </a:lnTo>
                <a:lnTo>
                  <a:pt x="0" y="886269"/>
                </a:lnTo>
                <a:close/>
              </a:path>
            </a:pathLst>
          </a:custGeom>
          <a:solidFill>
            <a:srgbClr val="57698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5254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4827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3021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127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76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85876" y="100076"/>
            <a:ext cx="619315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5680" algn="l"/>
                <a:tab pos="3210560" algn="l"/>
                <a:tab pos="4932680" algn="l"/>
              </a:tabLst>
            </a:pPr>
            <a:r>
              <a:rPr sz="3800" spc="-390" dirty="0">
                <a:solidFill>
                  <a:srgbClr val="C1EDFF"/>
                </a:solidFill>
              </a:rPr>
              <a:t>T</a:t>
            </a:r>
            <a:r>
              <a:rPr sz="3800" spc="-185" dirty="0">
                <a:solidFill>
                  <a:srgbClr val="C1EDFF"/>
                </a:solidFill>
              </a:rPr>
              <a:t>h</a:t>
            </a:r>
            <a:r>
              <a:rPr sz="3800" spc="-25" dirty="0">
                <a:solidFill>
                  <a:srgbClr val="C1EDFF"/>
                </a:solidFill>
              </a:rPr>
              <a:t>e</a:t>
            </a:r>
            <a:r>
              <a:rPr sz="3800" dirty="0">
                <a:solidFill>
                  <a:srgbClr val="C1EDFF"/>
                </a:solidFill>
              </a:rPr>
              <a:t>	</a:t>
            </a:r>
            <a:r>
              <a:rPr sz="3800" spc="-815" dirty="0" err="1" smtClean="0">
                <a:solidFill>
                  <a:srgbClr val="C1EDFF"/>
                </a:solidFill>
              </a:rPr>
              <a:t>D</a:t>
            </a:r>
            <a:r>
              <a:rPr sz="3800" spc="-185" dirty="0" err="1" smtClean="0">
                <a:solidFill>
                  <a:srgbClr val="C1EDFF"/>
                </a:solidFill>
              </a:rPr>
              <a:t>e</a:t>
            </a:r>
            <a:r>
              <a:rPr sz="3800" spc="30" dirty="0" err="1" smtClean="0">
                <a:solidFill>
                  <a:srgbClr val="C1EDFF"/>
                </a:solidFill>
              </a:rPr>
              <a:t>cs</a:t>
            </a:r>
            <a:r>
              <a:rPr sz="3800" spc="1085" dirty="0" err="1" smtClean="0">
                <a:solidFill>
                  <a:srgbClr val="C1EDFF"/>
                </a:solidFill>
              </a:rPr>
              <a:t>i</a:t>
            </a:r>
            <a:r>
              <a:rPr sz="3800" spc="-185" dirty="0" err="1" smtClean="0">
                <a:solidFill>
                  <a:srgbClr val="C1EDFF"/>
                </a:solidFill>
              </a:rPr>
              <a:t>o</a:t>
            </a:r>
            <a:r>
              <a:rPr sz="3800" spc="-25" dirty="0" err="1" smtClean="0">
                <a:solidFill>
                  <a:srgbClr val="C1EDFF"/>
                </a:solidFill>
              </a:rPr>
              <a:t>n</a:t>
            </a:r>
            <a:r>
              <a:rPr sz="3800" dirty="0">
                <a:solidFill>
                  <a:srgbClr val="C1EDFF"/>
                </a:solidFill>
              </a:rPr>
              <a:t>	</a:t>
            </a:r>
            <a:r>
              <a:rPr sz="3800" spc="-1235" dirty="0">
                <a:solidFill>
                  <a:srgbClr val="C1EDFF"/>
                </a:solidFill>
              </a:rPr>
              <a:t>m</a:t>
            </a:r>
            <a:r>
              <a:rPr sz="3800" spc="-185" dirty="0">
                <a:solidFill>
                  <a:srgbClr val="C1EDFF"/>
                </a:solidFill>
              </a:rPr>
              <a:t>a</a:t>
            </a:r>
            <a:r>
              <a:rPr sz="3800" spc="30" dirty="0">
                <a:solidFill>
                  <a:srgbClr val="C1EDFF"/>
                </a:solidFill>
              </a:rPr>
              <a:t>k</a:t>
            </a:r>
            <a:r>
              <a:rPr sz="3800" spc="1085" dirty="0">
                <a:solidFill>
                  <a:srgbClr val="C1EDFF"/>
                </a:solidFill>
              </a:rPr>
              <a:t>i</a:t>
            </a:r>
            <a:r>
              <a:rPr sz="3800" spc="-185" dirty="0">
                <a:solidFill>
                  <a:srgbClr val="C1EDFF"/>
                </a:solidFill>
              </a:rPr>
              <a:t>n</a:t>
            </a:r>
            <a:r>
              <a:rPr sz="3800" spc="-25" dirty="0">
                <a:solidFill>
                  <a:srgbClr val="C1EDFF"/>
                </a:solidFill>
              </a:rPr>
              <a:t>g</a:t>
            </a:r>
            <a:r>
              <a:rPr sz="3800" dirty="0">
                <a:solidFill>
                  <a:srgbClr val="C1EDFF"/>
                </a:solidFill>
              </a:rPr>
              <a:t>	</a:t>
            </a:r>
            <a:r>
              <a:rPr sz="3800" spc="-1235" dirty="0">
                <a:solidFill>
                  <a:srgbClr val="C1EDFF"/>
                </a:solidFill>
              </a:rPr>
              <a:t>m</a:t>
            </a:r>
            <a:r>
              <a:rPr sz="3800" spc="-185" dirty="0">
                <a:solidFill>
                  <a:srgbClr val="C1EDFF"/>
                </a:solidFill>
              </a:rPr>
              <a:t>ode</a:t>
            </a:r>
            <a:r>
              <a:rPr sz="3800" spc="1245" dirty="0">
                <a:solidFill>
                  <a:srgbClr val="C1EDFF"/>
                </a:solidFill>
              </a:rPr>
              <a:t>l</a:t>
            </a:r>
            <a:endParaRPr sz="3800" dirty="0"/>
          </a:p>
        </p:txBody>
      </p:sp>
      <p:sp>
        <p:nvSpPr>
          <p:cNvPr id="34" name="object 34"/>
          <p:cNvSpPr txBox="1"/>
          <p:nvPr/>
        </p:nvSpPr>
        <p:spPr>
          <a:xfrm>
            <a:off x="3048000" y="838200"/>
            <a:ext cx="3124200" cy="534762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88595" marR="179705" indent="193040">
              <a:lnSpc>
                <a:spcPct val="100000"/>
              </a:lnSpc>
              <a:spcBef>
                <a:spcPts val="330"/>
              </a:spcBef>
            </a:pP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Classify 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define 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problem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opportunity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47999" y="1828800"/>
            <a:ext cx="3308667" cy="564257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0"/>
              </a:spcBef>
            </a:pPr>
            <a:r>
              <a:rPr spc="-60" dirty="0">
                <a:solidFill>
                  <a:srgbClr val="FF0000"/>
                </a:solidFill>
                <a:latin typeface="Arial"/>
                <a:cs typeface="Arial"/>
              </a:rPr>
              <a:t>Set </a:t>
            </a:r>
            <a:r>
              <a:rPr spc="-50" dirty="0">
                <a:solidFill>
                  <a:srgbClr val="FF0000"/>
                </a:solidFill>
                <a:latin typeface="Arial"/>
                <a:cs typeface="Arial"/>
              </a:rPr>
              <a:t>objectives</a:t>
            </a:r>
            <a:r>
              <a:rPr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6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pc="-25" dirty="0">
                <a:solidFill>
                  <a:srgbClr val="FF0000"/>
                </a:solidFill>
                <a:latin typeface="Arial"/>
                <a:cs typeface="Arial"/>
              </a:rPr>
              <a:t>criteria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24200" y="2895600"/>
            <a:ext cx="3262426" cy="534762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69240" marR="248285" indent="-13970">
              <a:lnSpc>
                <a:spcPct val="100000"/>
              </a:lnSpc>
              <a:spcBef>
                <a:spcPts val="330"/>
              </a:spcBef>
            </a:pP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Generate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creative</a:t>
            </a:r>
            <a:r>
              <a:rPr sz="16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and 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innovative</a:t>
            </a:r>
            <a:r>
              <a:rPr sz="16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alternative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24200" y="3886200"/>
            <a:ext cx="3262426" cy="535403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03835" marR="160020" indent="-38100">
              <a:lnSpc>
                <a:spcPct val="100000"/>
              </a:lnSpc>
              <a:spcBef>
                <a:spcPts val="335"/>
              </a:spcBef>
            </a:pP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Analyze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alternatives</a:t>
            </a:r>
            <a:r>
              <a:rPr sz="16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and 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select</a:t>
            </a:r>
            <a:r>
              <a:rPr sz="16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6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most</a:t>
            </a:r>
            <a:r>
              <a:rPr sz="16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feasible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24200" y="4953000"/>
            <a:ext cx="3276600" cy="53340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985"/>
              </a:lnSpc>
            </a:pPr>
            <a:r>
              <a:rPr sz="1800" b="1" spc="-85" dirty="0">
                <a:solidFill>
                  <a:srgbClr val="FF0000"/>
                </a:solidFill>
                <a:latin typeface="Arial"/>
                <a:cs typeface="Arial"/>
              </a:rPr>
              <a:t>Plan 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b="1" spc="-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implement</a:t>
            </a:r>
            <a:endParaRPr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decision</a:t>
            </a:r>
            <a:endParaRPr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24200" y="5867400"/>
            <a:ext cx="3003232" cy="393698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910"/>
              </a:spcBef>
            </a:pP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Control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-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decision</a:t>
            </a:r>
            <a:endParaRPr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14600" y="1524000"/>
            <a:ext cx="635" cy="5334000"/>
          </a:xfrm>
          <a:custGeom>
            <a:avLst/>
            <a:gdLst/>
            <a:ahLst/>
            <a:cxnLst/>
            <a:rect l="l" t="t" r="r" b="b"/>
            <a:pathLst>
              <a:path w="635" h="5334000">
                <a:moveTo>
                  <a:pt x="635" y="0"/>
                </a:moveTo>
                <a:lnTo>
                  <a:pt x="0" y="5333999"/>
                </a:lnTo>
              </a:path>
            </a:pathLst>
          </a:custGeom>
          <a:ln w="12700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4600" y="1524000"/>
            <a:ext cx="1676400" cy="1905"/>
          </a:xfrm>
          <a:custGeom>
            <a:avLst/>
            <a:gdLst/>
            <a:ahLst/>
            <a:cxnLst/>
            <a:rect l="l" t="t" r="r" b="b"/>
            <a:pathLst>
              <a:path w="1676400" h="1905">
                <a:moveTo>
                  <a:pt x="0" y="0"/>
                </a:moveTo>
                <a:lnTo>
                  <a:pt x="1676400" y="1650"/>
                </a:lnTo>
              </a:path>
            </a:pathLst>
          </a:custGeom>
          <a:ln w="12700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38929" y="6401561"/>
            <a:ext cx="103505" cy="381635"/>
          </a:xfrm>
          <a:custGeom>
            <a:avLst/>
            <a:gdLst/>
            <a:ahLst/>
            <a:cxnLst/>
            <a:rect l="l" t="t" r="r" b="b"/>
            <a:pathLst>
              <a:path w="103504" h="381634">
                <a:moveTo>
                  <a:pt x="7112" y="284822"/>
                </a:moveTo>
                <a:lnTo>
                  <a:pt x="1016" y="288328"/>
                </a:lnTo>
                <a:lnTo>
                  <a:pt x="0" y="292214"/>
                </a:lnTo>
                <a:lnTo>
                  <a:pt x="1650" y="295249"/>
                </a:lnTo>
                <a:lnTo>
                  <a:pt x="51308" y="381058"/>
                </a:lnTo>
                <a:lnTo>
                  <a:pt x="58713" y="368484"/>
                </a:lnTo>
                <a:lnTo>
                  <a:pt x="44958" y="368432"/>
                </a:lnTo>
                <a:lnTo>
                  <a:pt x="45055" y="344976"/>
                </a:lnTo>
                <a:lnTo>
                  <a:pt x="12610" y="288747"/>
                </a:lnTo>
                <a:lnTo>
                  <a:pt x="10922" y="285864"/>
                </a:lnTo>
                <a:lnTo>
                  <a:pt x="7112" y="284822"/>
                </a:lnTo>
                <a:close/>
              </a:path>
              <a:path w="103504" h="381634">
                <a:moveTo>
                  <a:pt x="45055" y="344976"/>
                </a:moveTo>
                <a:lnTo>
                  <a:pt x="44958" y="368432"/>
                </a:lnTo>
                <a:lnTo>
                  <a:pt x="57658" y="368484"/>
                </a:lnTo>
                <a:lnTo>
                  <a:pt x="57671" y="365278"/>
                </a:lnTo>
                <a:lnTo>
                  <a:pt x="45847" y="365234"/>
                </a:lnTo>
                <a:lnTo>
                  <a:pt x="51354" y="355894"/>
                </a:lnTo>
                <a:lnTo>
                  <a:pt x="45055" y="344976"/>
                </a:lnTo>
                <a:close/>
              </a:path>
              <a:path w="103504" h="381634">
                <a:moveTo>
                  <a:pt x="96266" y="285191"/>
                </a:moveTo>
                <a:lnTo>
                  <a:pt x="92456" y="286194"/>
                </a:lnTo>
                <a:lnTo>
                  <a:pt x="57754" y="345040"/>
                </a:lnTo>
                <a:lnTo>
                  <a:pt x="57658" y="368484"/>
                </a:lnTo>
                <a:lnTo>
                  <a:pt x="58713" y="368484"/>
                </a:lnTo>
                <a:lnTo>
                  <a:pt x="103378" y="292646"/>
                </a:lnTo>
                <a:lnTo>
                  <a:pt x="102362" y="288747"/>
                </a:lnTo>
                <a:lnTo>
                  <a:pt x="96266" y="285191"/>
                </a:lnTo>
                <a:close/>
              </a:path>
              <a:path w="103504" h="381634">
                <a:moveTo>
                  <a:pt x="51354" y="355894"/>
                </a:moveTo>
                <a:lnTo>
                  <a:pt x="45847" y="365234"/>
                </a:lnTo>
                <a:lnTo>
                  <a:pt x="56769" y="365278"/>
                </a:lnTo>
                <a:lnTo>
                  <a:pt x="51354" y="355894"/>
                </a:lnTo>
                <a:close/>
              </a:path>
              <a:path w="103504" h="381634">
                <a:moveTo>
                  <a:pt x="57754" y="345040"/>
                </a:moveTo>
                <a:lnTo>
                  <a:pt x="51354" y="355894"/>
                </a:lnTo>
                <a:lnTo>
                  <a:pt x="56769" y="365278"/>
                </a:lnTo>
                <a:lnTo>
                  <a:pt x="57671" y="365278"/>
                </a:lnTo>
                <a:lnTo>
                  <a:pt x="57754" y="345040"/>
                </a:lnTo>
                <a:close/>
              </a:path>
              <a:path w="103504" h="381634">
                <a:moveTo>
                  <a:pt x="46482" y="0"/>
                </a:moveTo>
                <a:lnTo>
                  <a:pt x="45055" y="344976"/>
                </a:lnTo>
                <a:lnTo>
                  <a:pt x="51354" y="355894"/>
                </a:lnTo>
                <a:lnTo>
                  <a:pt x="57754" y="345040"/>
                </a:lnTo>
                <a:lnTo>
                  <a:pt x="59182" y="50"/>
                </a:lnTo>
                <a:lnTo>
                  <a:pt x="46482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39691" y="5486400"/>
            <a:ext cx="103505" cy="381635"/>
          </a:xfrm>
          <a:custGeom>
            <a:avLst/>
            <a:gdLst/>
            <a:ahLst/>
            <a:cxnLst/>
            <a:rect l="l" t="t" r="r" b="b"/>
            <a:pathLst>
              <a:path w="103504" h="381635">
                <a:moveTo>
                  <a:pt x="7112" y="284784"/>
                </a:moveTo>
                <a:lnTo>
                  <a:pt x="1016" y="288302"/>
                </a:lnTo>
                <a:lnTo>
                  <a:pt x="0" y="292176"/>
                </a:lnTo>
                <a:lnTo>
                  <a:pt x="1778" y="295224"/>
                </a:lnTo>
                <a:lnTo>
                  <a:pt x="51308" y="381025"/>
                </a:lnTo>
                <a:lnTo>
                  <a:pt x="58712" y="368452"/>
                </a:lnTo>
                <a:lnTo>
                  <a:pt x="44958" y="368401"/>
                </a:lnTo>
                <a:lnTo>
                  <a:pt x="45055" y="344786"/>
                </a:lnTo>
                <a:lnTo>
                  <a:pt x="12618" y="288721"/>
                </a:lnTo>
                <a:lnTo>
                  <a:pt x="10922" y="285826"/>
                </a:lnTo>
                <a:lnTo>
                  <a:pt x="7112" y="284784"/>
                </a:lnTo>
                <a:close/>
              </a:path>
              <a:path w="103504" h="381635">
                <a:moveTo>
                  <a:pt x="45055" y="344786"/>
                </a:moveTo>
                <a:lnTo>
                  <a:pt x="44958" y="368401"/>
                </a:lnTo>
                <a:lnTo>
                  <a:pt x="57658" y="368452"/>
                </a:lnTo>
                <a:lnTo>
                  <a:pt x="57671" y="365252"/>
                </a:lnTo>
                <a:lnTo>
                  <a:pt x="45847" y="365201"/>
                </a:lnTo>
                <a:lnTo>
                  <a:pt x="51409" y="355769"/>
                </a:lnTo>
                <a:lnTo>
                  <a:pt x="45055" y="344786"/>
                </a:lnTo>
                <a:close/>
              </a:path>
              <a:path w="103504" h="381635">
                <a:moveTo>
                  <a:pt x="96266" y="285153"/>
                </a:moveTo>
                <a:lnTo>
                  <a:pt x="92456" y="286169"/>
                </a:lnTo>
                <a:lnTo>
                  <a:pt x="57754" y="345009"/>
                </a:lnTo>
                <a:lnTo>
                  <a:pt x="57658" y="368452"/>
                </a:lnTo>
                <a:lnTo>
                  <a:pt x="58712" y="368452"/>
                </a:lnTo>
                <a:lnTo>
                  <a:pt x="103378" y="292608"/>
                </a:lnTo>
                <a:lnTo>
                  <a:pt x="102362" y="288721"/>
                </a:lnTo>
                <a:lnTo>
                  <a:pt x="96266" y="285153"/>
                </a:lnTo>
                <a:close/>
              </a:path>
              <a:path w="103504" h="381635">
                <a:moveTo>
                  <a:pt x="51409" y="355769"/>
                </a:moveTo>
                <a:lnTo>
                  <a:pt x="45847" y="365201"/>
                </a:lnTo>
                <a:lnTo>
                  <a:pt x="56896" y="365252"/>
                </a:lnTo>
                <a:lnTo>
                  <a:pt x="51409" y="355769"/>
                </a:lnTo>
                <a:close/>
              </a:path>
              <a:path w="103504" h="381635">
                <a:moveTo>
                  <a:pt x="57754" y="345009"/>
                </a:moveTo>
                <a:lnTo>
                  <a:pt x="51409" y="355769"/>
                </a:lnTo>
                <a:lnTo>
                  <a:pt x="56896" y="365252"/>
                </a:lnTo>
                <a:lnTo>
                  <a:pt x="57671" y="365252"/>
                </a:lnTo>
                <a:lnTo>
                  <a:pt x="57754" y="345009"/>
                </a:lnTo>
                <a:close/>
              </a:path>
              <a:path w="103504" h="381635">
                <a:moveTo>
                  <a:pt x="59182" y="0"/>
                </a:moveTo>
                <a:lnTo>
                  <a:pt x="46482" y="0"/>
                </a:lnTo>
                <a:lnTo>
                  <a:pt x="45055" y="344786"/>
                </a:lnTo>
                <a:lnTo>
                  <a:pt x="51409" y="355769"/>
                </a:lnTo>
                <a:lnTo>
                  <a:pt x="57754" y="345009"/>
                </a:lnTo>
                <a:lnTo>
                  <a:pt x="59182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38040" y="5486400"/>
            <a:ext cx="103505" cy="381635"/>
          </a:xfrm>
          <a:custGeom>
            <a:avLst/>
            <a:gdLst/>
            <a:ahLst/>
            <a:cxnLst/>
            <a:rect l="l" t="t" r="r" b="b"/>
            <a:pathLst>
              <a:path w="103504" h="381635">
                <a:moveTo>
                  <a:pt x="7112" y="284784"/>
                </a:moveTo>
                <a:lnTo>
                  <a:pt x="1016" y="288302"/>
                </a:lnTo>
                <a:lnTo>
                  <a:pt x="0" y="292176"/>
                </a:lnTo>
                <a:lnTo>
                  <a:pt x="1778" y="295224"/>
                </a:lnTo>
                <a:lnTo>
                  <a:pt x="51308" y="381025"/>
                </a:lnTo>
                <a:lnTo>
                  <a:pt x="58712" y="368452"/>
                </a:lnTo>
                <a:lnTo>
                  <a:pt x="45085" y="368401"/>
                </a:lnTo>
                <a:lnTo>
                  <a:pt x="45182" y="344946"/>
                </a:lnTo>
                <a:lnTo>
                  <a:pt x="12745" y="288721"/>
                </a:lnTo>
                <a:lnTo>
                  <a:pt x="11049" y="285826"/>
                </a:lnTo>
                <a:lnTo>
                  <a:pt x="7112" y="284784"/>
                </a:lnTo>
                <a:close/>
              </a:path>
              <a:path w="103504" h="381635">
                <a:moveTo>
                  <a:pt x="45182" y="344946"/>
                </a:moveTo>
                <a:lnTo>
                  <a:pt x="45085" y="368401"/>
                </a:lnTo>
                <a:lnTo>
                  <a:pt x="57785" y="368452"/>
                </a:lnTo>
                <a:lnTo>
                  <a:pt x="57798" y="365252"/>
                </a:lnTo>
                <a:lnTo>
                  <a:pt x="45974" y="365201"/>
                </a:lnTo>
                <a:lnTo>
                  <a:pt x="51472" y="355851"/>
                </a:lnTo>
                <a:lnTo>
                  <a:pt x="45182" y="344946"/>
                </a:lnTo>
                <a:close/>
              </a:path>
              <a:path w="103504" h="381635">
                <a:moveTo>
                  <a:pt x="96393" y="285153"/>
                </a:moveTo>
                <a:lnTo>
                  <a:pt x="92456" y="286169"/>
                </a:lnTo>
                <a:lnTo>
                  <a:pt x="57886" y="344946"/>
                </a:lnTo>
                <a:lnTo>
                  <a:pt x="57785" y="368452"/>
                </a:lnTo>
                <a:lnTo>
                  <a:pt x="58712" y="368452"/>
                </a:lnTo>
                <a:lnTo>
                  <a:pt x="103378" y="292608"/>
                </a:lnTo>
                <a:lnTo>
                  <a:pt x="102488" y="288721"/>
                </a:lnTo>
                <a:lnTo>
                  <a:pt x="96393" y="285153"/>
                </a:lnTo>
                <a:close/>
              </a:path>
              <a:path w="103504" h="381635">
                <a:moveTo>
                  <a:pt x="51472" y="355851"/>
                </a:moveTo>
                <a:lnTo>
                  <a:pt x="45974" y="365201"/>
                </a:lnTo>
                <a:lnTo>
                  <a:pt x="56896" y="365252"/>
                </a:lnTo>
                <a:lnTo>
                  <a:pt x="51472" y="355851"/>
                </a:lnTo>
                <a:close/>
              </a:path>
              <a:path w="103504" h="381635">
                <a:moveTo>
                  <a:pt x="57882" y="344954"/>
                </a:moveTo>
                <a:lnTo>
                  <a:pt x="51472" y="355851"/>
                </a:lnTo>
                <a:lnTo>
                  <a:pt x="56896" y="365252"/>
                </a:lnTo>
                <a:lnTo>
                  <a:pt x="57798" y="365252"/>
                </a:lnTo>
                <a:lnTo>
                  <a:pt x="57882" y="344954"/>
                </a:lnTo>
                <a:close/>
              </a:path>
              <a:path w="103504" h="381635">
                <a:moveTo>
                  <a:pt x="59309" y="0"/>
                </a:moveTo>
                <a:lnTo>
                  <a:pt x="46609" y="0"/>
                </a:lnTo>
                <a:lnTo>
                  <a:pt x="45186" y="344954"/>
                </a:lnTo>
                <a:lnTo>
                  <a:pt x="51472" y="355851"/>
                </a:lnTo>
                <a:lnTo>
                  <a:pt x="57882" y="344946"/>
                </a:lnTo>
                <a:lnTo>
                  <a:pt x="59309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39691" y="4495800"/>
            <a:ext cx="103505" cy="381000"/>
          </a:xfrm>
          <a:custGeom>
            <a:avLst/>
            <a:gdLst/>
            <a:ahLst/>
            <a:cxnLst/>
            <a:rect l="l" t="t" r="r" b="b"/>
            <a:pathLst>
              <a:path w="103504" h="381000">
                <a:moveTo>
                  <a:pt x="7112" y="284733"/>
                </a:moveTo>
                <a:lnTo>
                  <a:pt x="1016" y="288289"/>
                </a:lnTo>
                <a:lnTo>
                  <a:pt x="0" y="292226"/>
                </a:lnTo>
                <a:lnTo>
                  <a:pt x="1778" y="295275"/>
                </a:lnTo>
                <a:lnTo>
                  <a:pt x="51308" y="381000"/>
                </a:lnTo>
                <a:lnTo>
                  <a:pt x="58717" y="368426"/>
                </a:lnTo>
                <a:lnTo>
                  <a:pt x="44958" y="368426"/>
                </a:lnTo>
                <a:lnTo>
                  <a:pt x="45055" y="344809"/>
                </a:lnTo>
                <a:lnTo>
                  <a:pt x="10922" y="285876"/>
                </a:lnTo>
                <a:lnTo>
                  <a:pt x="7112" y="284733"/>
                </a:lnTo>
                <a:close/>
              </a:path>
              <a:path w="103504" h="381000">
                <a:moveTo>
                  <a:pt x="45055" y="344809"/>
                </a:moveTo>
                <a:lnTo>
                  <a:pt x="44958" y="368426"/>
                </a:lnTo>
                <a:lnTo>
                  <a:pt x="57658" y="368426"/>
                </a:lnTo>
                <a:lnTo>
                  <a:pt x="57671" y="365251"/>
                </a:lnTo>
                <a:lnTo>
                  <a:pt x="45847" y="365251"/>
                </a:lnTo>
                <a:lnTo>
                  <a:pt x="51419" y="355796"/>
                </a:lnTo>
                <a:lnTo>
                  <a:pt x="45055" y="344809"/>
                </a:lnTo>
                <a:close/>
              </a:path>
              <a:path w="103504" h="381000">
                <a:moveTo>
                  <a:pt x="96266" y="285114"/>
                </a:moveTo>
                <a:lnTo>
                  <a:pt x="92456" y="286131"/>
                </a:lnTo>
                <a:lnTo>
                  <a:pt x="90678" y="289179"/>
                </a:lnTo>
                <a:lnTo>
                  <a:pt x="57754" y="345045"/>
                </a:lnTo>
                <a:lnTo>
                  <a:pt x="57658" y="368426"/>
                </a:lnTo>
                <a:lnTo>
                  <a:pt x="58717" y="368426"/>
                </a:lnTo>
                <a:lnTo>
                  <a:pt x="101600" y="295656"/>
                </a:lnTo>
                <a:lnTo>
                  <a:pt x="103378" y="292607"/>
                </a:lnTo>
                <a:lnTo>
                  <a:pt x="102362" y="288670"/>
                </a:lnTo>
                <a:lnTo>
                  <a:pt x="96266" y="285114"/>
                </a:lnTo>
                <a:close/>
              </a:path>
              <a:path w="103504" h="381000">
                <a:moveTo>
                  <a:pt x="51419" y="355796"/>
                </a:moveTo>
                <a:lnTo>
                  <a:pt x="45847" y="365251"/>
                </a:lnTo>
                <a:lnTo>
                  <a:pt x="56896" y="365251"/>
                </a:lnTo>
                <a:lnTo>
                  <a:pt x="51419" y="355796"/>
                </a:lnTo>
                <a:close/>
              </a:path>
              <a:path w="103504" h="381000">
                <a:moveTo>
                  <a:pt x="57754" y="345045"/>
                </a:moveTo>
                <a:lnTo>
                  <a:pt x="51419" y="355796"/>
                </a:lnTo>
                <a:lnTo>
                  <a:pt x="56896" y="365251"/>
                </a:lnTo>
                <a:lnTo>
                  <a:pt x="57671" y="365251"/>
                </a:lnTo>
                <a:lnTo>
                  <a:pt x="57754" y="345045"/>
                </a:lnTo>
                <a:close/>
              </a:path>
              <a:path w="103504" h="381000">
                <a:moveTo>
                  <a:pt x="59182" y="0"/>
                </a:moveTo>
                <a:lnTo>
                  <a:pt x="46482" y="0"/>
                </a:lnTo>
                <a:lnTo>
                  <a:pt x="45055" y="344809"/>
                </a:lnTo>
                <a:lnTo>
                  <a:pt x="51419" y="355796"/>
                </a:lnTo>
                <a:lnTo>
                  <a:pt x="57754" y="345045"/>
                </a:lnTo>
                <a:lnTo>
                  <a:pt x="59182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39691" y="2438400"/>
            <a:ext cx="103505" cy="381000"/>
          </a:xfrm>
          <a:custGeom>
            <a:avLst/>
            <a:gdLst/>
            <a:ahLst/>
            <a:cxnLst/>
            <a:rect l="l" t="t" r="r" b="b"/>
            <a:pathLst>
              <a:path w="103504" h="381000">
                <a:moveTo>
                  <a:pt x="7112" y="284734"/>
                </a:moveTo>
                <a:lnTo>
                  <a:pt x="1016" y="288289"/>
                </a:lnTo>
                <a:lnTo>
                  <a:pt x="0" y="292226"/>
                </a:lnTo>
                <a:lnTo>
                  <a:pt x="1778" y="295275"/>
                </a:lnTo>
                <a:lnTo>
                  <a:pt x="51308" y="381000"/>
                </a:lnTo>
                <a:lnTo>
                  <a:pt x="58717" y="368426"/>
                </a:lnTo>
                <a:lnTo>
                  <a:pt x="44958" y="368426"/>
                </a:lnTo>
                <a:lnTo>
                  <a:pt x="45055" y="344809"/>
                </a:lnTo>
                <a:lnTo>
                  <a:pt x="10922" y="285876"/>
                </a:lnTo>
                <a:lnTo>
                  <a:pt x="7112" y="284734"/>
                </a:lnTo>
                <a:close/>
              </a:path>
              <a:path w="103504" h="381000">
                <a:moveTo>
                  <a:pt x="45055" y="344809"/>
                </a:moveTo>
                <a:lnTo>
                  <a:pt x="44958" y="368426"/>
                </a:lnTo>
                <a:lnTo>
                  <a:pt x="57658" y="368426"/>
                </a:lnTo>
                <a:lnTo>
                  <a:pt x="57671" y="365251"/>
                </a:lnTo>
                <a:lnTo>
                  <a:pt x="45847" y="365251"/>
                </a:lnTo>
                <a:lnTo>
                  <a:pt x="51419" y="355796"/>
                </a:lnTo>
                <a:lnTo>
                  <a:pt x="45055" y="344809"/>
                </a:lnTo>
                <a:close/>
              </a:path>
              <a:path w="103504" h="381000">
                <a:moveTo>
                  <a:pt x="96266" y="285114"/>
                </a:moveTo>
                <a:lnTo>
                  <a:pt x="92456" y="286130"/>
                </a:lnTo>
                <a:lnTo>
                  <a:pt x="90678" y="289178"/>
                </a:lnTo>
                <a:lnTo>
                  <a:pt x="57754" y="345045"/>
                </a:lnTo>
                <a:lnTo>
                  <a:pt x="57658" y="368426"/>
                </a:lnTo>
                <a:lnTo>
                  <a:pt x="58717" y="368426"/>
                </a:lnTo>
                <a:lnTo>
                  <a:pt x="101600" y="295655"/>
                </a:lnTo>
                <a:lnTo>
                  <a:pt x="103378" y="292608"/>
                </a:lnTo>
                <a:lnTo>
                  <a:pt x="102362" y="288671"/>
                </a:lnTo>
                <a:lnTo>
                  <a:pt x="96266" y="285114"/>
                </a:lnTo>
                <a:close/>
              </a:path>
              <a:path w="103504" h="381000">
                <a:moveTo>
                  <a:pt x="51419" y="355796"/>
                </a:moveTo>
                <a:lnTo>
                  <a:pt x="45847" y="365251"/>
                </a:lnTo>
                <a:lnTo>
                  <a:pt x="56896" y="365251"/>
                </a:lnTo>
                <a:lnTo>
                  <a:pt x="51419" y="355796"/>
                </a:lnTo>
                <a:close/>
              </a:path>
              <a:path w="103504" h="381000">
                <a:moveTo>
                  <a:pt x="57754" y="345045"/>
                </a:moveTo>
                <a:lnTo>
                  <a:pt x="51419" y="355796"/>
                </a:lnTo>
                <a:lnTo>
                  <a:pt x="56896" y="365251"/>
                </a:lnTo>
                <a:lnTo>
                  <a:pt x="57671" y="365251"/>
                </a:lnTo>
                <a:lnTo>
                  <a:pt x="57754" y="345045"/>
                </a:lnTo>
                <a:close/>
              </a:path>
              <a:path w="103504" h="381000">
                <a:moveTo>
                  <a:pt x="59182" y="0"/>
                </a:moveTo>
                <a:lnTo>
                  <a:pt x="46482" y="0"/>
                </a:lnTo>
                <a:lnTo>
                  <a:pt x="45055" y="344809"/>
                </a:lnTo>
                <a:lnTo>
                  <a:pt x="51419" y="355796"/>
                </a:lnTo>
                <a:lnTo>
                  <a:pt x="57754" y="345045"/>
                </a:lnTo>
                <a:lnTo>
                  <a:pt x="59182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9691" y="1371600"/>
            <a:ext cx="103505" cy="381000"/>
          </a:xfrm>
          <a:custGeom>
            <a:avLst/>
            <a:gdLst/>
            <a:ahLst/>
            <a:cxnLst/>
            <a:rect l="l" t="t" r="r" b="b"/>
            <a:pathLst>
              <a:path w="103504" h="381000">
                <a:moveTo>
                  <a:pt x="7112" y="284734"/>
                </a:moveTo>
                <a:lnTo>
                  <a:pt x="1016" y="288289"/>
                </a:lnTo>
                <a:lnTo>
                  <a:pt x="0" y="292226"/>
                </a:lnTo>
                <a:lnTo>
                  <a:pt x="1778" y="295275"/>
                </a:lnTo>
                <a:lnTo>
                  <a:pt x="51308" y="381000"/>
                </a:lnTo>
                <a:lnTo>
                  <a:pt x="58717" y="368426"/>
                </a:lnTo>
                <a:lnTo>
                  <a:pt x="44958" y="368426"/>
                </a:lnTo>
                <a:lnTo>
                  <a:pt x="45055" y="344809"/>
                </a:lnTo>
                <a:lnTo>
                  <a:pt x="10922" y="285876"/>
                </a:lnTo>
                <a:lnTo>
                  <a:pt x="7112" y="284734"/>
                </a:lnTo>
                <a:close/>
              </a:path>
              <a:path w="103504" h="381000">
                <a:moveTo>
                  <a:pt x="45055" y="344809"/>
                </a:moveTo>
                <a:lnTo>
                  <a:pt x="44958" y="368426"/>
                </a:lnTo>
                <a:lnTo>
                  <a:pt x="57658" y="368426"/>
                </a:lnTo>
                <a:lnTo>
                  <a:pt x="57671" y="365251"/>
                </a:lnTo>
                <a:lnTo>
                  <a:pt x="45847" y="365251"/>
                </a:lnTo>
                <a:lnTo>
                  <a:pt x="51419" y="355796"/>
                </a:lnTo>
                <a:lnTo>
                  <a:pt x="45055" y="344809"/>
                </a:lnTo>
                <a:close/>
              </a:path>
              <a:path w="103504" h="381000">
                <a:moveTo>
                  <a:pt x="96266" y="285114"/>
                </a:moveTo>
                <a:lnTo>
                  <a:pt x="92456" y="286130"/>
                </a:lnTo>
                <a:lnTo>
                  <a:pt x="90678" y="289178"/>
                </a:lnTo>
                <a:lnTo>
                  <a:pt x="57754" y="345045"/>
                </a:lnTo>
                <a:lnTo>
                  <a:pt x="57658" y="368426"/>
                </a:lnTo>
                <a:lnTo>
                  <a:pt x="58717" y="368426"/>
                </a:lnTo>
                <a:lnTo>
                  <a:pt x="101600" y="295655"/>
                </a:lnTo>
                <a:lnTo>
                  <a:pt x="103378" y="292608"/>
                </a:lnTo>
                <a:lnTo>
                  <a:pt x="102362" y="288671"/>
                </a:lnTo>
                <a:lnTo>
                  <a:pt x="96266" y="285114"/>
                </a:lnTo>
                <a:close/>
              </a:path>
              <a:path w="103504" h="381000">
                <a:moveTo>
                  <a:pt x="51419" y="355796"/>
                </a:moveTo>
                <a:lnTo>
                  <a:pt x="45847" y="365251"/>
                </a:lnTo>
                <a:lnTo>
                  <a:pt x="56896" y="365251"/>
                </a:lnTo>
                <a:lnTo>
                  <a:pt x="51419" y="355796"/>
                </a:lnTo>
                <a:close/>
              </a:path>
              <a:path w="103504" h="381000">
                <a:moveTo>
                  <a:pt x="57754" y="345045"/>
                </a:moveTo>
                <a:lnTo>
                  <a:pt x="51419" y="355796"/>
                </a:lnTo>
                <a:lnTo>
                  <a:pt x="56896" y="365251"/>
                </a:lnTo>
                <a:lnTo>
                  <a:pt x="57671" y="365251"/>
                </a:lnTo>
                <a:lnTo>
                  <a:pt x="57754" y="345045"/>
                </a:lnTo>
                <a:close/>
              </a:path>
              <a:path w="103504" h="381000">
                <a:moveTo>
                  <a:pt x="59182" y="0"/>
                </a:moveTo>
                <a:lnTo>
                  <a:pt x="46482" y="0"/>
                </a:lnTo>
                <a:lnTo>
                  <a:pt x="45055" y="344809"/>
                </a:lnTo>
                <a:lnTo>
                  <a:pt x="51419" y="355796"/>
                </a:lnTo>
                <a:lnTo>
                  <a:pt x="57754" y="345045"/>
                </a:lnTo>
                <a:lnTo>
                  <a:pt x="59182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39691" y="3429000"/>
            <a:ext cx="103505" cy="381000"/>
          </a:xfrm>
          <a:custGeom>
            <a:avLst/>
            <a:gdLst/>
            <a:ahLst/>
            <a:cxnLst/>
            <a:rect l="l" t="t" r="r" b="b"/>
            <a:pathLst>
              <a:path w="103504" h="381000">
                <a:moveTo>
                  <a:pt x="7112" y="284733"/>
                </a:moveTo>
                <a:lnTo>
                  <a:pt x="1016" y="288289"/>
                </a:lnTo>
                <a:lnTo>
                  <a:pt x="0" y="292226"/>
                </a:lnTo>
                <a:lnTo>
                  <a:pt x="1778" y="295275"/>
                </a:lnTo>
                <a:lnTo>
                  <a:pt x="51308" y="381000"/>
                </a:lnTo>
                <a:lnTo>
                  <a:pt x="58717" y="368426"/>
                </a:lnTo>
                <a:lnTo>
                  <a:pt x="44958" y="368426"/>
                </a:lnTo>
                <a:lnTo>
                  <a:pt x="45055" y="344809"/>
                </a:lnTo>
                <a:lnTo>
                  <a:pt x="10922" y="285876"/>
                </a:lnTo>
                <a:lnTo>
                  <a:pt x="7112" y="284733"/>
                </a:lnTo>
                <a:close/>
              </a:path>
              <a:path w="103504" h="381000">
                <a:moveTo>
                  <a:pt x="45055" y="344809"/>
                </a:moveTo>
                <a:lnTo>
                  <a:pt x="44958" y="368426"/>
                </a:lnTo>
                <a:lnTo>
                  <a:pt x="57658" y="368426"/>
                </a:lnTo>
                <a:lnTo>
                  <a:pt x="57671" y="365251"/>
                </a:lnTo>
                <a:lnTo>
                  <a:pt x="45847" y="365251"/>
                </a:lnTo>
                <a:lnTo>
                  <a:pt x="51419" y="355796"/>
                </a:lnTo>
                <a:lnTo>
                  <a:pt x="45055" y="344809"/>
                </a:lnTo>
                <a:close/>
              </a:path>
              <a:path w="103504" h="381000">
                <a:moveTo>
                  <a:pt x="96266" y="285114"/>
                </a:moveTo>
                <a:lnTo>
                  <a:pt x="92456" y="286131"/>
                </a:lnTo>
                <a:lnTo>
                  <a:pt x="90678" y="289179"/>
                </a:lnTo>
                <a:lnTo>
                  <a:pt x="57754" y="345045"/>
                </a:lnTo>
                <a:lnTo>
                  <a:pt x="57658" y="368426"/>
                </a:lnTo>
                <a:lnTo>
                  <a:pt x="58717" y="368426"/>
                </a:lnTo>
                <a:lnTo>
                  <a:pt x="101600" y="295656"/>
                </a:lnTo>
                <a:lnTo>
                  <a:pt x="103378" y="292607"/>
                </a:lnTo>
                <a:lnTo>
                  <a:pt x="102362" y="288670"/>
                </a:lnTo>
                <a:lnTo>
                  <a:pt x="96266" y="285114"/>
                </a:lnTo>
                <a:close/>
              </a:path>
              <a:path w="103504" h="381000">
                <a:moveTo>
                  <a:pt x="51419" y="355796"/>
                </a:moveTo>
                <a:lnTo>
                  <a:pt x="45847" y="365251"/>
                </a:lnTo>
                <a:lnTo>
                  <a:pt x="56896" y="365251"/>
                </a:lnTo>
                <a:lnTo>
                  <a:pt x="51419" y="355796"/>
                </a:lnTo>
                <a:close/>
              </a:path>
              <a:path w="103504" h="381000">
                <a:moveTo>
                  <a:pt x="57754" y="345045"/>
                </a:moveTo>
                <a:lnTo>
                  <a:pt x="51419" y="355796"/>
                </a:lnTo>
                <a:lnTo>
                  <a:pt x="56896" y="365251"/>
                </a:lnTo>
                <a:lnTo>
                  <a:pt x="57671" y="365251"/>
                </a:lnTo>
                <a:lnTo>
                  <a:pt x="57754" y="345045"/>
                </a:lnTo>
                <a:close/>
              </a:path>
              <a:path w="103504" h="381000">
                <a:moveTo>
                  <a:pt x="59182" y="0"/>
                </a:moveTo>
                <a:lnTo>
                  <a:pt x="46482" y="0"/>
                </a:lnTo>
                <a:lnTo>
                  <a:pt x="45055" y="344809"/>
                </a:lnTo>
                <a:lnTo>
                  <a:pt x="51419" y="355796"/>
                </a:lnTo>
                <a:lnTo>
                  <a:pt x="57754" y="345045"/>
                </a:lnTo>
                <a:lnTo>
                  <a:pt x="59182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14600" y="6781798"/>
            <a:ext cx="1600200" cy="1905"/>
          </a:xfrm>
          <a:custGeom>
            <a:avLst/>
            <a:gdLst/>
            <a:ahLst/>
            <a:cxnLst/>
            <a:rect l="l" t="t" r="r" b="b"/>
            <a:pathLst>
              <a:path w="1600200" h="1904">
                <a:moveTo>
                  <a:pt x="1600200" y="1588"/>
                </a:moveTo>
                <a:lnTo>
                  <a:pt x="0" y="0"/>
                </a:lnTo>
              </a:path>
            </a:pathLst>
          </a:custGeom>
          <a:ln w="12700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075" y="66675"/>
            <a:ext cx="8934450" cy="6648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76200"/>
            <a:ext cx="38100" cy="6781800"/>
          </a:xfrm>
          <a:custGeom>
            <a:avLst/>
            <a:gdLst/>
            <a:ahLst/>
            <a:cxnLst/>
            <a:rect l="l" t="t" r="r" b="b"/>
            <a:pathLst>
              <a:path w="38100" h="6781800">
                <a:moveTo>
                  <a:pt x="38100" y="0"/>
                </a:moveTo>
                <a:lnTo>
                  <a:pt x="0" y="6781799"/>
                </a:lnTo>
              </a:path>
            </a:pathLst>
          </a:custGeom>
          <a:ln w="12700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0" y="9144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0" y="0"/>
                </a:moveTo>
                <a:lnTo>
                  <a:pt x="1371600" y="1600200"/>
                </a:lnTo>
              </a:path>
            </a:pathLst>
          </a:custGeom>
          <a:ln w="12700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3733800"/>
            <a:ext cx="2057400" cy="2133600"/>
          </a:xfrm>
          <a:custGeom>
            <a:avLst/>
            <a:gdLst/>
            <a:ahLst/>
            <a:cxnLst/>
            <a:rect l="l" t="t" r="r" b="b"/>
            <a:pathLst>
              <a:path w="2057400" h="2133600">
                <a:moveTo>
                  <a:pt x="0" y="2133600"/>
                </a:moveTo>
                <a:lnTo>
                  <a:pt x="2057400" y="0"/>
                </a:lnTo>
              </a:path>
            </a:pathLst>
          </a:custGeom>
          <a:ln w="12700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3048000"/>
            <a:ext cx="2743200" cy="342900"/>
          </a:xfrm>
          <a:custGeom>
            <a:avLst/>
            <a:gdLst/>
            <a:ahLst/>
            <a:cxnLst/>
            <a:rect l="l" t="t" r="r" b="b"/>
            <a:pathLst>
              <a:path w="2743200" h="342900">
                <a:moveTo>
                  <a:pt x="0" y="342900"/>
                </a:moveTo>
                <a:lnTo>
                  <a:pt x="2743200" y="0"/>
                </a:lnTo>
              </a:path>
            </a:pathLst>
          </a:custGeom>
          <a:ln w="12700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3665" y="1047114"/>
            <a:ext cx="1875155" cy="1354455"/>
          </a:xfrm>
          <a:custGeom>
            <a:avLst/>
            <a:gdLst/>
            <a:ahLst/>
            <a:cxnLst/>
            <a:rect l="l" t="t" r="r" b="b"/>
            <a:pathLst>
              <a:path w="1875154" h="1354455">
                <a:moveTo>
                  <a:pt x="1874647" y="0"/>
                </a:moveTo>
                <a:lnTo>
                  <a:pt x="0" y="1354327"/>
                </a:lnTo>
              </a:path>
            </a:pathLst>
          </a:custGeom>
          <a:ln w="12700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3665" y="3694557"/>
            <a:ext cx="1885314" cy="1944370"/>
          </a:xfrm>
          <a:custGeom>
            <a:avLst/>
            <a:gdLst/>
            <a:ahLst/>
            <a:cxnLst/>
            <a:rect l="l" t="t" r="r" b="b"/>
            <a:pathLst>
              <a:path w="1885315" h="1944370">
                <a:moveTo>
                  <a:pt x="0" y="0"/>
                </a:moveTo>
                <a:lnTo>
                  <a:pt x="1884934" y="1944243"/>
                </a:lnTo>
              </a:path>
            </a:pathLst>
          </a:custGeom>
          <a:ln w="12700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09469" y="606374"/>
            <a:ext cx="19450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95"/>
              </a:spcBef>
            </a:pPr>
            <a:r>
              <a:rPr sz="2800" spc="-180" dirty="0">
                <a:solidFill>
                  <a:srgbClr val="128577"/>
                </a:solidFill>
                <a:latin typeface="Arial"/>
                <a:cs typeface="Arial"/>
              </a:rPr>
              <a:t>1</a:t>
            </a:r>
            <a:r>
              <a:rPr sz="2800" spc="-180" dirty="0">
                <a:solidFill>
                  <a:srgbClr val="0D5A50"/>
                </a:solidFill>
                <a:latin typeface="Arial"/>
                <a:cs typeface="Arial"/>
              </a:rPr>
              <a:t>. </a:t>
            </a:r>
            <a:r>
              <a:rPr sz="2800" spc="-75" dirty="0">
                <a:solidFill>
                  <a:srgbClr val="0D5A50"/>
                </a:solidFill>
                <a:latin typeface="Arial"/>
                <a:cs typeface="Arial"/>
              </a:rPr>
              <a:t>Define</a:t>
            </a:r>
            <a:r>
              <a:rPr sz="2800" spc="-340" dirty="0">
                <a:solidFill>
                  <a:srgbClr val="0D5A5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D5A50"/>
                </a:solidFill>
                <a:latin typeface="Arial"/>
                <a:cs typeface="Arial"/>
              </a:rPr>
              <a:t>and  diagnose</a:t>
            </a:r>
            <a:r>
              <a:rPr sz="2800" spc="-300" dirty="0">
                <a:solidFill>
                  <a:srgbClr val="0D5A5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D5A50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</a:pPr>
            <a:r>
              <a:rPr sz="2800" spc="-50" dirty="0">
                <a:solidFill>
                  <a:srgbClr val="0D5A50"/>
                </a:solidFill>
                <a:latin typeface="Arial"/>
                <a:cs typeface="Arial"/>
              </a:rPr>
              <a:t>problem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53076" y="858773"/>
            <a:ext cx="17075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solidFill>
                  <a:srgbClr val="0D5A50"/>
                </a:solidFill>
                <a:latin typeface="Arial"/>
                <a:cs typeface="Arial"/>
              </a:rPr>
              <a:t>2. </a:t>
            </a:r>
            <a:r>
              <a:rPr sz="2800" spc="-100" dirty="0">
                <a:solidFill>
                  <a:srgbClr val="0D5A50"/>
                </a:solidFill>
                <a:latin typeface="Arial"/>
                <a:cs typeface="Arial"/>
              </a:rPr>
              <a:t>Set</a:t>
            </a:r>
            <a:r>
              <a:rPr sz="2800" spc="-509" dirty="0">
                <a:solidFill>
                  <a:srgbClr val="0D5A5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D5A50"/>
                </a:solidFill>
                <a:latin typeface="Arial"/>
                <a:cs typeface="Arial"/>
              </a:rPr>
              <a:t>goals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5571" y="2359532"/>
            <a:ext cx="18459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95"/>
              </a:spcBef>
            </a:pPr>
            <a:r>
              <a:rPr sz="2800" spc="-170" dirty="0">
                <a:solidFill>
                  <a:srgbClr val="0D5A50"/>
                </a:solidFill>
                <a:latin typeface="Arial"/>
                <a:cs typeface="Arial"/>
              </a:rPr>
              <a:t>3. </a:t>
            </a:r>
            <a:r>
              <a:rPr sz="2800" spc="-155" dirty="0">
                <a:solidFill>
                  <a:srgbClr val="0D5A50"/>
                </a:solidFill>
                <a:latin typeface="Arial"/>
                <a:cs typeface="Arial"/>
              </a:rPr>
              <a:t>Search</a:t>
            </a:r>
            <a:r>
              <a:rPr sz="2800" spc="-420" dirty="0">
                <a:solidFill>
                  <a:srgbClr val="0D5A50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0D5A50"/>
                </a:solidFill>
                <a:latin typeface="Arial"/>
                <a:cs typeface="Arial"/>
              </a:rPr>
              <a:t>for  </a:t>
            </a:r>
            <a:r>
              <a:rPr sz="2800" spc="-45" dirty="0">
                <a:solidFill>
                  <a:srgbClr val="0D5A50"/>
                </a:solidFill>
                <a:latin typeface="Arial"/>
                <a:cs typeface="Arial"/>
              </a:rPr>
              <a:t>alternative  </a:t>
            </a:r>
            <a:r>
              <a:rPr sz="2800" spc="-75" dirty="0">
                <a:solidFill>
                  <a:srgbClr val="0D5A50"/>
                </a:solidFill>
                <a:latin typeface="Arial"/>
                <a:cs typeface="Arial"/>
              </a:rPr>
              <a:t>solutions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9865" y="2372994"/>
            <a:ext cx="24485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External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28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Environ. 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forces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9067" y="4125848"/>
            <a:ext cx="137477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0D5A50"/>
                </a:solidFill>
                <a:latin typeface="Arial"/>
                <a:cs typeface="Arial"/>
              </a:rPr>
              <a:t>4.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120" dirty="0">
                <a:solidFill>
                  <a:srgbClr val="0D5A50"/>
                </a:solidFill>
                <a:latin typeface="Arial"/>
                <a:cs typeface="Arial"/>
              </a:rPr>
              <a:t>Compare  </a:t>
            </a:r>
            <a:r>
              <a:rPr sz="2800" spc="-114" dirty="0">
                <a:solidFill>
                  <a:srgbClr val="0D5A50"/>
                </a:solidFill>
                <a:latin typeface="Arial"/>
                <a:cs typeface="Arial"/>
              </a:rPr>
              <a:t>and  </a:t>
            </a:r>
            <a:r>
              <a:rPr sz="2800" spc="-90" dirty="0">
                <a:solidFill>
                  <a:srgbClr val="0D5A50"/>
                </a:solidFill>
                <a:latin typeface="Arial"/>
                <a:cs typeface="Arial"/>
              </a:rPr>
              <a:t>evaluate  </a:t>
            </a:r>
            <a:r>
              <a:rPr sz="2800" spc="-50" dirty="0">
                <a:solidFill>
                  <a:srgbClr val="0D5A50"/>
                </a:solidFill>
                <a:latin typeface="Arial"/>
                <a:cs typeface="Arial"/>
              </a:rPr>
              <a:t>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3308" y="4443476"/>
            <a:ext cx="161036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89535" indent="-192405">
              <a:lnSpc>
                <a:spcPct val="100000"/>
              </a:lnSpc>
              <a:spcBef>
                <a:spcPts val="95"/>
              </a:spcBef>
            </a:pPr>
            <a:r>
              <a:rPr sz="2800" spc="-130" dirty="0">
                <a:solidFill>
                  <a:srgbClr val="0D5A50"/>
                </a:solidFill>
                <a:latin typeface="Arial"/>
                <a:cs typeface="Arial"/>
              </a:rPr>
              <a:t>5.</a:t>
            </a:r>
            <a:r>
              <a:rPr sz="2800" spc="-405" dirty="0">
                <a:solidFill>
                  <a:srgbClr val="0D5A50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0D5A50"/>
                </a:solidFill>
                <a:latin typeface="Arial"/>
                <a:cs typeface="Arial"/>
              </a:rPr>
              <a:t>Choose  </a:t>
            </a:r>
            <a:r>
              <a:rPr sz="2800" spc="-90" dirty="0">
                <a:solidFill>
                  <a:srgbClr val="0D5A50"/>
                </a:solidFill>
                <a:latin typeface="Arial"/>
                <a:cs typeface="Arial"/>
              </a:rPr>
              <a:t>among</a:t>
            </a:r>
            <a:endParaRPr sz="2800">
              <a:latin typeface="Arial"/>
              <a:cs typeface="Arial"/>
            </a:endParaRPr>
          </a:p>
          <a:p>
            <a:pPr marL="142240" marR="5080" indent="-130175">
              <a:lnSpc>
                <a:spcPct val="100000"/>
              </a:lnSpc>
            </a:pPr>
            <a:r>
              <a:rPr sz="2800" spc="-30" dirty="0">
                <a:solidFill>
                  <a:srgbClr val="0D5A50"/>
                </a:solidFill>
                <a:latin typeface="Arial"/>
                <a:cs typeface="Arial"/>
              </a:rPr>
              <a:t>alterna</a:t>
            </a:r>
            <a:r>
              <a:rPr sz="2800" spc="-15" dirty="0">
                <a:solidFill>
                  <a:srgbClr val="0D5A50"/>
                </a:solidFill>
                <a:latin typeface="Arial"/>
                <a:cs typeface="Arial"/>
              </a:rPr>
              <a:t>t</a:t>
            </a:r>
            <a:r>
              <a:rPr sz="2800" spc="-75" dirty="0">
                <a:solidFill>
                  <a:srgbClr val="0D5A50"/>
                </a:solidFill>
                <a:latin typeface="Arial"/>
                <a:cs typeface="Arial"/>
              </a:rPr>
              <a:t>ive  solutions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2134" y="1951989"/>
            <a:ext cx="17589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95"/>
              </a:spcBef>
            </a:pPr>
            <a:r>
              <a:rPr sz="2800" spc="-204" dirty="0">
                <a:solidFill>
                  <a:srgbClr val="0D5A50"/>
                </a:solidFill>
                <a:latin typeface="Arial"/>
                <a:cs typeface="Arial"/>
              </a:rPr>
              <a:t>7. </a:t>
            </a:r>
            <a:r>
              <a:rPr sz="2800" spc="-75" dirty="0">
                <a:solidFill>
                  <a:srgbClr val="0D5A50"/>
                </a:solidFill>
                <a:latin typeface="Arial"/>
                <a:cs typeface="Arial"/>
              </a:rPr>
              <a:t>Follow</a:t>
            </a:r>
            <a:r>
              <a:rPr sz="2800" spc="-330" dirty="0">
                <a:solidFill>
                  <a:srgbClr val="0D5A50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D5A50"/>
                </a:solidFill>
                <a:latin typeface="Arial"/>
                <a:cs typeface="Arial"/>
              </a:rPr>
              <a:t>up  </a:t>
            </a:r>
            <a:r>
              <a:rPr sz="2800" spc="-114" dirty="0">
                <a:solidFill>
                  <a:srgbClr val="0D5A50"/>
                </a:solidFill>
                <a:latin typeface="Arial"/>
                <a:cs typeface="Arial"/>
              </a:rPr>
              <a:t>and</a:t>
            </a:r>
            <a:r>
              <a:rPr sz="2800" spc="-270" dirty="0">
                <a:solidFill>
                  <a:srgbClr val="0D5A50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D5A50"/>
                </a:solidFill>
                <a:latin typeface="Arial"/>
                <a:cs typeface="Arial"/>
              </a:rPr>
              <a:t>control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458" y="3439795"/>
            <a:ext cx="19875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solidFill>
                  <a:srgbClr val="0D5A50"/>
                </a:solidFill>
                <a:latin typeface="Arial"/>
                <a:cs typeface="Arial"/>
              </a:rPr>
              <a:t>6.</a:t>
            </a:r>
            <a:r>
              <a:rPr sz="2800" spc="-315" dirty="0">
                <a:solidFill>
                  <a:srgbClr val="0D5A5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D5A50"/>
                </a:solidFill>
                <a:latin typeface="Arial"/>
                <a:cs typeface="Arial"/>
              </a:rPr>
              <a:t>Implement  </a:t>
            </a:r>
            <a:r>
              <a:rPr sz="2800" spc="-20" dirty="0">
                <a:solidFill>
                  <a:srgbClr val="0D5A50"/>
                </a:solidFill>
                <a:latin typeface="Arial"/>
                <a:cs typeface="Arial"/>
              </a:rPr>
              <a:t>the</a:t>
            </a:r>
            <a:r>
              <a:rPr sz="2800" spc="-245" dirty="0">
                <a:solidFill>
                  <a:srgbClr val="0D5A5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D5A50"/>
                </a:solidFill>
                <a:latin typeface="Arial"/>
                <a:cs typeface="Arial"/>
              </a:rPr>
              <a:t>solution</a:t>
            </a:r>
            <a:endParaRPr sz="28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</a:pPr>
            <a:r>
              <a:rPr sz="2800" spc="-105" dirty="0">
                <a:solidFill>
                  <a:srgbClr val="0D5A50"/>
                </a:solidFill>
                <a:latin typeface="Arial"/>
                <a:cs typeface="Arial"/>
              </a:rPr>
              <a:t>selected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85344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49428"/>
            <a:ext cx="35896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Decision-Making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Styles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03122"/>
            <a:ext cx="8436610" cy="4875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Reflexive</a:t>
            </a:r>
            <a:r>
              <a:rPr sz="2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Style</a:t>
            </a:r>
            <a:endParaRPr sz="2800" dirty="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Makes quick decisions without taking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to get all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information that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be needed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without  considering all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alternatives</a:t>
            </a:r>
            <a:r>
              <a:rPr sz="3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Reflective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Style</a:t>
            </a:r>
            <a:endParaRPr sz="2800" dirty="0">
              <a:latin typeface="Times New Roman"/>
              <a:cs typeface="Times New Roman"/>
            </a:endParaRPr>
          </a:p>
          <a:p>
            <a:pPr marL="469900" marR="905510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Takes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plenty 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decisions, gathering 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considerable information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analyzing several  alternatives</a:t>
            </a:r>
            <a:r>
              <a:rPr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9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Reliable</a:t>
            </a:r>
            <a:r>
              <a:rPr sz="28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Style</a:t>
            </a:r>
            <a:endParaRPr sz="2800" dirty="0">
              <a:latin typeface="Times New Roman"/>
              <a:cs typeface="Times New Roman"/>
            </a:endParaRPr>
          </a:p>
          <a:p>
            <a:pPr marL="469900" marR="874394">
              <a:lnSpc>
                <a:spcPct val="100000"/>
              </a:lnSpc>
            </a:pPr>
            <a:r>
              <a:rPr lang="en-US"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8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abit 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decisions without either </a:t>
            </a:r>
            <a:r>
              <a:rPr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rushing</a:t>
            </a:r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 ( Hurry)</a:t>
            </a:r>
            <a:r>
              <a:rPr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wasting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38760"/>
            <a:ext cx="3520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60" dirty="0">
                <a:latin typeface="Trebuchet MS"/>
                <a:cs typeface="Trebuchet MS"/>
              </a:rPr>
              <a:t>Decision-Making</a:t>
            </a:r>
            <a:r>
              <a:rPr b="1" spc="-360" dirty="0">
                <a:latin typeface="Trebuchet MS"/>
                <a:cs typeface="Trebuchet MS"/>
              </a:rPr>
              <a:t> </a:t>
            </a:r>
            <a:r>
              <a:rPr b="1" spc="-35" dirty="0">
                <a:latin typeface="Trebuchet MS"/>
                <a:cs typeface="Trebuchet MS"/>
              </a:rPr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034541"/>
            <a:ext cx="8602345" cy="5598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faced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difficult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decision,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several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steps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ensure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best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possible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solutions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will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decided.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steps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put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seven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ways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go 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392430">
              <a:lnSpc>
                <a:spcPct val="100000"/>
              </a:lnSpc>
            </a:pP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b="1" spc="-95" dirty="0">
                <a:solidFill>
                  <a:srgbClr val="FF0000"/>
                </a:solidFill>
                <a:latin typeface="Trebuchet MS"/>
                <a:cs typeface="Trebuchet MS"/>
              </a:rPr>
              <a:t>first </a:t>
            </a:r>
            <a:r>
              <a:rPr sz="2400" b="1" spc="-70" dirty="0">
                <a:solidFill>
                  <a:srgbClr val="FF0000"/>
                </a:solidFill>
                <a:latin typeface="Trebuchet MS"/>
                <a:cs typeface="Trebuchet MS"/>
              </a:rPr>
              <a:t>step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Outline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goal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outcome.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enable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makers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exactly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trying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accomplish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path.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275590">
              <a:lnSpc>
                <a:spcPct val="100000"/>
              </a:lnSpc>
            </a:pP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FF0000"/>
                </a:solidFill>
                <a:latin typeface="Trebuchet MS"/>
                <a:cs typeface="Trebuchet MS"/>
              </a:rPr>
              <a:t>second</a:t>
            </a:r>
            <a:r>
              <a:rPr sz="2400" b="1" spc="-2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70" dirty="0">
                <a:solidFill>
                  <a:srgbClr val="FF0000"/>
                </a:solidFill>
                <a:latin typeface="Trebuchet MS"/>
                <a:cs typeface="Trebuchet MS"/>
              </a:rPr>
              <a:t>step</a:t>
            </a:r>
            <a:r>
              <a:rPr sz="2400" b="1" spc="-2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Gather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r>
              <a:rPr sz="24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makers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evidence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solution.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83820">
              <a:lnSpc>
                <a:spcPct val="100000"/>
              </a:lnSpc>
            </a:pP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FF0000"/>
                </a:solidFill>
                <a:latin typeface="Trebuchet MS"/>
                <a:cs typeface="Trebuchet MS"/>
              </a:rPr>
              <a:t>third</a:t>
            </a:r>
            <a:r>
              <a:rPr sz="2400" b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75" dirty="0">
                <a:solidFill>
                  <a:srgbClr val="FF0000"/>
                </a:solidFill>
                <a:latin typeface="Trebuchet MS"/>
                <a:cs typeface="Trebuchet MS"/>
              </a:rPr>
              <a:t>step</a:t>
            </a:r>
            <a:r>
              <a:rPr sz="2400" b="1" spc="-2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Brainstorm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alternatives.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Coming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solution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enables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actually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94208"/>
            <a:ext cx="8156575" cy="5598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88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Trebuchet MS"/>
                <a:cs typeface="Trebuchet MS"/>
              </a:rPr>
              <a:t>fourth</a:t>
            </a:r>
            <a:r>
              <a:rPr sz="2400" b="1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70" dirty="0">
                <a:solidFill>
                  <a:srgbClr val="FF0000"/>
                </a:solidFill>
                <a:latin typeface="Trebuchet MS"/>
                <a:cs typeface="Trebuchet MS"/>
              </a:rPr>
              <a:t>step</a:t>
            </a:r>
            <a:r>
              <a:rPr sz="2400" b="1" spc="-2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List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pros</a:t>
            </a:r>
            <a:r>
              <a:rPr sz="24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Arial"/>
                <a:cs typeface="Arial"/>
              </a:rPr>
              <a:t>cons</a:t>
            </a:r>
            <a:r>
              <a:rPr sz="24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4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0000"/>
                </a:solidFill>
                <a:latin typeface="Arial"/>
                <a:cs typeface="Arial"/>
              </a:rPr>
              <a:t>each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alternative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list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pros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cons,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eliminate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solutions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cons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pros,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easier.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66675">
              <a:lnSpc>
                <a:spcPct val="100000"/>
              </a:lnSpc>
            </a:pP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b="1" spc="-90" dirty="0">
                <a:solidFill>
                  <a:srgbClr val="FF0000"/>
                </a:solidFill>
                <a:latin typeface="Trebuchet MS"/>
                <a:cs typeface="Trebuchet MS"/>
              </a:rPr>
              <a:t>fifth </a:t>
            </a:r>
            <a:r>
              <a:rPr sz="2400" b="1" spc="-70" dirty="0">
                <a:solidFill>
                  <a:srgbClr val="FF0000"/>
                </a:solidFill>
                <a:latin typeface="Trebuchet MS"/>
                <a:cs typeface="Trebuchet MS"/>
              </a:rPr>
              <a:t>step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Make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decision.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Once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analyze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each 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solution,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pick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pros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(or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pros 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significant),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solution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everyone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can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agree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with.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rgbClr val="FF0000"/>
                </a:solidFill>
                <a:latin typeface="Trebuchet MS"/>
                <a:cs typeface="Trebuchet MS"/>
              </a:rPr>
              <a:t>sixth</a:t>
            </a:r>
            <a:r>
              <a:rPr sz="2400" b="1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75" dirty="0">
                <a:solidFill>
                  <a:srgbClr val="FF0000"/>
                </a:solidFill>
                <a:latin typeface="Trebuchet MS"/>
                <a:cs typeface="Trebuchet MS"/>
              </a:rPr>
              <a:t>step</a:t>
            </a:r>
            <a:r>
              <a:rPr sz="2400" b="1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Immediately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take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action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picked,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implement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away.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b="1" spc="-90" dirty="0">
                <a:solidFill>
                  <a:srgbClr val="FF0000"/>
                </a:solidFill>
                <a:latin typeface="Trebuchet MS"/>
                <a:cs typeface="Trebuchet MS"/>
              </a:rPr>
              <a:t>seventh </a:t>
            </a:r>
            <a:r>
              <a:rPr sz="2400" b="1" spc="-70" dirty="0">
                <a:solidFill>
                  <a:srgbClr val="FF0000"/>
                </a:solidFill>
                <a:latin typeface="Trebuchet MS"/>
                <a:cs typeface="Trebuchet MS"/>
              </a:rPr>
              <a:t>step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Learn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from, </a:t>
            </a: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reflect 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spc="-85" dirty="0">
                <a:solidFill>
                  <a:srgbClr val="FF0000"/>
                </a:solidFill>
                <a:latin typeface="Arial"/>
                <a:cs typeface="Arial"/>
              </a:rPr>
              <a:t>decision  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making.</a:t>
            </a:r>
            <a:r>
              <a:rPr sz="2400" spc="-3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step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allows</a:t>
            </a:r>
            <a:r>
              <a:rPr sz="24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you</a:t>
            </a:r>
            <a:r>
              <a:rPr sz="2400" spc="-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4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0000"/>
                </a:solidFill>
                <a:latin typeface="Arial"/>
                <a:cs typeface="Arial"/>
              </a:rPr>
              <a:t>see</a:t>
            </a:r>
            <a:r>
              <a:rPr sz="24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you</a:t>
            </a:r>
            <a:r>
              <a:rPr sz="2400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did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right</a:t>
            </a:r>
            <a:r>
              <a:rPr sz="24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wrong  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coming</a:t>
            </a:r>
            <a:r>
              <a:rPr sz="24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up,</a:t>
            </a:r>
            <a:r>
              <a:rPr sz="24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putting</a:t>
            </a:r>
            <a:r>
              <a:rPr sz="24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0000"/>
                </a:solidFill>
                <a:latin typeface="Arial"/>
                <a:cs typeface="Arial"/>
              </a:rPr>
              <a:t>decision</a:t>
            </a:r>
            <a:r>
              <a:rPr sz="24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4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0000"/>
                </a:solidFill>
                <a:latin typeface="Arial"/>
                <a:cs typeface="Arial"/>
              </a:rPr>
              <a:t>use.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65608"/>
            <a:ext cx="832739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0" dirty="0">
                <a:solidFill>
                  <a:srgbClr val="FFFFFF"/>
                </a:solidFill>
                <a:latin typeface="Trebuchet MS"/>
                <a:cs typeface="Trebuchet MS"/>
              </a:rPr>
              <a:t>SWOT</a:t>
            </a:r>
            <a:r>
              <a:rPr sz="2400" b="1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Analysis</a:t>
            </a:r>
            <a:r>
              <a:rPr sz="24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sz="2400" b="1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Orienting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SWOTs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Objective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SWOT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start 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defining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desired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end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objective, </a:t>
            </a: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runs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useless.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3180">
              <a:lnSpc>
                <a:spcPct val="100000"/>
              </a:lnSpc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objective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identified,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SWOT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used 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pursuit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objective.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case,</a:t>
            </a:r>
            <a:r>
              <a:rPr sz="24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SWOTs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are: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65250" y="3346450"/>
          <a:ext cx="6096000" cy="3015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marL="8756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Strengths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  <a:p>
                      <a:pPr marL="121285" marR="1003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Attributes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organization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that 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800" b="1" spc="-4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helpful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achieving 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800" b="1" spc="-409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D13A"/>
                    </a:solidFill>
                  </a:tcPr>
                </a:tc>
                <a:tc>
                  <a:txBody>
                    <a:bodyPr/>
                    <a:lstStyle/>
                    <a:p>
                      <a:pPr marL="727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Weaknesses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  <a:p>
                      <a:pPr marL="327025" marR="307340" indent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Attributes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organization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that 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are  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harmful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800" b="1" spc="-3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achieving 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D1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80" dirty="0">
                          <a:latin typeface="Trebuchet MS"/>
                          <a:cs typeface="Trebuchet MS"/>
                        </a:rPr>
                        <a:t>Opportunities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95" dirty="0">
                          <a:latin typeface="Trebuchet MS"/>
                          <a:cs typeface="Trebuchet MS"/>
                        </a:rPr>
                        <a:t>Threats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7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0160" algn="ctr">
                        <a:lnSpc>
                          <a:spcPts val="1880"/>
                        </a:lnSpc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External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800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are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880"/>
                        </a:lnSpc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External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800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are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0160" algn="ctr">
                        <a:lnSpc>
                          <a:spcPts val="1880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helpful 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achieving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the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80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harmful 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achieving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the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0160" algn="ctr">
                        <a:lnSpc>
                          <a:spcPts val="1880"/>
                        </a:lnSpc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objective.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880"/>
                        </a:lnSpc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objective.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65250" y="3117850"/>
          <a:ext cx="6096000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marL="8750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Strengths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  <a:p>
                      <a:pPr marL="140335" marR="122555" algn="ctr">
                        <a:lnSpc>
                          <a:spcPct val="100000"/>
                        </a:lnSpc>
                      </a:pPr>
                      <a:r>
                        <a:rPr sz="2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2400" b="1" spc="-25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2400" b="1" spc="-2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</a:t>
                      </a:r>
                      <a:r>
                        <a:rPr sz="2400" b="1" spc="-2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2400" b="1" spc="-2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each  </a:t>
                      </a:r>
                      <a:r>
                        <a:rPr sz="2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Strength?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D13A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379095" indent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Weaknesses  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2400" b="1" spc="-2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2400" b="1" spc="-25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</a:t>
                      </a:r>
                      <a:r>
                        <a:rPr sz="2400" b="1" spc="-3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Stop 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each</a:t>
                      </a:r>
                      <a:r>
                        <a:rPr sz="2400" b="1" spc="-4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Weakness?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D1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304165" marR="286385" indent="-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80" dirty="0">
                          <a:latin typeface="Trebuchet MS"/>
                          <a:cs typeface="Trebuchet MS"/>
                        </a:rPr>
                        <a:t>Opportunities  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How 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we</a:t>
                      </a:r>
                      <a:r>
                        <a:rPr sz="2400" spc="-4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Exploit  </a:t>
                      </a:r>
                      <a:r>
                        <a:rPr sz="2400" spc="-12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2400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Opportunity?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10255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95" dirty="0">
                          <a:latin typeface="Trebuchet MS"/>
                          <a:cs typeface="Trebuchet MS"/>
                        </a:rPr>
                        <a:t>Threats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  <a:p>
                      <a:pPr marL="237490" marR="215265" indent="-1270" algn="ctr">
                        <a:lnSpc>
                          <a:spcPct val="100000"/>
                        </a:lnSpc>
                      </a:pPr>
                      <a:r>
                        <a:rPr sz="2400" spc="-75" dirty="0">
                          <a:latin typeface="Arial"/>
                          <a:cs typeface="Arial"/>
                        </a:rPr>
                        <a:t>How 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we</a:t>
                      </a:r>
                      <a:r>
                        <a:rPr sz="2400" spc="-4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Defend  against </a:t>
                      </a:r>
                      <a:r>
                        <a:rPr sz="2400" spc="-12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2400" spc="-5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Threat?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81482"/>
            <a:ext cx="4569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30" dirty="0">
                <a:latin typeface="Trebuchet MS"/>
                <a:cs typeface="Trebuchet MS"/>
              </a:rPr>
              <a:t>SWOT</a:t>
            </a:r>
            <a:r>
              <a:rPr b="1" spc="-390" dirty="0">
                <a:latin typeface="Trebuchet MS"/>
                <a:cs typeface="Trebuchet MS"/>
              </a:rPr>
              <a:t> </a:t>
            </a:r>
            <a:r>
              <a:rPr b="1" spc="-65" dirty="0">
                <a:latin typeface="Trebuchet MS"/>
                <a:cs typeface="Trebuchet MS"/>
              </a:rPr>
              <a:t>Analysis</a:t>
            </a:r>
            <a:r>
              <a:rPr b="1" spc="-260" dirty="0">
                <a:latin typeface="Trebuchet MS"/>
                <a:cs typeface="Trebuchet MS"/>
              </a:rPr>
              <a:t> </a:t>
            </a:r>
            <a:r>
              <a:rPr b="1" spc="-195" dirty="0">
                <a:latin typeface="Arial"/>
                <a:cs typeface="Arial"/>
              </a:rPr>
              <a:t>–</a:t>
            </a:r>
            <a:r>
              <a:rPr b="1" spc="-315" dirty="0">
                <a:latin typeface="Arial"/>
                <a:cs typeface="Arial"/>
              </a:rPr>
              <a:t> </a:t>
            </a:r>
            <a:r>
              <a:rPr b="1" spc="-130" dirty="0">
                <a:latin typeface="Trebuchet MS"/>
                <a:cs typeface="Trebuchet MS"/>
              </a:rPr>
              <a:t>Creative</a:t>
            </a:r>
            <a:r>
              <a:rPr b="1" spc="-330" dirty="0">
                <a:latin typeface="Trebuchet MS"/>
                <a:cs typeface="Trebuchet MS"/>
              </a:rPr>
              <a:t> </a:t>
            </a:r>
            <a:r>
              <a:rPr b="1" spc="-55" dirty="0">
                <a:latin typeface="Trebuchet MS"/>
                <a:cs typeface="Trebuchet MS"/>
              </a:rPr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977265"/>
            <a:ext cx="82880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Creative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SWOTs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objective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seems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attainable,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SWOTs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inputs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creative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generation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possible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strategies,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asking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(usually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groups)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answering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four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questions,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times: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7807"/>
            <a:ext cx="41421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10" dirty="0">
                <a:latin typeface="Trebuchet MS"/>
                <a:cs typeface="Trebuchet MS"/>
              </a:rPr>
              <a:t>Group</a:t>
            </a:r>
            <a:r>
              <a:rPr sz="3200" b="1" spc="-375" dirty="0">
                <a:latin typeface="Trebuchet MS"/>
                <a:cs typeface="Trebuchet MS"/>
              </a:rPr>
              <a:t> </a:t>
            </a:r>
            <a:r>
              <a:rPr sz="3200" b="1" spc="-80" dirty="0">
                <a:latin typeface="Trebuchet MS"/>
                <a:cs typeface="Trebuchet MS"/>
              </a:rPr>
              <a:t>Decision-making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05813"/>
            <a:ext cx="666559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requiring</a:t>
            </a: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include: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Involving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sensitive</a:t>
            </a:r>
            <a:r>
              <a:rPr sz="28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28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alternatives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Involving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28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factor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35712"/>
            <a:ext cx="5142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10" dirty="0">
                <a:latin typeface="Trebuchet MS"/>
                <a:cs typeface="Trebuchet MS"/>
              </a:rPr>
              <a:t>Group </a:t>
            </a:r>
            <a:r>
              <a:rPr sz="3200" b="1" spc="-105" dirty="0">
                <a:latin typeface="Trebuchet MS"/>
                <a:cs typeface="Trebuchet MS"/>
              </a:rPr>
              <a:t>Decisions:</a:t>
            </a:r>
            <a:r>
              <a:rPr sz="3200" b="1" spc="-695" dirty="0">
                <a:latin typeface="Trebuchet MS"/>
                <a:cs typeface="Trebuchet MS"/>
              </a:rPr>
              <a:t> </a:t>
            </a:r>
            <a:r>
              <a:rPr sz="3200" b="1" spc="-50" dirty="0">
                <a:latin typeface="Trebuchet MS"/>
                <a:cs typeface="Trebuchet MS"/>
              </a:rPr>
              <a:t>Advantages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153413"/>
            <a:ext cx="642493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Acceptance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800" spc="-5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Coordination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easier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Communication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easier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Existence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280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alternatives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800" spc="-5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processed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Diversity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6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perspectives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11607"/>
            <a:ext cx="5657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10" dirty="0">
                <a:latin typeface="Trebuchet MS"/>
                <a:cs typeface="Trebuchet MS"/>
              </a:rPr>
              <a:t>Group </a:t>
            </a:r>
            <a:r>
              <a:rPr sz="3200" b="1" spc="-105" dirty="0">
                <a:latin typeface="Trebuchet MS"/>
                <a:cs typeface="Trebuchet MS"/>
              </a:rPr>
              <a:t>Decisions:</a:t>
            </a:r>
            <a:r>
              <a:rPr sz="3200" b="1" spc="-560" dirty="0">
                <a:latin typeface="Trebuchet MS"/>
                <a:cs typeface="Trebuchet MS"/>
              </a:rPr>
              <a:t> </a:t>
            </a:r>
            <a:r>
              <a:rPr sz="3200" b="1" spc="-50" dirty="0">
                <a:latin typeface="Trebuchet MS"/>
                <a:cs typeface="Trebuchet MS"/>
              </a:rPr>
              <a:t>Disadvantages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29613"/>
            <a:ext cx="5026660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longer</a:t>
            </a: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 smtClean="0">
                <a:solidFill>
                  <a:srgbClr val="FFFFFF"/>
                </a:solidFill>
                <a:latin typeface="Arial"/>
                <a:cs typeface="Arial"/>
              </a:rPr>
              <a:t>indecisive</a:t>
            </a:r>
            <a:r>
              <a:rPr lang="en-US" sz="2800" spc="-95" dirty="0" smtClean="0">
                <a:solidFill>
                  <a:srgbClr val="FFFFFF"/>
                </a:solidFill>
                <a:latin typeface="Arial"/>
                <a:cs typeface="Arial"/>
              </a:rPr>
              <a:t>(open)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Groups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8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compromise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Groups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dominated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8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play</a:t>
            </a: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AutoNum type="arabicPeriod"/>
            </a:pPr>
            <a:endParaRPr sz="2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11607"/>
            <a:ext cx="66605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75" dirty="0">
                <a:latin typeface="Trebuchet MS"/>
                <a:cs typeface="Trebuchet MS"/>
              </a:rPr>
              <a:t>Situational</a:t>
            </a:r>
            <a:r>
              <a:rPr sz="3200" b="1" spc="-295" dirty="0">
                <a:latin typeface="Trebuchet MS"/>
                <a:cs typeface="Trebuchet MS"/>
              </a:rPr>
              <a:t> </a:t>
            </a:r>
            <a:r>
              <a:rPr sz="3200" b="1" spc="-120" dirty="0">
                <a:latin typeface="Trebuchet MS"/>
                <a:cs typeface="Trebuchet MS"/>
              </a:rPr>
              <a:t>Factors</a:t>
            </a:r>
            <a:r>
              <a:rPr sz="3200" b="1" spc="-310" dirty="0">
                <a:latin typeface="Trebuchet MS"/>
                <a:cs typeface="Trebuchet MS"/>
              </a:rPr>
              <a:t> </a:t>
            </a:r>
            <a:r>
              <a:rPr sz="3200" b="1" spc="-145" dirty="0">
                <a:latin typeface="Trebuchet MS"/>
                <a:cs typeface="Trebuchet MS"/>
              </a:rPr>
              <a:t>for</a:t>
            </a:r>
            <a:r>
              <a:rPr sz="3200" b="1" spc="-430" dirty="0">
                <a:latin typeface="Trebuchet MS"/>
                <a:cs typeface="Trebuchet MS"/>
              </a:rPr>
              <a:t> </a:t>
            </a:r>
            <a:r>
              <a:rPr sz="3200" b="1" spc="-110" dirty="0">
                <a:latin typeface="Trebuchet MS"/>
                <a:cs typeface="Trebuchet MS"/>
              </a:rPr>
              <a:t>Group</a:t>
            </a:r>
            <a:r>
              <a:rPr sz="3200" b="1" spc="-310" dirty="0">
                <a:latin typeface="Trebuchet MS"/>
                <a:cs typeface="Trebuchet MS"/>
              </a:rPr>
              <a:t> </a:t>
            </a:r>
            <a:r>
              <a:rPr sz="3200" b="1" spc="-100" dirty="0">
                <a:latin typeface="Trebuchet MS"/>
                <a:cs typeface="Trebuchet MS"/>
              </a:rPr>
              <a:t>Decision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537461"/>
            <a:ext cx="328739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Importance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acceptance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Importance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solution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Complex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problem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Democratic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6575" y="1497329"/>
            <a:ext cx="448119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taking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r>
              <a:rPr sz="2400" spc="-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endParaRPr sz="2400">
              <a:latin typeface="Arial"/>
              <a:cs typeface="Arial"/>
            </a:endParaRPr>
          </a:p>
          <a:p>
            <a:pPr marL="12700" marR="1772285">
              <a:lnSpc>
                <a:spcPct val="200000"/>
              </a:lnSpc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understanding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Whole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responsibility 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20370">
              <a:lnSpc>
                <a:spcPct val="100000"/>
              </a:lnSpc>
            </a:pP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creativity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0748" y="1219200"/>
            <a:ext cx="1905" cy="4800600"/>
          </a:xfrm>
          <a:custGeom>
            <a:avLst/>
            <a:gdLst/>
            <a:ahLst/>
            <a:cxnLst/>
            <a:rect l="l" t="t" r="r" b="b"/>
            <a:pathLst>
              <a:path w="1904" h="4800600">
                <a:moveTo>
                  <a:pt x="1650" y="0"/>
                </a:moveTo>
                <a:lnTo>
                  <a:pt x="0" y="4800600"/>
                </a:lnTo>
              </a:path>
            </a:pathLst>
          </a:custGeom>
          <a:ln w="12700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1000" y="457200"/>
            <a:ext cx="5030787" cy="4572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09600" y="1676400"/>
            <a:ext cx="7467600" cy="4038600"/>
          </a:xfrm>
        </p:spPr>
        <p:txBody>
          <a:bodyPr/>
          <a:lstStyle/>
          <a:p>
            <a:pPr algn="l"/>
            <a:r>
              <a:rPr lang="en-US" dirty="0"/>
              <a:t>After going through this </a:t>
            </a:r>
            <a:r>
              <a:rPr lang="en-US" dirty="0" smtClean="0"/>
              <a:t>chapter, </a:t>
            </a:r>
            <a:r>
              <a:rPr lang="en-US" dirty="0"/>
              <a:t>you should be able to: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understand </a:t>
            </a:r>
            <a:r>
              <a:rPr lang="en-US" dirty="0"/>
              <a:t>the process of decision making;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explain </a:t>
            </a:r>
            <a:r>
              <a:rPr lang="en-US" dirty="0"/>
              <a:t>the </a:t>
            </a:r>
            <a:r>
              <a:rPr lang="en-US" dirty="0" smtClean="0"/>
              <a:t>styles </a:t>
            </a:r>
            <a:r>
              <a:rPr lang="en-US" dirty="0"/>
              <a:t>of decision making;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appreciate </a:t>
            </a:r>
            <a:r>
              <a:rPr lang="en-US" dirty="0"/>
              <a:t>the individual differences in decision making;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describe </a:t>
            </a:r>
            <a:r>
              <a:rPr lang="en-US" dirty="0"/>
              <a:t>the guidelines for effective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875893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87807"/>
            <a:ext cx="4695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75" dirty="0">
                <a:latin typeface="Trebuchet MS"/>
                <a:cs typeface="Trebuchet MS"/>
              </a:rPr>
              <a:t>Improving </a:t>
            </a:r>
            <a:r>
              <a:rPr sz="3200" b="1" spc="-110" dirty="0">
                <a:latin typeface="Trebuchet MS"/>
                <a:cs typeface="Trebuchet MS"/>
              </a:rPr>
              <a:t>Group</a:t>
            </a:r>
            <a:r>
              <a:rPr sz="3200" b="1" spc="-680" dirty="0">
                <a:latin typeface="Trebuchet MS"/>
                <a:cs typeface="Trebuchet MS"/>
              </a:rPr>
              <a:t> </a:t>
            </a:r>
            <a:r>
              <a:rPr sz="3200" b="1" spc="-100" dirty="0">
                <a:latin typeface="Trebuchet MS"/>
                <a:cs typeface="Trebuchet MS"/>
              </a:rPr>
              <a:t>Decision-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305813"/>
            <a:ext cx="418211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Brainstorming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295275" indent="-28257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Nominal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8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techniques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295275" indent="-28257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Electronic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980" y="762000"/>
            <a:ext cx="8415020" cy="5170646"/>
          </a:xfrm>
        </p:spPr>
        <p:txBody>
          <a:bodyPr/>
          <a:lstStyle/>
          <a:p>
            <a:r>
              <a:rPr lang="en-US" dirty="0"/>
              <a:t>Identify six decisions that you have taken during last one year. Check which decisions were made under certainty, </a:t>
            </a:r>
            <a:r>
              <a:rPr lang="en-US" dirty="0" smtClean="0"/>
              <a:t>under </a:t>
            </a:r>
            <a:r>
              <a:rPr lang="en-US" dirty="0"/>
              <a:t>risk and under uncertainty.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Decisions </a:t>
            </a:r>
            <a:r>
              <a:rPr lang="en-US" dirty="0" smtClean="0"/>
              <a:t>	Certainty 	Risk 		Uncertainty </a:t>
            </a:r>
          </a:p>
          <a:p>
            <a:r>
              <a:rPr lang="en-US" dirty="0" smtClean="0"/>
              <a:t>		</a:t>
            </a:r>
            <a:r>
              <a:rPr lang="en-US" sz="1400" dirty="0" smtClean="0"/>
              <a:t>(Confidence)</a:t>
            </a:r>
          </a:p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</a:t>
            </a:r>
          </a:p>
          <a:p>
            <a:r>
              <a:rPr lang="en-US" dirty="0" smtClean="0"/>
              <a:t>6.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67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597408"/>
            <a:ext cx="8327135" cy="1074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50464" y="1420367"/>
            <a:ext cx="3087624" cy="1074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0099" y="1294891"/>
            <a:ext cx="137159" cy="108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820" y="1245235"/>
            <a:ext cx="195097" cy="144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2293" y="1172591"/>
            <a:ext cx="180340" cy="229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9782" y="1172591"/>
            <a:ext cx="180340" cy="229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0305" y="1172591"/>
            <a:ext cx="180340" cy="229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2670" y="1172591"/>
            <a:ext cx="180340" cy="229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3878" y="1172336"/>
            <a:ext cx="163703" cy="231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3514" y="1170939"/>
            <a:ext cx="163703" cy="2326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9258" y="1170939"/>
            <a:ext cx="163703" cy="2326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8704" y="1169669"/>
            <a:ext cx="145923" cy="882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5176" y="1169669"/>
            <a:ext cx="145923" cy="882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07504" y="1124838"/>
            <a:ext cx="79375" cy="324485"/>
          </a:xfrm>
          <a:custGeom>
            <a:avLst/>
            <a:gdLst/>
            <a:ahLst/>
            <a:cxnLst/>
            <a:rect l="l" t="t" r="r" b="b"/>
            <a:pathLst>
              <a:path w="79375" h="324484">
                <a:moveTo>
                  <a:pt x="0" y="0"/>
                </a:moveTo>
                <a:lnTo>
                  <a:pt x="79375" y="0"/>
                </a:lnTo>
                <a:lnTo>
                  <a:pt x="79375" y="324485"/>
                </a:lnTo>
                <a:lnTo>
                  <a:pt x="0" y="3244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5731" y="1124838"/>
            <a:ext cx="79375" cy="324485"/>
          </a:xfrm>
          <a:custGeom>
            <a:avLst/>
            <a:gdLst/>
            <a:ahLst/>
            <a:cxnLst/>
            <a:rect l="l" t="t" r="r" b="b"/>
            <a:pathLst>
              <a:path w="79375" h="324484">
                <a:moveTo>
                  <a:pt x="0" y="0"/>
                </a:moveTo>
                <a:lnTo>
                  <a:pt x="79375" y="0"/>
                </a:lnTo>
                <a:lnTo>
                  <a:pt x="79375" y="324485"/>
                </a:lnTo>
                <a:lnTo>
                  <a:pt x="0" y="3244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77720" y="1124838"/>
            <a:ext cx="79375" cy="324485"/>
          </a:xfrm>
          <a:custGeom>
            <a:avLst/>
            <a:gdLst/>
            <a:ahLst/>
            <a:cxnLst/>
            <a:rect l="l" t="t" r="r" b="b"/>
            <a:pathLst>
              <a:path w="79375" h="324484">
                <a:moveTo>
                  <a:pt x="0" y="0"/>
                </a:moveTo>
                <a:lnTo>
                  <a:pt x="79375" y="0"/>
                </a:lnTo>
                <a:lnTo>
                  <a:pt x="79375" y="324485"/>
                </a:lnTo>
                <a:lnTo>
                  <a:pt x="0" y="3244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5635" y="1116838"/>
            <a:ext cx="293370" cy="332740"/>
          </a:xfrm>
          <a:custGeom>
            <a:avLst/>
            <a:gdLst/>
            <a:ahLst/>
            <a:cxnLst/>
            <a:rect l="l" t="t" r="r" b="b"/>
            <a:pathLst>
              <a:path w="293370" h="332740">
                <a:moveTo>
                  <a:pt x="182118" y="0"/>
                </a:moveTo>
                <a:lnTo>
                  <a:pt x="224633" y="6223"/>
                </a:lnTo>
                <a:lnTo>
                  <a:pt x="259715" y="26320"/>
                </a:lnTo>
                <a:lnTo>
                  <a:pt x="284343" y="61896"/>
                </a:lnTo>
                <a:lnTo>
                  <a:pt x="292727" y="99935"/>
                </a:lnTo>
                <a:lnTo>
                  <a:pt x="293370" y="121920"/>
                </a:lnTo>
                <a:lnTo>
                  <a:pt x="293370" y="332486"/>
                </a:lnTo>
                <a:lnTo>
                  <a:pt x="213995" y="332486"/>
                </a:lnTo>
                <a:lnTo>
                  <a:pt x="213995" y="134238"/>
                </a:lnTo>
                <a:lnTo>
                  <a:pt x="213995" y="125602"/>
                </a:lnTo>
                <a:lnTo>
                  <a:pt x="205884" y="88209"/>
                </a:lnTo>
                <a:lnTo>
                  <a:pt x="169773" y="66974"/>
                </a:lnTo>
                <a:lnTo>
                  <a:pt x="161417" y="66548"/>
                </a:lnTo>
                <a:lnTo>
                  <a:pt x="149990" y="67236"/>
                </a:lnTo>
                <a:lnTo>
                  <a:pt x="106735" y="83518"/>
                </a:lnTo>
                <a:lnTo>
                  <a:pt x="79375" y="109092"/>
                </a:lnTo>
                <a:lnTo>
                  <a:pt x="79375" y="332486"/>
                </a:lnTo>
                <a:lnTo>
                  <a:pt x="0" y="332486"/>
                </a:lnTo>
                <a:lnTo>
                  <a:pt x="0" y="8000"/>
                </a:lnTo>
                <a:lnTo>
                  <a:pt x="65659" y="8000"/>
                </a:lnTo>
                <a:lnTo>
                  <a:pt x="73025" y="53212"/>
                </a:lnTo>
                <a:lnTo>
                  <a:pt x="74295" y="53212"/>
                </a:lnTo>
                <a:lnTo>
                  <a:pt x="103568" y="24320"/>
                </a:lnTo>
                <a:lnTo>
                  <a:pt x="138713" y="6899"/>
                </a:lnTo>
                <a:lnTo>
                  <a:pt x="172904" y="283"/>
                </a:lnTo>
                <a:lnTo>
                  <a:pt x="182118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59395" y="1116838"/>
            <a:ext cx="326390" cy="340995"/>
          </a:xfrm>
          <a:custGeom>
            <a:avLst/>
            <a:gdLst/>
            <a:ahLst/>
            <a:cxnLst/>
            <a:rect l="l" t="t" r="r" b="b"/>
            <a:pathLst>
              <a:path w="326390" h="340994">
                <a:moveTo>
                  <a:pt x="162813" y="0"/>
                </a:moveTo>
                <a:lnTo>
                  <a:pt x="215624" y="6858"/>
                </a:lnTo>
                <a:lnTo>
                  <a:pt x="259270" y="26955"/>
                </a:lnTo>
                <a:lnTo>
                  <a:pt x="292582" y="58652"/>
                </a:lnTo>
                <a:lnTo>
                  <a:pt x="314959" y="100711"/>
                </a:lnTo>
                <a:lnTo>
                  <a:pt x="325443" y="151735"/>
                </a:lnTo>
                <a:lnTo>
                  <a:pt x="326135" y="170434"/>
                </a:lnTo>
                <a:lnTo>
                  <a:pt x="325441" y="189077"/>
                </a:lnTo>
                <a:lnTo>
                  <a:pt x="314832" y="240029"/>
                </a:lnTo>
                <a:lnTo>
                  <a:pt x="292169" y="282195"/>
                </a:lnTo>
                <a:lnTo>
                  <a:pt x="258667" y="313912"/>
                </a:lnTo>
                <a:lnTo>
                  <a:pt x="215259" y="334010"/>
                </a:lnTo>
                <a:lnTo>
                  <a:pt x="163449" y="340867"/>
                </a:lnTo>
                <a:lnTo>
                  <a:pt x="144877" y="340105"/>
                </a:lnTo>
                <a:lnTo>
                  <a:pt x="94996" y="328675"/>
                </a:lnTo>
                <a:lnTo>
                  <a:pt x="54705" y="304601"/>
                </a:lnTo>
                <a:lnTo>
                  <a:pt x="24907" y="269255"/>
                </a:lnTo>
                <a:lnTo>
                  <a:pt x="6375" y="223887"/>
                </a:lnTo>
                <a:lnTo>
                  <a:pt x="0" y="170434"/>
                </a:lnTo>
                <a:lnTo>
                  <a:pt x="714" y="151735"/>
                </a:lnTo>
                <a:lnTo>
                  <a:pt x="11429" y="100711"/>
                </a:lnTo>
                <a:lnTo>
                  <a:pt x="34039" y="58652"/>
                </a:lnTo>
                <a:lnTo>
                  <a:pt x="67595" y="26955"/>
                </a:lnTo>
                <a:lnTo>
                  <a:pt x="111003" y="6857"/>
                </a:lnTo>
                <a:lnTo>
                  <a:pt x="162813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99275" y="1116838"/>
            <a:ext cx="237490" cy="340995"/>
          </a:xfrm>
          <a:custGeom>
            <a:avLst/>
            <a:gdLst/>
            <a:ahLst/>
            <a:cxnLst/>
            <a:rect l="l" t="t" r="r" b="b"/>
            <a:pathLst>
              <a:path w="237490" h="340994">
                <a:moveTo>
                  <a:pt x="121284" y="0"/>
                </a:moveTo>
                <a:lnTo>
                  <a:pt x="163879" y="2678"/>
                </a:lnTo>
                <a:lnTo>
                  <a:pt x="202025" y="10350"/>
                </a:lnTo>
                <a:lnTo>
                  <a:pt x="224408" y="17399"/>
                </a:lnTo>
                <a:lnTo>
                  <a:pt x="224408" y="82041"/>
                </a:lnTo>
                <a:lnTo>
                  <a:pt x="217043" y="79501"/>
                </a:lnTo>
                <a:lnTo>
                  <a:pt x="209296" y="77215"/>
                </a:lnTo>
                <a:lnTo>
                  <a:pt x="201168" y="75184"/>
                </a:lnTo>
                <a:lnTo>
                  <a:pt x="193040" y="73025"/>
                </a:lnTo>
                <a:lnTo>
                  <a:pt x="184784" y="71120"/>
                </a:lnTo>
                <a:lnTo>
                  <a:pt x="176402" y="69596"/>
                </a:lnTo>
                <a:lnTo>
                  <a:pt x="168021" y="68072"/>
                </a:lnTo>
                <a:lnTo>
                  <a:pt x="159639" y="66801"/>
                </a:lnTo>
                <a:lnTo>
                  <a:pt x="151383" y="65786"/>
                </a:lnTo>
                <a:lnTo>
                  <a:pt x="143128" y="64770"/>
                </a:lnTo>
                <a:lnTo>
                  <a:pt x="135381" y="64262"/>
                </a:lnTo>
                <a:lnTo>
                  <a:pt x="128016" y="64262"/>
                </a:lnTo>
                <a:lnTo>
                  <a:pt x="118618" y="64262"/>
                </a:lnTo>
                <a:lnTo>
                  <a:pt x="110617" y="65150"/>
                </a:lnTo>
                <a:lnTo>
                  <a:pt x="104140" y="66928"/>
                </a:lnTo>
                <a:lnTo>
                  <a:pt x="97663" y="68707"/>
                </a:lnTo>
                <a:lnTo>
                  <a:pt x="92455" y="71120"/>
                </a:lnTo>
                <a:lnTo>
                  <a:pt x="88519" y="74167"/>
                </a:lnTo>
                <a:lnTo>
                  <a:pt x="84454" y="77215"/>
                </a:lnTo>
                <a:lnTo>
                  <a:pt x="81533" y="80645"/>
                </a:lnTo>
                <a:lnTo>
                  <a:pt x="79755" y="84582"/>
                </a:lnTo>
                <a:lnTo>
                  <a:pt x="77977" y="88391"/>
                </a:lnTo>
                <a:lnTo>
                  <a:pt x="77089" y="92456"/>
                </a:lnTo>
                <a:lnTo>
                  <a:pt x="77089" y="96774"/>
                </a:lnTo>
                <a:lnTo>
                  <a:pt x="77089" y="104139"/>
                </a:lnTo>
                <a:lnTo>
                  <a:pt x="99186" y="126237"/>
                </a:lnTo>
                <a:lnTo>
                  <a:pt x="106045" y="129159"/>
                </a:lnTo>
                <a:lnTo>
                  <a:pt x="113410" y="131572"/>
                </a:lnTo>
                <a:lnTo>
                  <a:pt x="120903" y="133350"/>
                </a:lnTo>
                <a:lnTo>
                  <a:pt x="128524" y="135254"/>
                </a:lnTo>
                <a:lnTo>
                  <a:pt x="135890" y="137160"/>
                </a:lnTo>
                <a:lnTo>
                  <a:pt x="143001" y="138937"/>
                </a:lnTo>
                <a:lnTo>
                  <a:pt x="151383" y="141053"/>
                </a:lnTo>
                <a:lnTo>
                  <a:pt x="192436" y="155448"/>
                </a:lnTo>
                <a:lnTo>
                  <a:pt x="224024" y="183272"/>
                </a:lnTo>
                <a:lnTo>
                  <a:pt x="236583" y="220386"/>
                </a:lnTo>
                <a:lnTo>
                  <a:pt x="237108" y="232410"/>
                </a:lnTo>
                <a:lnTo>
                  <a:pt x="236466" y="245677"/>
                </a:lnTo>
                <a:lnTo>
                  <a:pt x="221081" y="290052"/>
                </a:lnTo>
                <a:lnTo>
                  <a:pt x="188025" y="320532"/>
                </a:lnTo>
                <a:lnTo>
                  <a:pt x="140001" y="337224"/>
                </a:lnTo>
                <a:lnTo>
                  <a:pt x="96139" y="340867"/>
                </a:lnTo>
                <a:lnTo>
                  <a:pt x="81111" y="340560"/>
                </a:lnTo>
                <a:lnTo>
                  <a:pt x="40767" y="336041"/>
                </a:lnTo>
                <a:lnTo>
                  <a:pt x="0" y="323723"/>
                </a:lnTo>
                <a:lnTo>
                  <a:pt x="0" y="259841"/>
                </a:lnTo>
                <a:lnTo>
                  <a:pt x="12862" y="264316"/>
                </a:lnTo>
                <a:lnTo>
                  <a:pt x="25177" y="268017"/>
                </a:lnTo>
                <a:lnTo>
                  <a:pt x="69596" y="275685"/>
                </a:lnTo>
                <a:lnTo>
                  <a:pt x="89407" y="276606"/>
                </a:lnTo>
                <a:lnTo>
                  <a:pt x="96696" y="276465"/>
                </a:lnTo>
                <a:lnTo>
                  <a:pt x="138810" y="267462"/>
                </a:lnTo>
                <a:lnTo>
                  <a:pt x="145033" y="264413"/>
                </a:lnTo>
                <a:lnTo>
                  <a:pt x="149859" y="260476"/>
                </a:lnTo>
                <a:lnTo>
                  <a:pt x="153416" y="255650"/>
                </a:lnTo>
                <a:lnTo>
                  <a:pt x="156972" y="250825"/>
                </a:lnTo>
                <a:lnTo>
                  <a:pt x="158750" y="245110"/>
                </a:lnTo>
                <a:lnTo>
                  <a:pt x="158750" y="238378"/>
                </a:lnTo>
                <a:lnTo>
                  <a:pt x="158750" y="231521"/>
                </a:lnTo>
                <a:lnTo>
                  <a:pt x="156845" y="225806"/>
                </a:lnTo>
                <a:lnTo>
                  <a:pt x="152907" y="221361"/>
                </a:lnTo>
                <a:lnTo>
                  <a:pt x="148971" y="216788"/>
                </a:lnTo>
                <a:lnTo>
                  <a:pt x="108704" y="200544"/>
                </a:lnTo>
                <a:lnTo>
                  <a:pt x="88773" y="195579"/>
                </a:lnTo>
                <a:lnTo>
                  <a:pt x="80178" y="193105"/>
                </a:lnTo>
                <a:lnTo>
                  <a:pt x="40211" y="177482"/>
                </a:lnTo>
                <a:lnTo>
                  <a:pt x="11549" y="150417"/>
                </a:lnTo>
                <a:lnTo>
                  <a:pt x="380" y="105790"/>
                </a:lnTo>
                <a:lnTo>
                  <a:pt x="998" y="92696"/>
                </a:lnTo>
                <a:lnTo>
                  <a:pt x="15446" y="49176"/>
                </a:lnTo>
                <a:lnTo>
                  <a:pt x="45069" y="19637"/>
                </a:lnTo>
                <a:lnTo>
                  <a:pt x="86048" y="3536"/>
                </a:lnTo>
                <a:lnTo>
                  <a:pt x="109237" y="384"/>
                </a:lnTo>
                <a:lnTo>
                  <a:pt x="121284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25184" y="1116838"/>
            <a:ext cx="250825" cy="340995"/>
          </a:xfrm>
          <a:custGeom>
            <a:avLst/>
            <a:gdLst/>
            <a:ahLst/>
            <a:cxnLst/>
            <a:rect l="l" t="t" r="r" b="b"/>
            <a:pathLst>
              <a:path w="250825" h="340994">
                <a:moveTo>
                  <a:pt x="167132" y="0"/>
                </a:moveTo>
                <a:lnTo>
                  <a:pt x="209041" y="3810"/>
                </a:lnTo>
                <a:lnTo>
                  <a:pt x="245490" y="14350"/>
                </a:lnTo>
                <a:lnTo>
                  <a:pt x="245490" y="78994"/>
                </a:lnTo>
                <a:lnTo>
                  <a:pt x="238017" y="75995"/>
                </a:lnTo>
                <a:lnTo>
                  <a:pt x="230282" y="73294"/>
                </a:lnTo>
                <a:lnTo>
                  <a:pt x="187922" y="65137"/>
                </a:lnTo>
                <a:lnTo>
                  <a:pt x="178562" y="64897"/>
                </a:lnTo>
                <a:lnTo>
                  <a:pt x="169078" y="65274"/>
                </a:lnTo>
                <a:lnTo>
                  <a:pt x="125618" y="78359"/>
                </a:lnTo>
                <a:lnTo>
                  <a:pt x="94232" y="113107"/>
                </a:lnTo>
                <a:lnTo>
                  <a:pt x="82540" y="159263"/>
                </a:lnTo>
                <a:lnTo>
                  <a:pt x="82041" y="173482"/>
                </a:lnTo>
                <a:lnTo>
                  <a:pt x="82422" y="184005"/>
                </a:lnTo>
                <a:lnTo>
                  <a:pt x="91465" y="222890"/>
                </a:lnTo>
                <a:lnTo>
                  <a:pt x="118824" y="258206"/>
                </a:lnTo>
                <a:lnTo>
                  <a:pt x="154670" y="273827"/>
                </a:lnTo>
                <a:lnTo>
                  <a:pt x="177545" y="275844"/>
                </a:lnTo>
                <a:lnTo>
                  <a:pt x="188164" y="275580"/>
                </a:lnTo>
                <a:lnTo>
                  <a:pt x="225782" y="269216"/>
                </a:lnTo>
                <a:lnTo>
                  <a:pt x="250570" y="260858"/>
                </a:lnTo>
                <a:lnTo>
                  <a:pt x="250570" y="325500"/>
                </a:lnTo>
                <a:lnTo>
                  <a:pt x="213613" y="336296"/>
                </a:lnTo>
                <a:lnTo>
                  <a:pt x="167766" y="340867"/>
                </a:lnTo>
                <a:lnTo>
                  <a:pt x="150506" y="340246"/>
                </a:lnTo>
                <a:lnTo>
                  <a:pt x="102108" y="330835"/>
                </a:lnTo>
                <a:lnTo>
                  <a:pt x="60781" y="309903"/>
                </a:lnTo>
                <a:lnTo>
                  <a:pt x="28606" y="277225"/>
                </a:lnTo>
                <a:lnTo>
                  <a:pt x="7393" y="232304"/>
                </a:lnTo>
                <a:lnTo>
                  <a:pt x="0" y="175387"/>
                </a:lnTo>
                <a:lnTo>
                  <a:pt x="950" y="152790"/>
                </a:lnTo>
                <a:lnTo>
                  <a:pt x="8518" y="112647"/>
                </a:lnTo>
                <a:lnTo>
                  <a:pt x="32369" y="64738"/>
                </a:lnTo>
                <a:lnTo>
                  <a:pt x="66464" y="30855"/>
                </a:lnTo>
                <a:lnTo>
                  <a:pt x="108076" y="9906"/>
                </a:lnTo>
                <a:lnTo>
                  <a:pt x="152511" y="619"/>
                </a:lnTo>
                <a:lnTo>
                  <a:pt x="167132" y="0"/>
                </a:lnTo>
                <a:close/>
              </a:path>
            </a:pathLst>
          </a:custGeom>
          <a:ln w="18287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73140" y="1116838"/>
            <a:ext cx="295275" cy="340995"/>
          </a:xfrm>
          <a:custGeom>
            <a:avLst/>
            <a:gdLst/>
            <a:ahLst/>
            <a:cxnLst/>
            <a:rect l="l" t="t" r="r" b="b"/>
            <a:pathLst>
              <a:path w="295275" h="340994">
                <a:moveTo>
                  <a:pt x="153035" y="0"/>
                </a:moveTo>
                <a:lnTo>
                  <a:pt x="196540" y="5250"/>
                </a:lnTo>
                <a:lnTo>
                  <a:pt x="233981" y="21415"/>
                </a:lnTo>
                <a:lnTo>
                  <a:pt x="263616" y="49599"/>
                </a:lnTo>
                <a:lnTo>
                  <a:pt x="284225" y="90550"/>
                </a:lnTo>
                <a:lnTo>
                  <a:pt x="294102" y="144522"/>
                </a:lnTo>
                <a:lnTo>
                  <a:pt x="294767" y="165353"/>
                </a:lnTo>
                <a:lnTo>
                  <a:pt x="294554" y="173424"/>
                </a:lnTo>
                <a:lnTo>
                  <a:pt x="294306" y="180863"/>
                </a:lnTo>
                <a:lnTo>
                  <a:pt x="294034" y="187660"/>
                </a:lnTo>
                <a:lnTo>
                  <a:pt x="293750" y="193801"/>
                </a:lnTo>
                <a:lnTo>
                  <a:pt x="81025" y="193801"/>
                </a:lnTo>
                <a:lnTo>
                  <a:pt x="82307" y="204634"/>
                </a:lnTo>
                <a:lnTo>
                  <a:pt x="100758" y="246570"/>
                </a:lnTo>
                <a:lnTo>
                  <a:pt x="135889" y="269795"/>
                </a:lnTo>
                <a:lnTo>
                  <a:pt x="173513" y="276576"/>
                </a:lnTo>
                <a:lnTo>
                  <a:pt x="183896" y="276860"/>
                </a:lnTo>
                <a:lnTo>
                  <a:pt x="195562" y="276572"/>
                </a:lnTo>
                <a:lnTo>
                  <a:pt x="244701" y="269613"/>
                </a:lnTo>
                <a:lnTo>
                  <a:pt x="282956" y="258825"/>
                </a:lnTo>
                <a:lnTo>
                  <a:pt x="282956" y="322072"/>
                </a:lnTo>
                <a:lnTo>
                  <a:pt x="235838" y="334772"/>
                </a:lnTo>
                <a:lnTo>
                  <a:pt x="186725" y="340486"/>
                </a:lnTo>
                <a:lnTo>
                  <a:pt x="169799" y="340867"/>
                </a:lnTo>
                <a:lnTo>
                  <a:pt x="152775" y="340318"/>
                </a:lnTo>
                <a:lnTo>
                  <a:pt x="104394" y="331977"/>
                </a:lnTo>
                <a:lnTo>
                  <a:pt x="62317" y="312547"/>
                </a:lnTo>
                <a:lnTo>
                  <a:pt x="29511" y="280654"/>
                </a:lnTo>
                <a:lnTo>
                  <a:pt x="7661" y="235543"/>
                </a:lnTo>
                <a:lnTo>
                  <a:pt x="855" y="197391"/>
                </a:lnTo>
                <a:lnTo>
                  <a:pt x="0" y="175767"/>
                </a:lnTo>
                <a:lnTo>
                  <a:pt x="805" y="154360"/>
                </a:lnTo>
                <a:lnTo>
                  <a:pt x="7179" y="115689"/>
                </a:lnTo>
                <a:lnTo>
                  <a:pt x="27638" y="68135"/>
                </a:lnTo>
                <a:lnTo>
                  <a:pt x="58007" y="33315"/>
                </a:lnTo>
                <a:lnTo>
                  <a:pt x="96012" y="10795"/>
                </a:lnTo>
                <a:lnTo>
                  <a:pt x="138463" y="668"/>
                </a:lnTo>
                <a:lnTo>
                  <a:pt x="153035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86884" y="1116838"/>
            <a:ext cx="326390" cy="340995"/>
          </a:xfrm>
          <a:custGeom>
            <a:avLst/>
            <a:gdLst/>
            <a:ahLst/>
            <a:cxnLst/>
            <a:rect l="l" t="t" r="r" b="b"/>
            <a:pathLst>
              <a:path w="326389" h="340994">
                <a:moveTo>
                  <a:pt x="162813" y="0"/>
                </a:moveTo>
                <a:lnTo>
                  <a:pt x="215624" y="6858"/>
                </a:lnTo>
                <a:lnTo>
                  <a:pt x="259270" y="26955"/>
                </a:lnTo>
                <a:lnTo>
                  <a:pt x="292582" y="58652"/>
                </a:lnTo>
                <a:lnTo>
                  <a:pt x="314960" y="100711"/>
                </a:lnTo>
                <a:lnTo>
                  <a:pt x="325443" y="151735"/>
                </a:lnTo>
                <a:lnTo>
                  <a:pt x="326136" y="170434"/>
                </a:lnTo>
                <a:lnTo>
                  <a:pt x="325441" y="189077"/>
                </a:lnTo>
                <a:lnTo>
                  <a:pt x="314832" y="240029"/>
                </a:lnTo>
                <a:lnTo>
                  <a:pt x="292169" y="282195"/>
                </a:lnTo>
                <a:lnTo>
                  <a:pt x="258667" y="313912"/>
                </a:lnTo>
                <a:lnTo>
                  <a:pt x="215259" y="334010"/>
                </a:lnTo>
                <a:lnTo>
                  <a:pt x="163449" y="340867"/>
                </a:lnTo>
                <a:lnTo>
                  <a:pt x="144877" y="340105"/>
                </a:lnTo>
                <a:lnTo>
                  <a:pt x="94995" y="328675"/>
                </a:lnTo>
                <a:lnTo>
                  <a:pt x="54705" y="304601"/>
                </a:lnTo>
                <a:lnTo>
                  <a:pt x="24907" y="269255"/>
                </a:lnTo>
                <a:lnTo>
                  <a:pt x="6375" y="223887"/>
                </a:lnTo>
                <a:lnTo>
                  <a:pt x="0" y="170434"/>
                </a:lnTo>
                <a:lnTo>
                  <a:pt x="714" y="151735"/>
                </a:lnTo>
                <a:lnTo>
                  <a:pt x="11429" y="100711"/>
                </a:lnTo>
                <a:lnTo>
                  <a:pt x="34039" y="58652"/>
                </a:lnTo>
                <a:lnTo>
                  <a:pt x="67595" y="26955"/>
                </a:lnTo>
                <a:lnTo>
                  <a:pt x="111003" y="6857"/>
                </a:lnTo>
                <a:lnTo>
                  <a:pt x="162813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07408" y="1116838"/>
            <a:ext cx="326390" cy="340995"/>
          </a:xfrm>
          <a:custGeom>
            <a:avLst/>
            <a:gdLst/>
            <a:ahLst/>
            <a:cxnLst/>
            <a:rect l="l" t="t" r="r" b="b"/>
            <a:pathLst>
              <a:path w="326389" h="340994">
                <a:moveTo>
                  <a:pt x="162813" y="0"/>
                </a:moveTo>
                <a:lnTo>
                  <a:pt x="215624" y="6858"/>
                </a:lnTo>
                <a:lnTo>
                  <a:pt x="259270" y="26955"/>
                </a:lnTo>
                <a:lnTo>
                  <a:pt x="292582" y="58652"/>
                </a:lnTo>
                <a:lnTo>
                  <a:pt x="314959" y="100711"/>
                </a:lnTo>
                <a:lnTo>
                  <a:pt x="325443" y="151735"/>
                </a:lnTo>
                <a:lnTo>
                  <a:pt x="326136" y="170434"/>
                </a:lnTo>
                <a:lnTo>
                  <a:pt x="325441" y="189077"/>
                </a:lnTo>
                <a:lnTo>
                  <a:pt x="314832" y="240029"/>
                </a:lnTo>
                <a:lnTo>
                  <a:pt x="292169" y="282195"/>
                </a:lnTo>
                <a:lnTo>
                  <a:pt x="258667" y="313912"/>
                </a:lnTo>
                <a:lnTo>
                  <a:pt x="215259" y="334010"/>
                </a:lnTo>
                <a:lnTo>
                  <a:pt x="163449" y="340867"/>
                </a:lnTo>
                <a:lnTo>
                  <a:pt x="144877" y="340105"/>
                </a:lnTo>
                <a:lnTo>
                  <a:pt x="94995" y="328675"/>
                </a:lnTo>
                <a:lnTo>
                  <a:pt x="54705" y="304601"/>
                </a:lnTo>
                <a:lnTo>
                  <a:pt x="24907" y="269255"/>
                </a:lnTo>
                <a:lnTo>
                  <a:pt x="6375" y="223887"/>
                </a:lnTo>
                <a:lnTo>
                  <a:pt x="0" y="170434"/>
                </a:lnTo>
                <a:lnTo>
                  <a:pt x="714" y="151735"/>
                </a:lnTo>
                <a:lnTo>
                  <a:pt x="11429" y="100711"/>
                </a:lnTo>
                <a:lnTo>
                  <a:pt x="34039" y="58652"/>
                </a:lnTo>
                <a:lnTo>
                  <a:pt x="67595" y="26955"/>
                </a:lnTo>
                <a:lnTo>
                  <a:pt x="111003" y="6857"/>
                </a:lnTo>
                <a:lnTo>
                  <a:pt x="162813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0979" y="1116838"/>
            <a:ext cx="306705" cy="496570"/>
          </a:xfrm>
          <a:custGeom>
            <a:avLst/>
            <a:gdLst/>
            <a:ahLst/>
            <a:cxnLst/>
            <a:rect l="l" t="t" r="r" b="b"/>
            <a:pathLst>
              <a:path w="306704" h="496569">
                <a:moveTo>
                  <a:pt x="141732" y="0"/>
                </a:moveTo>
                <a:lnTo>
                  <a:pt x="182612" y="7072"/>
                </a:lnTo>
                <a:lnTo>
                  <a:pt x="215582" y="26796"/>
                </a:lnTo>
                <a:lnTo>
                  <a:pt x="232410" y="44450"/>
                </a:lnTo>
                <a:lnTo>
                  <a:pt x="233807" y="44450"/>
                </a:lnTo>
                <a:lnTo>
                  <a:pt x="237109" y="8000"/>
                </a:lnTo>
                <a:lnTo>
                  <a:pt x="306705" y="8000"/>
                </a:lnTo>
                <a:lnTo>
                  <a:pt x="306705" y="338454"/>
                </a:lnTo>
                <a:lnTo>
                  <a:pt x="306419" y="352220"/>
                </a:lnTo>
                <a:lnTo>
                  <a:pt x="299487" y="397327"/>
                </a:lnTo>
                <a:lnTo>
                  <a:pt x="282596" y="432476"/>
                </a:lnTo>
                <a:lnTo>
                  <a:pt x="252519" y="462248"/>
                </a:lnTo>
                <a:lnTo>
                  <a:pt x="212338" y="482746"/>
                </a:lnTo>
                <a:lnTo>
                  <a:pt x="163595" y="493998"/>
                </a:lnTo>
                <a:lnTo>
                  <a:pt x="122555" y="496570"/>
                </a:lnTo>
                <a:lnTo>
                  <a:pt x="114579" y="496498"/>
                </a:lnTo>
                <a:lnTo>
                  <a:pt x="76200" y="493998"/>
                </a:lnTo>
                <a:lnTo>
                  <a:pt x="37337" y="487045"/>
                </a:lnTo>
                <a:lnTo>
                  <a:pt x="18415" y="481202"/>
                </a:lnTo>
                <a:lnTo>
                  <a:pt x="18415" y="416560"/>
                </a:lnTo>
                <a:lnTo>
                  <a:pt x="29604" y="419985"/>
                </a:lnTo>
                <a:lnTo>
                  <a:pt x="41068" y="423005"/>
                </a:lnTo>
                <a:lnTo>
                  <a:pt x="89741" y="430593"/>
                </a:lnTo>
                <a:lnTo>
                  <a:pt x="115950" y="431546"/>
                </a:lnTo>
                <a:lnTo>
                  <a:pt x="141025" y="430260"/>
                </a:lnTo>
                <a:lnTo>
                  <a:pt x="182173" y="419973"/>
                </a:lnTo>
                <a:lnTo>
                  <a:pt x="220138" y="385079"/>
                </a:lnTo>
                <a:lnTo>
                  <a:pt x="227457" y="348614"/>
                </a:lnTo>
                <a:lnTo>
                  <a:pt x="227457" y="340867"/>
                </a:lnTo>
                <a:lnTo>
                  <a:pt x="227457" y="336423"/>
                </a:lnTo>
                <a:lnTo>
                  <a:pt x="227457" y="330835"/>
                </a:lnTo>
                <a:lnTo>
                  <a:pt x="227584" y="324231"/>
                </a:lnTo>
                <a:lnTo>
                  <a:pt x="227711" y="317753"/>
                </a:lnTo>
                <a:lnTo>
                  <a:pt x="227965" y="312165"/>
                </a:lnTo>
                <a:lnTo>
                  <a:pt x="228473" y="307721"/>
                </a:lnTo>
                <a:lnTo>
                  <a:pt x="227711" y="307721"/>
                </a:lnTo>
                <a:lnTo>
                  <a:pt x="222885" y="311785"/>
                </a:lnTo>
                <a:lnTo>
                  <a:pt x="217170" y="315722"/>
                </a:lnTo>
                <a:lnTo>
                  <a:pt x="210820" y="319532"/>
                </a:lnTo>
                <a:lnTo>
                  <a:pt x="204470" y="323469"/>
                </a:lnTo>
                <a:lnTo>
                  <a:pt x="164846" y="338074"/>
                </a:lnTo>
                <a:lnTo>
                  <a:pt x="136652" y="340867"/>
                </a:lnTo>
                <a:lnTo>
                  <a:pt x="123844" y="340294"/>
                </a:lnTo>
                <a:lnTo>
                  <a:pt x="86233" y="331597"/>
                </a:lnTo>
                <a:lnTo>
                  <a:pt x="52425" y="311826"/>
                </a:lnTo>
                <a:lnTo>
                  <a:pt x="25320" y="279749"/>
                </a:lnTo>
                <a:lnTo>
                  <a:pt x="6643" y="235071"/>
                </a:lnTo>
                <a:lnTo>
                  <a:pt x="0" y="176402"/>
                </a:lnTo>
                <a:lnTo>
                  <a:pt x="740" y="155164"/>
                </a:lnTo>
                <a:lnTo>
                  <a:pt x="6697" y="116734"/>
                </a:lnTo>
                <a:lnTo>
                  <a:pt x="25749" y="69294"/>
                </a:lnTo>
                <a:lnTo>
                  <a:pt x="53824" y="34089"/>
                </a:lnTo>
                <a:lnTo>
                  <a:pt x="88900" y="11175"/>
                </a:lnTo>
                <a:lnTo>
                  <a:pt x="128226" y="692"/>
                </a:lnTo>
                <a:lnTo>
                  <a:pt x="141732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09771" y="1116838"/>
            <a:ext cx="326390" cy="340995"/>
          </a:xfrm>
          <a:custGeom>
            <a:avLst/>
            <a:gdLst/>
            <a:ahLst/>
            <a:cxnLst/>
            <a:rect l="l" t="t" r="r" b="b"/>
            <a:pathLst>
              <a:path w="326389" h="340994">
                <a:moveTo>
                  <a:pt x="162813" y="0"/>
                </a:moveTo>
                <a:lnTo>
                  <a:pt x="215624" y="6858"/>
                </a:lnTo>
                <a:lnTo>
                  <a:pt x="259270" y="26955"/>
                </a:lnTo>
                <a:lnTo>
                  <a:pt x="292582" y="58652"/>
                </a:lnTo>
                <a:lnTo>
                  <a:pt x="314960" y="100711"/>
                </a:lnTo>
                <a:lnTo>
                  <a:pt x="325443" y="151735"/>
                </a:lnTo>
                <a:lnTo>
                  <a:pt x="326136" y="170434"/>
                </a:lnTo>
                <a:lnTo>
                  <a:pt x="325441" y="189077"/>
                </a:lnTo>
                <a:lnTo>
                  <a:pt x="314832" y="240029"/>
                </a:lnTo>
                <a:lnTo>
                  <a:pt x="292169" y="282195"/>
                </a:lnTo>
                <a:lnTo>
                  <a:pt x="258667" y="313912"/>
                </a:lnTo>
                <a:lnTo>
                  <a:pt x="215259" y="334010"/>
                </a:lnTo>
                <a:lnTo>
                  <a:pt x="163449" y="340867"/>
                </a:lnTo>
                <a:lnTo>
                  <a:pt x="144877" y="340105"/>
                </a:lnTo>
                <a:lnTo>
                  <a:pt x="94995" y="328675"/>
                </a:lnTo>
                <a:lnTo>
                  <a:pt x="54705" y="304601"/>
                </a:lnTo>
                <a:lnTo>
                  <a:pt x="24907" y="269255"/>
                </a:lnTo>
                <a:lnTo>
                  <a:pt x="6375" y="223887"/>
                </a:lnTo>
                <a:lnTo>
                  <a:pt x="0" y="170434"/>
                </a:lnTo>
                <a:lnTo>
                  <a:pt x="714" y="151735"/>
                </a:lnTo>
                <a:lnTo>
                  <a:pt x="11429" y="100711"/>
                </a:lnTo>
                <a:lnTo>
                  <a:pt x="34039" y="58652"/>
                </a:lnTo>
                <a:lnTo>
                  <a:pt x="67595" y="26955"/>
                </a:lnTo>
                <a:lnTo>
                  <a:pt x="111003" y="6857"/>
                </a:lnTo>
                <a:lnTo>
                  <a:pt x="162813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2575" y="1116838"/>
            <a:ext cx="237490" cy="340995"/>
          </a:xfrm>
          <a:custGeom>
            <a:avLst/>
            <a:gdLst/>
            <a:ahLst/>
            <a:cxnLst/>
            <a:rect l="l" t="t" r="r" b="b"/>
            <a:pathLst>
              <a:path w="237489" h="340994">
                <a:moveTo>
                  <a:pt x="121285" y="0"/>
                </a:moveTo>
                <a:lnTo>
                  <a:pt x="163879" y="2678"/>
                </a:lnTo>
                <a:lnTo>
                  <a:pt x="202025" y="10350"/>
                </a:lnTo>
                <a:lnTo>
                  <a:pt x="224408" y="17399"/>
                </a:lnTo>
                <a:lnTo>
                  <a:pt x="224408" y="82041"/>
                </a:lnTo>
                <a:lnTo>
                  <a:pt x="217043" y="79501"/>
                </a:lnTo>
                <a:lnTo>
                  <a:pt x="209295" y="77215"/>
                </a:lnTo>
                <a:lnTo>
                  <a:pt x="201168" y="75184"/>
                </a:lnTo>
                <a:lnTo>
                  <a:pt x="193039" y="73025"/>
                </a:lnTo>
                <a:lnTo>
                  <a:pt x="184785" y="71120"/>
                </a:lnTo>
                <a:lnTo>
                  <a:pt x="176402" y="69596"/>
                </a:lnTo>
                <a:lnTo>
                  <a:pt x="168020" y="68072"/>
                </a:lnTo>
                <a:lnTo>
                  <a:pt x="159638" y="66801"/>
                </a:lnTo>
                <a:lnTo>
                  <a:pt x="151383" y="65786"/>
                </a:lnTo>
                <a:lnTo>
                  <a:pt x="143129" y="64770"/>
                </a:lnTo>
                <a:lnTo>
                  <a:pt x="135381" y="64262"/>
                </a:lnTo>
                <a:lnTo>
                  <a:pt x="128016" y="64262"/>
                </a:lnTo>
                <a:lnTo>
                  <a:pt x="118618" y="64262"/>
                </a:lnTo>
                <a:lnTo>
                  <a:pt x="110617" y="65150"/>
                </a:lnTo>
                <a:lnTo>
                  <a:pt x="104139" y="66928"/>
                </a:lnTo>
                <a:lnTo>
                  <a:pt x="97662" y="68707"/>
                </a:lnTo>
                <a:lnTo>
                  <a:pt x="92456" y="71120"/>
                </a:lnTo>
                <a:lnTo>
                  <a:pt x="88518" y="74167"/>
                </a:lnTo>
                <a:lnTo>
                  <a:pt x="84455" y="77215"/>
                </a:lnTo>
                <a:lnTo>
                  <a:pt x="81533" y="80645"/>
                </a:lnTo>
                <a:lnTo>
                  <a:pt x="79756" y="84582"/>
                </a:lnTo>
                <a:lnTo>
                  <a:pt x="77977" y="88391"/>
                </a:lnTo>
                <a:lnTo>
                  <a:pt x="77088" y="92456"/>
                </a:lnTo>
                <a:lnTo>
                  <a:pt x="77088" y="96774"/>
                </a:lnTo>
                <a:lnTo>
                  <a:pt x="77088" y="104139"/>
                </a:lnTo>
                <a:lnTo>
                  <a:pt x="78993" y="110109"/>
                </a:lnTo>
                <a:lnTo>
                  <a:pt x="82931" y="114808"/>
                </a:lnTo>
                <a:lnTo>
                  <a:pt x="86868" y="119507"/>
                </a:lnTo>
                <a:lnTo>
                  <a:pt x="92201" y="123316"/>
                </a:lnTo>
                <a:lnTo>
                  <a:pt x="99187" y="126237"/>
                </a:lnTo>
                <a:lnTo>
                  <a:pt x="106044" y="129159"/>
                </a:lnTo>
                <a:lnTo>
                  <a:pt x="113411" y="131572"/>
                </a:lnTo>
                <a:lnTo>
                  <a:pt x="120904" y="133350"/>
                </a:lnTo>
                <a:lnTo>
                  <a:pt x="128524" y="135254"/>
                </a:lnTo>
                <a:lnTo>
                  <a:pt x="135889" y="137160"/>
                </a:lnTo>
                <a:lnTo>
                  <a:pt x="143001" y="138937"/>
                </a:lnTo>
                <a:lnTo>
                  <a:pt x="151383" y="141053"/>
                </a:lnTo>
                <a:lnTo>
                  <a:pt x="192436" y="155448"/>
                </a:lnTo>
                <a:lnTo>
                  <a:pt x="224024" y="183272"/>
                </a:lnTo>
                <a:lnTo>
                  <a:pt x="236583" y="220386"/>
                </a:lnTo>
                <a:lnTo>
                  <a:pt x="237108" y="232410"/>
                </a:lnTo>
                <a:lnTo>
                  <a:pt x="236466" y="245677"/>
                </a:lnTo>
                <a:lnTo>
                  <a:pt x="221081" y="290052"/>
                </a:lnTo>
                <a:lnTo>
                  <a:pt x="188025" y="320532"/>
                </a:lnTo>
                <a:lnTo>
                  <a:pt x="140001" y="337224"/>
                </a:lnTo>
                <a:lnTo>
                  <a:pt x="96138" y="340867"/>
                </a:lnTo>
                <a:lnTo>
                  <a:pt x="81111" y="340560"/>
                </a:lnTo>
                <a:lnTo>
                  <a:pt x="40767" y="336041"/>
                </a:lnTo>
                <a:lnTo>
                  <a:pt x="0" y="323723"/>
                </a:lnTo>
                <a:lnTo>
                  <a:pt x="0" y="259841"/>
                </a:lnTo>
                <a:lnTo>
                  <a:pt x="12862" y="264316"/>
                </a:lnTo>
                <a:lnTo>
                  <a:pt x="25177" y="268017"/>
                </a:lnTo>
                <a:lnTo>
                  <a:pt x="69595" y="275685"/>
                </a:lnTo>
                <a:lnTo>
                  <a:pt x="89407" y="276606"/>
                </a:lnTo>
                <a:lnTo>
                  <a:pt x="96696" y="276465"/>
                </a:lnTo>
                <a:lnTo>
                  <a:pt x="138811" y="267462"/>
                </a:lnTo>
                <a:lnTo>
                  <a:pt x="145033" y="264413"/>
                </a:lnTo>
                <a:lnTo>
                  <a:pt x="149860" y="260476"/>
                </a:lnTo>
                <a:lnTo>
                  <a:pt x="153416" y="255650"/>
                </a:lnTo>
                <a:lnTo>
                  <a:pt x="156972" y="250825"/>
                </a:lnTo>
                <a:lnTo>
                  <a:pt x="158750" y="245110"/>
                </a:lnTo>
                <a:lnTo>
                  <a:pt x="158750" y="238378"/>
                </a:lnTo>
                <a:lnTo>
                  <a:pt x="158750" y="231521"/>
                </a:lnTo>
                <a:lnTo>
                  <a:pt x="156844" y="225806"/>
                </a:lnTo>
                <a:lnTo>
                  <a:pt x="152907" y="221361"/>
                </a:lnTo>
                <a:lnTo>
                  <a:pt x="148970" y="216788"/>
                </a:lnTo>
                <a:lnTo>
                  <a:pt x="108704" y="200544"/>
                </a:lnTo>
                <a:lnTo>
                  <a:pt x="88773" y="195579"/>
                </a:lnTo>
                <a:lnTo>
                  <a:pt x="80178" y="193105"/>
                </a:lnTo>
                <a:lnTo>
                  <a:pt x="40211" y="177482"/>
                </a:lnTo>
                <a:lnTo>
                  <a:pt x="11549" y="150417"/>
                </a:lnTo>
                <a:lnTo>
                  <a:pt x="381" y="105790"/>
                </a:lnTo>
                <a:lnTo>
                  <a:pt x="998" y="92696"/>
                </a:lnTo>
                <a:lnTo>
                  <a:pt x="15446" y="49176"/>
                </a:lnTo>
                <a:lnTo>
                  <a:pt x="45069" y="19637"/>
                </a:lnTo>
                <a:lnTo>
                  <a:pt x="86048" y="3536"/>
                </a:lnTo>
                <a:lnTo>
                  <a:pt x="109237" y="384"/>
                </a:lnTo>
                <a:lnTo>
                  <a:pt x="121285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8420" y="1116838"/>
            <a:ext cx="193040" cy="332740"/>
          </a:xfrm>
          <a:custGeom>
            <a:avLst/>
            <a:gdLst/>
            <a:ahLst/>
            <a:cxnLst/>
            <a:rect l="l" t="t" r="r" b="b"/>
            <a:pathLst>
              <a:path w="193039" h="332740">
                <a:moveTo>
                  <a:pt x="172085" y="0"/>
                </a:moveTo>
                <a:lnTo>
                  <a:pt x="180212" y="0"/>
                </a:lnTo>
                <a:lnTo>
                  <a:pt x="187071" y="381"/>
                </a:lnTo>
                <a:lnTo>
                  <a:pt x="192912" y="1270"/>
                </a:lnTo>
                <a:lnTo>
                  <a:pt x="192912" y="70992"/>
                </a:lnTo>
                <a:lnTo>
                  <a:pt x="186181" y="70992"/>
                </a:lnTo>
                <a:lnTo>
                  <a:pt x="168517" y="71661"/>
                </a:lnTo>
                <a:lnTo>
                  <a:pt x="122047" y="81787"/>
                </a:lnTo>
                <a:lnTo>
                  <a:pt x="87685" y="104683"/>
                </a:lnTo>
                <a:lnTo>
                  <a:pt x="79375" y="115188"/>
                </a:lnTo>
                <a:lnTo>
                  <a:pt x="79375" y="332486"/>
                </a:lnTo>
                <a:lnTo>
                  <a:pt x="0" y="332486"/>
                </a:lnTo>
                <a:lnTo>
                  <a:pt x="0" y="8000"/>
                </a:lnTo>
                <a:lnTo>
                  <a:pt x="65659" y="8000"/>
                </a:lnTo>
                <a:lnTo>
                  <a:pt x="73025" y="53212"/>
                </a:lnTo>
                <a:lnTo>
                  <a:pt x="74294" y="53212"/>
                </a:lnTo>
                <a:lnTo>
                  <a:pt x="101387" y="22012"/>
                </a:lnTo>
                <a:lnTo>
                  <a:pt x="140081" y="3540"/>
                </a:lnTo>
                <a:lnTo>
                  <a:pt x="155463" y="883"/>
                </a:lnTo>
                <a:lnTo>
                  <a:pt x="172085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29611" y="1116838"/>
            <a:ext cx="295275" cy="340995"/>
          </a:xfrm>
          <a:custGeom>
            <a:avLst/>
            <a:gdLst/>
            <a:ahLst/>
            <a:cxnLst/>
            <a:rect l="l" t="t" r="r" b="b"/>
            <a:pathLst>
              <a:path w="295275" h="340994">
                <a:moveTo>
                  <a:pt x="153035" y="0"/>
                </a:moveTo>
                <a:lnTo>
                  <a:pt x="196540" y="5250"/>
                </a:lnTo>
                <a:lnTo>
                  <a:pt x="233981" y="21415"/>
                </a:lnTo>
                <a:lnTo>
                  <a:pt x="263616" y="49599"/>
                </a:lnTo>
                <a:lnTo>
                  <a:pt x="284225" y="90550"/>
                </a:lnTo>
                <a:lnTo>
                  <a:pt x="294102" y="144522"/>
                </a:lnTo>
                <a:lnTo>
                  <a:pt x="294767" y="165353"/>
                </a:lnTo>
                <a:lnTo>
                  <a:pt x="294554" y="173424"/>
                </a:lnTo>
                <a:lnTo>
                  <a:pt x="294306" y="180863"/>
                </a:lnTo>
                <a:lnTo>
                  <a:pt x="294034" y="187660"/>
                </a:lnTo>
                <a:lnTo>
                  <a:pt x="293750" y="193801"/>
                </a:lnTo>
                <a:lnTo>
                  <a:pt x="81025" y="193801"/>
                </a:lnTo>
                <a:lnTo>
                  <a:pt x="82307" y="204634"/>
                </a:lnTo>
                <a:lnTo>
                  <a:pt x="100758" y="246570"/>
                </a:lnTo>
                <a:lnTo>
                  <a:pt x="135889" y="269795"/>
                </a:lnTo>
                <a:lnTo>
                  <a:pt x="173513" y="276576"/>
                </a:lnTo>
                <a:lnTo>
                  <a:pt x="183895" y="276860"/>
                </a:lnTo>
                <a:lnTo>
                  <a:pt x="195562" y="276572"/>
                </a:lnTo>
                <a:lnTo>
                  <a:pt x="244701" y="269613"/>
                </a:lnTo>
                <a:lnTo>
                  <a:pt x="282956" y="258825"/>
                </a:lnTo>
                <a:lnTo>
                  <a:pt x="282956" y="322072"/>
                </a:lnTo>
                <a:lnTo>
                  <a:pt x="235838" y="334772"/>
                </a:lnTo>
                <a:lnTo>
                  <a:pt x="186725" y="340486"/>
                </a:lnTo>
                <a:lnTo>
                  <a:pt x="169799" y="340867"/>
                </a:lnTo>
                <a:lnTo>
                  <a:pt x="152775" y="340318"/>
                </a:lnTo>
                <a:lnTo>
                  <a:pt x="104393" y="331977"/>
                </a:lnTo>
                <a:lnTo>
                  <a:pt x="62317" y="312547"/>
                </a:lnTo>
                <a:lnTo>
                  <a:pt x="29511" y="280654"/>
                </a:lnTo>
                <a:lnTo>
                  <a:pt x="7661" y="235543"/>
                </a:lnTo>
                <a:lnTo>
                  <a:pt x="855" y="197391"/>
                </a:lnTo>
                <a:lnTo>
                  <a:pt x="0" y="175767"/>
                </a:lnTo>
                <a:lnTo>
                  <a:pt x="805" y="154360"/>
                </a:lnTo>
                <a:lnTo>
                  <a:pt x="7179" y="115689"/>
                </a:lnTo>
                <a:lnTo>
                  <a:pt x="27638" y="68135"/>
                </a:lnTo>
                <a:lnTo>
                  <a:pt x="58007" y="33315"/>
                </a:lnTo>
                <a:lnTo>
                  <a:pt x="96012" y="10795"/>
                </a:lnTo>
                <a:lnTo>
                  <a:pt x="138463" y="668"/>
                </a:lnTo>
                <a:lnTo>
                  <a:pt x="153035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36420" y="1116838"/>
            <a:ext cx="193040" cy="332740"/>
          </a:xfrm>
          <a:custGeom>
            <a:avLst/>
            <a:gdLst/>
            <a:ahLst/>
            <a:cxnLst/>
            <a:rect l="l" t="t" r="r" b="b"/>
            <a:pathLst>
              <a:path w="193039" h="332740">
                <a:moveTo>
                  <a:pt x="172085" y="0"/>
                </a:moveTo>
                <a:lnTo>
                  <a:pt x="180212" y="0"/>
                </a:lnTo>
                <a:lnTo>
                  <a:pt x="187071" y="381"/>
                </a:lnTo>
                <a:lnTo>
                  <a:pt x="192912" y="1270"/>
                </a:lnTo>
                <a:lnTo>
                  <a:pt x="192912" y="70992"/>
                </a:lnTo>
                <a:lnTo>
                  <a:pt x="186181" y="70992"/>
                </a:lnTo>
                <a:lnTo>
                  <a:pt x="168517" y="71661"/>
                </a:lnTo>
                <a:lnTo>
                  <a:pt x="122047" y="81787"/>
                </a:lnTo>
                <a:lnTo>
                  <a:pt x="87685" y="104683"/>
                </a:lnTo>
                <a:lnTo>
                  <a:pt x="79375" y="115188"/>
                </a:lnTo>
                <a:lnTo>
                  <a:pt x="79375" y="332486"/>
                </a:lnTo>
                <a:lnTo>
                  <a:pt x="0" y="332486"/>
                </a:lnTo>
                <a:lnTo>
                  <a:pt x="0" y="8000"/>
                </a:lnTo>
                <a:lnTo>
                  <a:pt x="65659" y="8000"/>
                </a:lnTo>
                <a:lnTo>
                  <a:pt x="73025" y="53212"/>
                </a:lnTo>
                <a:lnTo>
                  <a:pt x="74294" y="53212"/>
                </a:lnTo>
                <a:lnTo>
                  <a:pt x="101387" y="22012"/>
                </a:lnTo>
                <a:lnTo>
                  <a:pt x="140081" y="3540"/>
                </a:lnTo>
                <a:lnTo>
                  <a:pt x="155463" y="883"/>
                </a:lnTo>
                <a:lnTo>
                  <a:pt x="172085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7152" y="1116838"/>
            <a:ext cx="193040" cy="332740"/>
          </a:xfrm>
          <a:custGeom>
            <a:avLst/>
            <a:gdLst/>
            <a:ahLst/>
            <a:cxnLst/>
            <a:rect l="l" t="t" r="r" b="b"/>
            <a:pathLst>
              <a:path w="193039" h="332740">
                <a:moveTo>
                  <a:pt x="172084" y="0"/>
                </a:moveTo>
                <a:lnTo>
                  <a:pt x="180212" y="0"/>
                </a:lnTo>
                <a:lnTo>
                  <a:pt x="187071" y="381"/>
                </a:lnTo>
                <a:lnTo>
                  <a:pt x="192912" y="1270"/>
                </a:lnTo>
                <a:lnTo>
                  <a:pt x="192912" y="70992"/>
                </a:lnTo>
                <a:lnTo>
                  <a:pt x="186181" y="70992"/>
                </a:lnTo>
                <a:lnTo>
                  <a:pt x="168517" y="71661"/>
                </a:lnTo>
                <a:lnTo>
                  <a:pt x="122047" y="81787"/>
                </a:lnTo>
                <a:lnTo>
                  <a:pt x="87685" y="104683"/>
                </a:lnTo>
                <a:lnTo>
                  <a:pt x="79374" y="115188"/>
                </a:lnTo>
                <a:lnTo>
                  <a:pt x="79374" y="332486"/>
                </a:lnTo>
                <a:lnTo>
                  <a:pt x="0" y="332486"/>
                </a:lnTo>
                <a:lnTo>
                  <a:pt x="0" y="8000"/>
                </a:lnTo>
                <a:lnTo>
                  <a:pt x="65659" y="8000"/>
                </a:lnTo>
                <a:lnTo>
                  <a:pt x="73024" y="53212"/>
                </a:lnTo>
                <a:lnTo>
                  <a:pt x="74295" y="53212"/>
                </a:lnTo>
                <a:lnTo>
                  <a:pt x="101387" y="22012"/>
                </a:lnTo>
                <a:lnTo>
                  <a:pt x="140080" y="3540"/>
                </a:lnTo>
                <a:lnTo>
                  <a:pt x="155463" y="883"/>
                </a:lnTo>
                <a:lnTo>
                  <a:pt x="172084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8521" y="1116838"/>
            <a:ext cx="281305" cy="340995"/>
          </a:xfrm>
          <a:custGeom>
            <a:avLst/>
            <a:gdLst/>
            <a:ahLst/>
            <a:cxnLst/>
            <a:rect l="l" t="t" r="r" b="b"/>
            <a:pathLst>
              <a:path w="281305" h="340994">
                <a:moveTo>
                  <a:pt x="136601" y="0"/>
                </a:moveTo>
                <a:lnTo>
                  <a:pt x="184892" y="4875"/>
                </a:lnTo>
                <a:lnTo>
                  <a:pt x="223183" y="19018"/>
                </a:lnTo>
                <a:lnTo>
                  <a:pt x="258918" y="49228"/>
                </a:lnTo>
                <a:lnTo>
                  <a:pt x="276761" y="90281"/>
                </a:lnTo>
                <a:lnTo>
                  <a:pt x="278968" y="113791"/>
                </a:lnTo>
                <a:lnTo>
                  <a:pt x="278968" y="236092"/>
                </a:lnTo>
                <a:lnTo>
                  <a:pt x="279013" y="251547"/>
                </a:lnTo>
                <a:lnTo>
                  <a:pt x="279142" y="265906"/>
                </a:lnTo>
                <a:lnTo>
                  <a:pt x="279343" y="279169"/>
                </a:lnTo>
                <a:lnTo>
                  <a:pt x="279603" y="291338"/>
                </a:lnTo>
                <a:lnTo>
                  <a:pt x="279964" y="302553"/>
                </a:lnTo>
                <a:lnTo>
                  <a:pt x="280301" y="313150"/>
                </a:lnTo>
                <a:lnTo>
                  <a:pt x="280639" y="323127"/>
                </a:lnTo>
                <a:lnTo>
                  <a:pt x="281000" y="332486"/>
                </a:lnTo>
                <a:lnTo>
                  <a:pt x="209245" y="332486"/>
                </a:lnTo>
                <a:lnTo>
                  <a:pt x="205943" y="297941"/>
                </a:lnTo>
                <a:lnTo>
                  <a:pt x="204546" y="297941"/>
                </a:lnTo>
                <a:lnTo>
                  <a:pt x="200101" y="302640"/>
                </a:lnTo>
                <a:lnTo>
                  <a:pt x="194767" y="307466"/>
                </a:lnTo>
                <a:lnTo>
                  <a:pt x="160911" y="329356"/>
                </a:lnTo>
                <a:lnTo>
                  <a:pt x="116888" y="340608"/>
                </a:lnTo>
                <a:lnTo>
                  <a:pt x="108534" y="340867"/>
                </a:lnTo>
                <a:lnTo>
                  <a:pt x="97126" y="340415"/>
                </a:lnTo>
                <a:lnTo>
                  <a:pt x="55627" y="329626"/>
                </a:lnTo>
                <a:lnTo>
                  <a:pt x="23997" y="305788"/>
                </a:lnTo>
                <a:lnTo>
                  <a:pt x="4618" y="270130"/>
                </a:lnTo>
                <a:lnTo>
                  <a:pt x="0" y="237109"/>
                </a:lnTo>
                <a:lnTo>
                  <a:pt x="597" y="224319"/>
                </a:lnTo>
                <a:lnTo>
                  <a:pt x="14793" y="180141"/>
                </a:lnTo>
                <a:lnTo>
                  <a:pt x="45134" y="148258"/>
                </a:lnTo>
                <a:lnTo>
                  <a:pt x="89254" y="129782"/>
                </a:lnTo>
                <a:lnTo>
                  <a:pt x="129616" y="125602"/>
                </a:lnTo>
                <a:lnTo>
                  <a:pt x="139974" y="125769"/>
                </a:lnTo>
                <a:lnTo>
                  <a:pt x="185131" y="131159"/>
                </a:lnTo>
                <a:lnTo>
                  <a:pt x="199593" y="134620"/>
                </a:lnTo>
                <a:lnTo>
                  <a:pt x="199593" y="121538"/>
                </a:lnTo>
                <a:lnTo>
                  <a:pt x="199593" y="113919"/>
                </a:lnTo>
                <a:lnTo>
                  <a:pt x="198323" y="106679"/>
                </a:lnTo>
                <a:lnTo>
                  <a:pt x="173510" y="73453"/>
                </a:lnTo>
                <a:lnTo>
                  <a:pt x="127584" y="62864"/>
                </a:lnTo>
                <a:lnTo>
                  <a:pt x="115507" y="63218"/>
                </a:lnTo>
                <a:lnTo>
                  <a:pt x="67060" y="71326"/>
                </a:lnTo>
                <a:lnTo>
                  <a:pt x="27127" y="84327"/>
                </a:lnTo>
                <a:lnTo>
                  <a:pt x="27127" y="22351"/>
                </a:lnTo>
                <a:lnTo>
                  <a:pt x="65524" y="9136"/>
                </a:lnTo>
                <a:lnTo>
                  <a:pt x="107168" y="1603"/>
                </a:lnTo>
                <a:lnTo>
                  <a:pt x="121718" y="450"/>
                </a:lnTo>
                <a:lnTo>
                  <a:pt x="136601" y="0"/>
                </a:lnTo>
                <a:close/>
              </a:path>
            </a:pathLst>
          </a:custGeom>
          <a:ln w="18287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9820" y="1060830"/>
            <a:ext cx="176339" cy="134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25800" y="1034033"/>
            <a:ext cx="238760" cy="424180"/>
          </a:xfrm>
          <a:custGeom>
            <a:avLst/>
            <a:gdLst/>
            <a:ahLst/>
            <a:cxnLst/>
            <a:rect l="l" t="t" r="r" b="b"/>
            <a:pathLst>
              <a:path w="238760" h="424180">
                <a:moveTo>
                  <a:pt x="60578" y="0"/>
                </a:moveTo>
                <a:lnTo>
                  <a:pt x="139953" y="0"/>
                </a:lnTo>
                <a:lnTo>
                  <a:pt x="139953" y="90804"/>
                </a:lnTo>
                <a:lnTo>
                  <a:pt x="233679" y="90804"/>
                </a:lnTo>
                <a:lnTo>
                  <a:pt x="233679" y="156082"/>
                </a:lnTo>
                <a:lnTo>
                  <a:pt x="139953" y="156082"/>
                </a:lnTo>
                <a:lnTo>
                  <a:pt x="139953" y="313816"/>
                </a:lnTo>
                <a:lnTo>
                  <a:pt x="160591" y="353171"/>
                </a:lnTo>
                <a:lnTo>
                  <a:pt x="185420" y="356996"/>
                </a:lnTo>
                <a:lnTo>
                  <a:pt x="192329" y="356856"/>
                </a:lnTo>
                <a:lnTo>
                  <a:pt x="232281" y="350944"/>
                </a:lnTo>
                <a:lnTo>
                  <a:pt x="238378" y="349376"/>
                </a:lnTo>
                <a:lnTo>
                  <a:pt x="238378" y="414908"/>
                </a:lnTo>
                <a:lnTo>
                  <a:pt x="197278" y="422332"/>
                </a:lnTo>
                <a:lnTo>
                  <a:pt x="171703" y="423671"/>
                </a:lnTo>
                <a:lnTo>
                  <a:pt x="152247" y="422840"/>
                </a:lnTo>
                <a:lnTo>
                  <a:pt x="104901" y="410463"/>
                </a:lnTo>
                <a:lnTo>
                  <a:pt x="74612" y="384085"/>
                </a:lnTo>
                <a:lnTo>
                  <a:pt x="61057" y="338663"/>
                </a:lnTo>
                <a:lnTo>
                  <a:pt x="60578" y="324230"/>
                </a:lnTo>
                <a:lnTo>
                  <a:pt x="60578" y="156082"/>
                </a:lnTo>
                <a:lnTo>
                  <a:pt x="0" y="156082"/>
                </a:lnTo>
                <a:lnTo>
                  <a:pt x="0" y="90804"/>
                </a:lnTo>
                <a:lnTo>
                  <a:pt x="60578" y="90804"/>
                </a:lnTo>
                <a:lnTo>
                  <a:pt x="60578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6922" y="1001267"/>
            <a:ext cx="344170" cy="448309"/>
          </a:xfrm>
          <a:custGeom>
            <a:avLst/>
            <a:gdLst/>
            <a:ahLst/>
            <a:cxnLst/>
            <a:rect l="l" t="t" r="r" b="b"/>
            <a:pathLst>
              <a:path w="344169" h="448309">
                <a:moveTo>
                  <a:pt x="0" y="0"/>
                </a:moveTo>
                <a:lnTo>
                  <a:pt x="155714" y="0"/>
                </a:lnTo>
                <a:lnTo>
                  <a:pt x="179446" y="621"/>
                </a:lnTo>
                <a:lnTo>
                  <a:pt x="219628" y="5625"/>
                </a:lnTo>
                <a:lnTo>
                  <a:pt x="257340" y="18541"/>
                </a:lnTo>
                <a:lnTo>
                  <a:pt x="290869" y="41878"/>
                </a:lnTo>
                <a:lnTo>
                  <a:pt x="316342" y="78559"/>
                </a:lnTo>
                <a:lnTo>
                  <a:pt x="324485" y="119253"/>
                </a:lnTo>
                <a:lnTo>
                  <a:pt x="323668" y="133516"/>
                </a:lnTo>
                <a:lnTo>
                  <a:pt x="311429" y="172593"/>
                </a:lnTo>
                <a:lnTo>
                  <a:pt x="282225" y="204454"/>
                </a:lnTo>
                <a:lnTo>
                  <a:pt x="268224" y="212979"/>
                </a:lnTo>
                <a:lnTo>
                  <a:pt x="268224" y="214376"/>
                </a:lnTo>
                <a:lnTo>
                  <a:pt x="305562" y="233523"/>
                </a:lnTo>
                <a:lnTo>
                  <a:pt x="331431" y="263017"/>
                </a:lnTo>
                <a:lnTo>
                  <a:pt x="343227" y="302750"/>
                </a:lnTo>
                <a:lnTo>
                  <a:pt x="343573" y="312039"/>
                </a:lnTo>
                <a:lnTo>
                  <a:pt x="343249" y="320446"/>
                </a:lnTo>
                <a:lnTo>
                  <a:pt x="331225" y="365712"/>
                </a:lnTo>
                <a:lnTo>
                  <a:pt x="304893" y="400494"/>
                </a:lnTo>
                <a:lnTo>
                  <a:pt x="273708" y="422898"/>
                </a:lnTo>
                <a:lnTo>
                  <a:pt x="230390" y="439293"/>
                </a:lnTo>
                <a:lnTo>
                  <a:pt x="212140" y="442976"/>
                </a:lnTo>
                <a:lnTo>
                  <a:pt x="205549" y="444119"/>
                </a:lnTo>
                <a:lnTo>
                  <a:pt x="163410" y="447548"/>
                </a:lnTo>
                <a:lnTo>
                  <a:pt x="130263" y="448056"/>
                </a:lnTo>
                <a:lnTo>
                  <a:pt x="0" y="44805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5471" y="964438"/>
            <a:ext cx="83820" cy="86360"/>
          </a:xfrm>
          <a:custGeom>
            <a:avLst/>
            <a:gdLst/>
            <a:ahLst/>
            <a:cxnLst/>
            <a:rect l="l" t="t" r="r" b="b"/>
            <a:pathLst>
              <a:path w="83820" h="86359">
                <a:moveTo>
                  <a:pt x="0" y="0"/>
                </a:moveTo>
                <a:lnTo>
                  <a:pt x="83438" y="0"/>
                </a:lnTo>
                <a:lnTo>
                  <a:pt x="83438" y="86106"/>
                </a:lnTo>
                <a:lnTo>
                  <a:pt x="0" y="8610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43700" y="964438"/>
            <a:ext cx="83820" cy="86360"/>
          </a:xfrm>
          <a:custGeom>
            <a:avLst/>
            <a:gdLst/>
            <a:ahLst/>
            <a:cxnLst/>
            <a:rect l="l" t="t" r="r" b="b"/>
            <a:pathLst>
              <a:path w="83820" h="86359">
                <a:moveTo>
                  <a:pt x="0" y="0"/>
                </a:moveTo>
                <a:lnTo>
                  <a:pt x="83439" y="0"/>
                </a:lnTo>
                <a:lnTo>
                  <a:pt x="83439" y="86106"/>
                </a:lnTo>
                <a:lnTo>
                  <a:pt x="0" y="8610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90615" y="964438"/>
            <a:ext cx="309245" cy="493395"/>
          </a:xfrm>
          <a:custGeom>
            <a:avLst/>
            <a:gdLst/>
            <a:ahLst/>
            <a:cxnLst/>
            <a:rect l="l" t="t" r="r" b="b"/>
            <a:pathLst>
              <a:path w="309245" h="493394">
                <a:moveTo>
                  <a:pt x="227457" y="0"/>
                </a:moveTo>
                <a:lnTo>
                  <a:pt x="306705" y="0"/>
                </a:lnTo>
                <a:lnTo>
                  <a:pt x="306705" y="388492"/>
                </a:lnTo>
                <a:lnTo>
                  <a:pt x="306752" y="403947"/>
                </a:lnTo>
                <a:lnTo>
                  <a:pt x="306895" y="418306"/>
                </a:lnTo>
                <a:lnTo>
                  <a:pt x="307133" y="431569"/>
                </a:lnTo>
                <a:lnTo>
                  <a:pt x="307467" y="443738"/>
                </a:lnTo>
                <a:lnTo>
                  <a:pt x="307772" y="454953"/>
                </a:lnTo>
                <a:lnTo>
                  <a:pt x="308102" y="465550"/>
                </a:lnTo>
                <a:lnTo>
                  <a:pt x="308431" y="475527"/>
                </a:lnTo>
                <a:lnTo>
                  <a:pt x="308737" y="484886"/>
                </a:lnTo>
                <a:lnTo>
                  <a:pt x="237109" y="484886"/>
                </a:lnTo>
                <a:lnTo>
                  <a:pt x="233807" y="450341"/>
                </a:lnTo>
                <a:lnTo>
                  <a:pt x="232410" y="450341"/>
                </a:lnTo>
                <a:lnTo>
                  <a:pt x="199588" y="477621"/>
                </a:lnTo>
                <a:lnTo>
                  <a:pt x="160351" y="491392"/>
                </a:lnTo>
                <a:lnTo>
                  <a:pt x="136651" y="493267"/>
                </a:lnTo>
                <a:lnTo>
                  <a:pt x="123555" y="492674"/>
                </a:lnTo>
                <a:lnTo>
                  <a:pt x="85979" y="483870"/>
                </a:lnTo>
                <a:lnTo>
                  <a:pt x="52349" y="464081"/>
                </a:lnTo>
                <a:lnTo>
                  <a:pt x="25082" y="432323"/>
                </a:lnTo>
                <a:lnTo>
                  <a:pt x="6536" y="387155"/>
                </a:lnTo>
                <a:lnTo>
                  <a:pt x="0" y="329184"/>
                </a:lnTo>
                <a:lnTo>
                  <a:pt x="738" y="308514"/>
                </a:lnTo>
                <a:lnTo>
                  <a:pt x="6643" y="270605"/>
                </a:lnTo>
                <a:lnTo>
                  <a:pt x="25606" y="222694"/>
                </a:lnTo>
                <a:lnTo>
                  <a:pt x="54219" y="186811"/>
                </a:lnTo>
                <a:lnTo>
                  <a:pt x="90170" y="163575"/>
                </a:lnTo>
                <a:lnTo>
                  <a:pt x="130442" y="153092"/>
                </a:lnTo>
                <a:lnTo>
                  <a:pt x="144399" y="152400"/>
                </a:lnTo>
                <a:lnTo>
                  <a:pt x="153035" y="152400"/>
                </a:lnTo>
                <a:lnTo>
                  <a:pt x="191262" y="161036"/>
                </a:lnTo>
                <a:lnTo>
                  <a:pt x="227457" y="180466"/>
                </a:lnTo>
                <a:lnTo>
                  <a:pt x="228092" y="180466"/>
                </a:lnTo>
                <a:lnTo>
                  <a:pt x="227458" y="142023"/>
                </a:lnTo>
                <a:lnTo>
                  <a:pt x="227457" y="135000"/>
                </a:lnTo>
                <a:lnTo>
                  <a:pt x="227457" y="0"/>
                </a:lnTo>
                <a:close/>
              </a:path>
            </a:pathLst>
          </a:custGeom>
          <a:ln w="18287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66359" y="964438"/>
            <a:ext cx="309245" cy="493395"/>
          </a:xfrm>
          <a:custGeom>
            <a:avLst/>
            <a:gdLst/>
            <a:ahLst/>
            <a:cxnLst/>
            <a:rect l="l" t="t" r="r" b="b"/>
            <a:pathLst>
              <a:path w="309245" h="493394">
                <a:moveTo>
                  <a:pt x="227456" y="0"/>
                </a:moveTo>
                <a:lnTo>
                  <a:pt x="306704" y="0"/>
                </a:lnTo>
                <a:lnTo>
                  <a:pt x="306704" y="388492"/>
                </a:lnTo>
                <a:lnTo>
                  <a:pt x="306752" y="403947"/>
                </a:lnTo>
                <a:lnTo>
                  <a:pt x="306895" y="418306"/>
                </a:lnTo>
                <a:lnTo>
                  <a:pt x="307133" y="431569"/>
                </a:lnTo>
                <a:lnTo>
                  <a:pt x="307466" y="443738"/>
                </a:lnTo>
                <a:lnTo>
                  <a:pt x="307772" y="454953"/>
                </a:lnTo>
                <a:lnTo>
                  <a:pt x="308101" y="465550"/>
                </a:lnTo>
                <a:lnTo>
                  <a:pt x="308431" y="475527"/>
                </a:lnTo>
                <a:lnTo>
                  <a:pt x="308737" y="484886"/>
                </a:lnTo>
                <a:lnTo>
                  <a:pt x="237109" y="484886"/>
                </a:lnTo>
                <a:lnTo>
                  <a:pt x="233806" y="450341"/>
                </a:lnTo>
                <a:lnTo>
                  <a:pt x="232410" y="450341"/>
                </a:lnTo>
                <a:lnTo>
                  <a:pt x="199588" y="477621"/>
                </a:lnTo>
                <a:lnTo>
                  <a:pt x="160351" y="491392"/>
                </a:lnTo>
                <a:lnTo>
                  <a:pt x="136651" y="493267"/>
                </a:lnTo>
                <a:lnTo>
                  <a:pt x="123555" y="492674"/>
                </a:lnTo>
                <a:lnTo>
                  <a:pt x="85978" y="483870"/>
                </a:lnTo>
                <a:lnTo>
                  <a:pt x="52349" y="464081"/>
                </a:lnTo>
                <a:lnTo>
                  <a:pt x="25082" y="432323"/>
                </a:lnTo>
                <a:lnTo>
                  <a:pt x="6536" y="387155"/>
                </a:lnTo>
                <a:lnTo>
                  <a:pt x="0" y="329184"/>
                </a:lnTo>
                <a:lnTo>
                  <a:pt x="738" y="308514"/>
                </a:lnTo>
                <a:lnTo>
                  <a:pt x="6643" y="270605"/>
                </a:lnTo>
                <a:lnTo>
                  <a:pt x="25606" y="222694"/>
                </a:lnTo>
                <a:lnTo>
                  <a:pt x="54219" y="186811"/>
                </a:lnTo>
                <a:lnTo>
                  <a:pt x="90169" y="163575"/>
                </a:lnTo>
                <a:lnTo>
                  <a:pt x="130442" y="153092"/>
                </a:lnTo>
                <a:lnTo>
                  <a:pt x="144399" y="152400"/>
                </a:lnTo>
                <a:lnTo>
                  <a:pt x="153035" y="152400"/>
                </a:lnTo>
                <a:lnTo>
                  <a:pt x="191262" y="161036"/>
                </a:lnTo>
                <a:lnTo>
                  <a:pt x="227456" y="180466"/>
                </a:lnTo>
                <a:lnTo>
                  <a:pt x="228091" y="180466"/>
                </a:lnTo>
                <a:lnTo>
                  <a:pt x="227458" y="142023"/>
                </a:lnTo>
                <a:lnTo>
                  <a:pt x="227456" y="135000"/>
                </a:lnTo>
                <a:lnTo>
                  <a:pt x="227456" y="0"/>
                </a:lnTo>
                <a:close/>
              </a:path>
            </a:pathLst>
          </a:custGeom>
          <a:ln w="18287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75688" y="964438"/>
            <a:ext cx="83820" cy="86360"/>
          </a:xfrm>
          <a:custGeom>
            <a:avLst/>
            <a:gdLst/>
            <a:ahLst/>
            <a:cxnLst/>
            <a:rect l="l" t="t" r="r" b="b"/>
            <a:pathLst>
              <a:path w="83819" h="86359">
                <a:moveTo>
                  <a:pt x="0" y="0"/>
                </a:moveTo>
                <a:lnTo>
                  <a:pt x="83438" y="0"/>
                </a:lnTo>
                <a:lnTo>
                  <a:pt x="83438" y="86106"/>
                </a:lnTo>
                <a:lnTo>
                  <a:pt x="0" y="8610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76827" y="2117851"/>
            <a:ext cx="137160" cy="108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5270" y="1995297"/>
            <a:ext cx="163703" cy="2312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29479" y="1947798"/>
            <a:ext cx="79375" cy="324485"/>
          </a:xfrm>
          <a:custGeom>
            <a:avLst/>
            <a:gdLst/>
            <a:ahLst/>
            <a:cxnLst/>
            <a:rect l="l" t="t" r="r" b="b"/>
            <a:pathLst>
              <a:path w="79375" h="324485">
                <a:moveTo>
                  <a:pt x="0" y="0"/>
                </a:moveTo>
                <a:lnTo>
                  <a:pt x="79375" y="0"/>
                </a:lnTo>
                <a:lnTo>
                  <a:pt x="79375" y="324485"/>
                </a:lnTo>
                <a:lnTo>
                  <a:pt x="0" y="3244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62371" y="1939798"/>
            <a:ext cx="306705" cy="496570"/>
          </a:xfrm>
          <a:custGeom>
            <a:avLst/>
            <a:gdLst/>
            <a:ahLst/>
            <a:cxnLst/>
            <a:rect l="l" t="t" r="r" b="b"/>
            <a:pathLst>
              <a:path w="306704" h="496569">
                <a:moveTo>
                  <a:pt x="141731" y="0"/>
                </a:moveTo>
                <a:lnTo>
                  <a:pt x="182612" y="7072"/>
                </a:lnTo>
                <a:lnTo>
                  <a:pt x="215582" y="26796"/>
                </a:lnTo>
                <a:lnTo>
                  <a:pt x="232410" y="44450"/>
                </a:lnTo>
                <a:lnTo>
                  <a:pt x="233806" y="44450"/>
                </a:lnTo>
                <a:lnTo>
                  <a:pt x="237108" y="8000"/>
                </a:lnTo>
                <a:lnTo>
                  <a:pt x="306704" y="8000"/>
                </a:lnTo>
                <a:lnTo>
                  <a:pt x="306704" y="338454"/>
                </a:lnTo>
                <a:lnTo>
                  <a:pt x="306419" y="352220"/>
                </a:lnTo>
                <a:lnTo>
                  <a:pt x="299487" y="397327"/>
                </a:lnTo>
                <a:lnTo>
                  <a:pt x="282596" y="432476"/>
                </a:lnTo>
                <a:lnTo>
                  <a:pt x="252519" y="462248"/>
                </a:lnTo>
                <a:lnTo>
                  <a:pt x="212338" y="482746"/>
                </a:lnTo>
                <a:lnTo>
                  <a:pt x="163595" y="493998"/>
                </a:lnTo>
                <a:lnTo>
                  <a:pt x="122554" y="496569"/>
                </a:lnTo>
                <a:lnTo>
                  <a:pt x="114579" y="496498"/>
                </a:lnTo>
                <a:lnTo>
                  <a:pt x="76200" y="493998"/>
                </a:lnTo>
                <a:lnTo>
                  <a:pt x="37337" y="487044"/>
                </a:lnTo>
                <a:lnTo>
                  <a:pt x="29844" y="485139"/>
                </a:lnTo>
                <a:lnTo>
                  <a:pt x="23622" y="483235"/>
                </a:lnTo>
                <a:lnTo>
                  <a:pt x="18414" y="481202"/>
                </a:lnTo>
                <a:lnTo>
                  <a:pt x="18414" y="416560"/>
                </a:lnTo>
                <a:lnTo>
                  <a:pt x="29604" y="419985"/>
                </a:lnTo>
                <a:lnTo>
                  <a:pt x="41068" y="423005"/>
                </a:lnTo>
                <a:lnTo>
                  <a:pt x="89741" y="430593"/>
                </a:lnTo>
                <a:lnTo>
                  <a:pt x="115950" y="431546"/>
                </a:lnTo>
                <a:lnTo>
                  <a:pt x="141025" y="430260"/>
                </a:lnTo>
                <a:lnTo>
                  <a:pt x="182173" y="419973"/>
                </a:lnTo>
                <a:lnTo>
                  <a:pt x="220138" y="385079"/>
                </a:lnTo>
                <a:lnTo>
                  <a:pt x="227456" y="348614"/>
                </a:lnTo>
                <a:lnTo>
                  <a:pt x="227456" y="340867"/>
                </a:lnTo>
                <a:lnTo>
                  <a:pt x="227456" y="336423"/>
                </a:lnTo>
                <a:lnTo>
                  <a:pt x="227456" y="330835"/>
                </a:lnTo>
                <a:lnTo>
                  <a:pt x="227583" y="324230"/>
                </a:lnTo>
                <a:lnTo>
                  <a:pt x="227711" y="317753"/>
                </a:lnTo>
                <a:lnTo>
                  <a:pt x="227964" y="312165"/>
                </a:lnTo>
                <a:lnTo>
                  <a:pt x="228473" y="307721"/>
                </a:lnTo>
                <a:lnTo>
                  <a:pt x="227711" y="307721"/>
                </a:lnTo>
                <a:lnTo>
                  <a:pt x="222885" y="311785"/>
                </a:lnTo>
                <a:lnTo>
                  <a:pt x="217169" y="315722"/>
                </a:lnTo>
                <a:lnTo>
                  <a:pt x="210819" y="319531"/>
                </a:lnTo>
                <a:lnTo>
                  <a:pt x="204469" y="323468"/>
                </a:lnTo>
                <a:lnTo>
                  <a:pt x="164845" y="338074"/>
                </a:lnTo>
                <a:lnTo>
                  <a:pt x="136651" y="340867"/>
                </a:lnTo>
                <a:lnTo>
                  <a:pt x="123844" y="340294"/>
                </a:lnTo>
                <a:lnTo>
                  <a:pt x="86232" y="331597"/>
                </a:lnTo>
                <a:lnTo>
                  <a:pt x="52425" y="311826"/>
                </a:lnTo>
                <a:lnTo>
                  <a:pt x="25320" y="279749"/>
                </a:lnTo>
                <a:lnTo>
                  <a:pt x="6643" y="235071"/>
                </a:lnTo>
                <a:lnTo>
                  <a:pt x="0" y="176402"/>
                </a:lnTo>
                <a:lnTo>
                  <a:pt x="740" y="155164"/>
                </a:lnTo>
                <a:lnTo>
                  <a:pt x="6697" y="116734"/>
                </a:lnTo>
                <a:lnTo>
                  <a:pt x="25749" y="69294"/>
                </a:lnTo>
                <a:lnTo>
                  <a:pt x="53824" y="34089"/>
                </a:lnTo>
                <a:lnTo>
                  <a:pt x="88900" y="11175"/>
                </a:lnTo>
                <a:lnTo>
                  <a:pt x="128226" y="692"/>
                </a:lnTo>
                <a:lnTo>
                  <a:pt x="141731" y="0"/>
                </a:lnTo>
                <a:close/>
              </a:path>
            </a:pathLst>
          </a:custGeom>
          <a:ln w="18287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98135" y="1939798"/>
            <a:ext cx="293370" cy="332740"/>
          </a:xfrm>
          <a:custGeom>
            <a:avLst/>
            <a:gdLst/>
            <a:ahLst/>
            <a:cxnLst/>
            <a:rect l="l" t="t" r="r" b="b"/>
            <a:pathLst>
              <a:path w="293370" h="332739">
                <a:moveTo>
                  <a:pt x="182117" y="0"/>
                </a:moveTo>
                <a:lnTo>
                  <a:pt x="224633" y="6223"/>
                </a:lnTo>
                <a:lnTo>
                  <a:pt x="259714" y="26320"/>
                </a:lnTo>
                <a:lnTo>
                  <a:pt x="284343" y="61896"/>
                </a:lnTo>
                <a:lnTo>
                  <a:pt x="292727" y="99935"/>
                </a:lnTo>
                <a:lnTo>
                  <a:pt x="293369" y="121919"/>
                </a:lnTo>
                <a:lnTo>
                  <a:pt x="293369" y="332486"/>
                </a:lnTo>
                <a:lnTo>
                  <a:pt x="213994" y="332486"/>
                </a:lnTo>
                <a:lnTo>
                  <a:pt x="213994" y="134238"/>
                </a:lnTo>
                <a:lnTo>
                  <a:pt x="213994" y="125602"/>
                </a:lnTo>
                <a:lnTo>
                  <a:pt x="205884" y="88209"/>
                </a:lnTo>
                <a:lnTo>
                  <a:pt x="169773" y="66974"/>
                </a:lnTo>
                <a:lnTo>
                  <a:pt x="161416" y="66548"/>
                </a:lnTo>
                <a:lnTo>
                  <a:pt x="149990" y="67236"/>
                </a:lnTo>
                <a:lnTo>
                  <a:pt x="106735" y="83518"/>
                </a:lnTo>
                <a:lnTo>
                  <a:pt x="79375" y="109092"/>
                </a:lnTo>
                <a:lnTo>
                  <a:pt x="79375" y="332486"/>
                </a:lnTo>
                <a:lnTo>
                  <a:pt x="0" y="332486"/>
                </a:lnTo>
                <a:lnTo>
                  <a:pt x="0" y="8000"/>
                </a:lnTo>
                <a:lnTo>
                  <a:pt x="65659" y="8000"/>
                </a:lnTo>
                <a:lnTo>
                  <a:pt x="73025" y="53212"/>
                </a:lnTo>
                <a:lnTo>
                  <a:pt x="74294" y="53212"/>
                </a:lnTo>
                <a:lnTo>
                  <a:pt x="103568" y="24320"/>
                </a:lnTo>
                <a:lnTo>
                  <a:pt x="138713" y="6899"/>
                </a:lnTo>
                <a:lnTo>
                  <a:pt x="172904" y="283"/>
                </a:lnTo>
                <a:lnTo>
                  <a:pt x="182117" y="0"/>
                </a:lnTo>
                <a:close/>
              </a:path>
            </a:pathLst>
          </a:custGeom>
          <a:ln w="18287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05198" y="1939798"/>
            <a:ext cx="281305" cy="340995"/>
          </a:xfrm>
          <a:custGeom>
            <a:avLst/>
            <a:gdLst/>
            <a:ahLst/>
            <a:cxnLst/>
            <a:rect l="l" t="t" r="r" b="b"/>
            <a:pathLst>
              <a:path w="281304" h="340994">
                <a:moveTo>
                  <a:pt x="136651" y="0"/>
                </a:moveTo>
                <a:lnTo>
                  <a:pt x="184943" y="4875"/>
                </a:lnTo>
                <a:lnTo>
                  <a:pt x="223234" y="19018"/>
                </a:lnTo>
                <a:lnTo>
                  <a:pt x="258968" y="49228"/>
                </a:lnTo>
                <a:lnTo>
                  <a:pt x="276812" y="90281"/>
                </a:lnTo>
                <a:lnTo>
                  <a:pt x="279018" y="113791"/>
                </a:lnTo>
                <a:lnTo>
                  <a:pt x="279018" y="236092"/>
                </a:lnTo>
                <a:lnTo>
                  <a:pt x="279064" y="251547"/>
                </a:lnTo>
                <a:lnTo>
                  <a:pt x="279193" y="265906"/>
                </a:lnTo>
                <a:lnTo>
                  <a:pt x="279394" y="279169"/>
                </a:lnTo>
                <a:lnTo>
                  <a:pt x="279653" y="291338"/>
                </a:lnTo>
                <a:lnTo>
                  <a:pt x="280015" y="302553"/>
                </a:lnTo>
                <a:lnTo>
                  <a:pt x="280352" y="313150"/>
                </a:lnTo>
                <a:lnTo>
                  <a:pt x="280689" y="323127"/>
                </a:lnTo>
                <a:lnTo>
                  <a:pt x="281050" y="332486"/>
                </a:lnTo>
                <a:lnTo>
                  <a:pt x="209296" y="332486"/>
                </a:lnTo>
                <a:lnTo>
                  <a:pt x="205993" y="297941"/>
                </a:lnTo>
                <a:lnTo>
                  <a:pt x="204597" y="297941"/>
                </a:lnTo>
                <a:lnTo>
                  <a:pt x="200151" y="302640"/>
                </a:lnTo>
                <a:lnTo>
                  <a:pt x="194817" y="307466"/>
                </a:lnTo>
                <a:lnTo>
                  <a:pt x="160962" y="329356"/>
                </a:lnTo>
                <a:lnTo>
                  <a:pt x="116939" y="340608"/>
                </a:lnTo>
                <a:lnTo>
                  <a:pt x="108585" y="340867"/>
                </a:lnTo>
                <a:lnTo>
                  <a:pt x="97176" y="340415"/>
                </a:lnTo>
                <a:lnTo>
                  <a:pt x="55685" y="329626"/>
                </a:lnTo>
                <a:lnTo>
                  <a:pt x="24024" y="305788"/>
                </a:lnTo>
                <a:lnTo>
                  <a:pt x="4661" y="270130"/>
                </a:lnTo>
                <a:lnTo>
                  <a:pt x="0" y="237109"/>
                </a:lnTo>
                <a:lnTo>
                  <a:pt x="597" y="224319"/>
                </a:lnTo>
                <a:lnTo>
                  <a:pt x="14888" y="180141"/>
                </a:lnTo>
                <a:lnTo>
                  <a:pt x="45174" y="148258"/>
                </a:lnTo>
                <a:lnTo>
                  <a:pt x="89304" y="129782"/>
                </a:lnTo>
                <a:lnTo>
                  <a:pt x="129666" y="125602"/>
                </a:lnTo>
                <a:lnTo>
                  <a:pt x="140025" y="125769"/>
                </a:lnTo>
                <a:lnTo>
                  <a:pt x="185181" y="131159"/>
                </a:lnTo>
                <a:lnTo>
                  <a:pt x="199643" y="134619"/>
                </a:lnTo>
                <a:lnTo>
                  <a:pt x="199643" y="121538"/>
                </a:lnTo>
                <a:lnTo>
                  <a:pt x="199643" y="113918"/>
                </a:lnTo>
                <a:lnTo>
                  <a:pt x="198374" y="106679"/>
                </a:lnTo>
                <a:lnTo>
                  <a:pt x="173561" y="73453"/>
                </a:lnTo>
                <a:lnTo>
                  <a:pt x="127635" y="62864"/>
                </a:lnTo>
                <a:lnTo>
                  <a:pt x="115558" y="63218"/>
                </a:lnTo>
                <a:lnTo>
                  <a:pt x="67111" y="71326"/>
                </a:lnTo>
                <a:lnTo>
                  <a:pt x="27177" y="84327"/>
                </a:lnTo>
                <a:lnTo>
                  <a:pt x="27177" y="22351"/>
                </a:lnTo>
                <a:lnTo>
                  <a:pt x="65575" y="9136"/>
                </a:lnTo>
                <a:lnTo>
                  <a:pt x="107219" y="1603"/>
                </a:lnTo>
                <a:lnTo>
                  <a:pt x="121769" y="450"/>
                </a:lnTo>
                <a:lnTo>
                  <a:pt x="136651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36620" y="1939798"/>
            <a:ext cx="497840" cy="332740"/>
          </a:xfrm>
          <a:custGeom>
            <a:avLst/>
            <a:gdLst/>
            <a:ahLst/>
            <a:cxnLst/>
            <a:rect l="l" t="t" r="r" b="b"/>
            <a:pathLst>
              <a:path w="497839" h="332739">
                <a:moveTo>
                  <a:pt x="180466" y="0"/>
                </a:moveTo>
                <a:lnTo>
                  <a:pt x="225061" y="7983"/>
                </a:lnTo>
                <a:lnTo>
                  <a:pt x="260842" y="32432"/>
                </a:lnTo>
                <a:lnTo>
                  <a:pt x="277240" y="58547"/>
                </a:lnTo>
                <a:lnTo>
                  <a:pt x="278638" y="58547"/>
                </a:lnTo>
                <a:lnTo>
                  <a:pt x="305492" y="29634"/>
                </a:lnTo>
                <a:lnTo>
                  <a:pt x="339772" y="9540"/>
                </a:lnTo>
                <a:lnTo>
                  <a:pt x="381047" y="263"/>
                </a:lnTo>
                <a:lnTo>
                  <a:pt x="390143" y="0"/>
                </a:lnTo>
                <a:lnTo>
                  <a:pt x="406862" y="994"/>
                </a:lnTo>
                <a:lnTo>
                  <a:pt x="448563" y="14477"/>
                </a:lnTo>
                <a:lnTo>
                  <a:pt x="477835" y="41856"/>
                </a:lnTo>
                <a:lnTo>
                  <a:pt x="490600" y="67437"/>
                </a:lnTo>
                <a:lnTo>
                  <a:pt x="492125" y="72516"/>
                </a:lnTo>
                <a:lnTo>
                  <a:pt x="493394" y="78104"/>
                </a:lnTo>
                <a:lnTo>
                  <a:pt x="494410" y="84327"/>
                </a:lnTo>
                <a:lnTo>
                  <a:pt x="495426" y="90550"/>
                </a:lnTo>
                <a:lnTo>
                  <a:pt x="496188" y="97536"/>
                </a:lnTo>
                <a:lnTo>
                  <a:pt x="496569" y="105155"/>
                </a:lnTo>
                <a:lnTo>
                  <a:pt x="496903" y="111009"/>
                </a:lnTo>
                <a:lnTo>
                  <a:pt x="497141" y="117316"/>
                </a:lnTo>
                <a:lnTo>
                  <a:pt x="497284" y="124051"/>
                </a:lnTo>
                <a:lnTo>
                  <a:pt x="497331" y="131190"/>
                </a:lnTo>
                <a:lnTo>
                  <a:pt x="497331" y="332486"/>
                </a:lnTo>
                <a:lnTo>
                  <a:pt x="417956" y="332486"/>
                </a:lnTo>
                <a:lnTo>
                  <a:pt x="417956" y="134874"/>
                </a:lnTo>
                <a:lnTo>
                  <a:pt x="417956" y="128015"/>
                </a:lnTo>
                <a:lnTo>
                  <a:pt x="417702" y="121538"/>
                </a:lnTo>
                <a:lnTo>
                  <a:pt x="417194" y="115442"/>
                </a:lnTo>
                <a:lnTo>
                  <a:pt x="416813" y="109474"/>
                </a:lnTo>
                <a:lnTo>
                  <a:pt x="394602" y="71995"/>
                </a:lnTo>
                <a:lnTo>
                  <a:pt x="370331" y="66548"/>
                </a:lnTo>
                <a:lnTo>
                  <a:pt x="363474" y="66548"/>
                </a:lnTo>
                <a:lnTo>
                  <a:pt x="356362" y="67563"/>
                </a:lnTo>
                <a:lnTo>
                  <a:pt x="348995" y="69596"/>
                </a:lnTo>
                <a:lnTo>
                  <a:pt x="341629" y="71627"/>
                </a:lnTo>
                <a:lnTo>
                  <a:pt x="306196" y="91566"/>
                </a:lnTo>
                <a:lnTo>
                  <a:pt x="288289" y="109092"/>
                </a:lnTo>
                <a:lnTo>
                  <a:pt x="288289" y="332486"/>
                </a:lnTo>
                <a:lnTo>
                  <a:pt x="208914" y="332486"/>
                </a:lnTo>
                <a:lnTo>
                  <a:pt x="208914" y="134874"/>
                </a:lnTo>
                <a:lnTo>
                  <a:pt x="208914" y="128015"/>
                </a:lnTo>
                <a:lnTo>
                  <a:pt x="208787" y="121538"/>
                </a:lnTo>
                <a:lnTo>
                  <a:pt x="208279" y="115442"/>
                </a:lnTo>
                <a:lnTo>
                  <a:pt x="207899" y="109474"/>
                </a:lnTo>
                <a:lnTo>
                  <a:pt x="207009" y="104266"/>
                </a:lnTo>
                <a:lnTo>
                  <a:pt x="185884" y="71995"/>
                </a:lnTo>
                <a:lnTo>
                  <a:pt x="161416" y="66548"/>
                </a:lnTo>
                <a:lnTo>
                  <a:pt x="154558" y="66548"/>
                </a:lnTo>
                <a:lnTo>
                  <a:pt x="147319" y="67563"/>
                </a:lnTo>
                <a:lnTo>
                  <a:pt x="139953" y="69596"/>
                </a:lnTo>
                <a:lnTo>
                  <a:pt x="132587" y="71627"/>
                </a:lnTo>
                <a:lnTo>
                  <a:pt x="125349" y="74422"/>
                </a:lnTo>
                <a:lnTo>
                  <a:pt x="118109" y="78104"/>
                </a:lnTo>
                <a:lnTo>
                  <a:pt x="110743" y="81787"/>
                </a:lnTo>
                <a:lnTo>
                  <a:pt x="79375" y="109092"/>
                </a:lnTo>
                <a:lnTo>
                  <a:pt x="79375" y="332486"/>
                </a:lnTo>
                <a:lnTo>
                  <a:pt x="0" y="332486"/>
                </a:lnTo>
                <a:lnTo>
                  <a:pt x="0" y="8000"/>
                </a:lnTo>
                <a:lnTo>
                  <a:pt x="65658" y="8000"/>
                </a:lnTo>
                <a:lnTo>
                  <a:pt x="73025" y="53212"/>
                </a:lnTo>
                <a:lnTo>
                  <a:pt x="74294" y="53212"/>
                </a:lnTo>
                <a:lnTo>
                  <a:pt x="103489" y="24320"/>
                </a:lnTo>
                <a:lnTo>
                  <a:pt x="138245" y="6899"/>
                </a:lnTo>
                <a:lnTo>
                  <a:pt x="171537" y="283"/>
                </a:lnTo>
                <a:lnTo>
                  <a:pt x="180466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27447" y="1787398"/>
            <a:ext cx="83820" cy="86360"/>
          </a:xfrm>
          <a:custGeom>
            <a:avLst/>
            <a:gdLst/>
            <a:ahLst/>
            <a:cxnLst/>
            <a:rect l="l" t="t" r="r" b="b"/>
            <a:pathLst>
              <a:path w="83820" h="86360">
                <a:moveTo>
                  <a:pt x="0" y="0"/>
                </a:moveTo>
                <a:lnTo>
                  <a:pt x="83438" y="0"/>
                </a:lnTo>
                <a:lnTo>
                  <a:pt x="83438" y="86105"/>
                </a:lnTo>
                <a:lnTo>
                  <a:pt x="0" y="8610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77182" y="1787398"/>
            <a:ext cx="304165" cy="485140"/>
          </a:xfrm>
          <a:custGeom>
            <a:avLst/>
            <a:gdLst/>
            <a:ahLst/>
            <a:cxnLst/>
            <a:rect l="l" t="t" r="r" b="b"/>
            <a:pathLst>
              <a:path w="304164" h="485139">
                <a:moveTo>
                  <a:pt x="0" y="0"/>
                </a:moveTo>
                <a:lnTo>
                  <a:pt x="79375" y="0"/>
                </a:lnTo>
                <a:lnTo>
                  <a:pt x="79375" y="291973"/>
                </a:lnTo>
                <a:lnTo>
                  <a:pt x="81152" y="291973"/>
                </a:lnTo>
                <a:lnTo>
                  <a:pt x="204723" y="160400"/>
                </a:lnTo>
                <a:lnTo>
                  <a:pt x="302767" y="160400"/>
                </a:lnTo>
                <a:lnTo>
                  <a:pt x="160400" y="312800"/>
                </a:lnTo>
                <a:lnTo>
                  <a:pt x="303783" y="484886"/>
                </a:lnTo>
                <a:lnTo>
                  <a:pt x="207644" y="484886"/>
                </a:lnTo>
                <a:lnTo>
                  <a:pt x="80771" y="333882"/>
                </a:lnTo>
                <a:lnTo>
                  <a:pt x="79375" y="333882"/>
                </a:lnTo>
                <a:lnTo>
                  <a:pt x="79375" y="484886"/>
                </a:lnTo>
                <a:lnTo>
                  <a:pt x="0" y="48488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45465" y="3363595"/>
            <a:ext cx="84201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2275" marR="5080" indent="-1680210">
              <a:lnSpc>
                <a:spcPct val="100000"/>
              </a:lnSpc>
              <a:spcBef>
                <a:spcPts val="95"/>
              </a:spcBef>
            </a:pP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8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Successful</a:t>
            </a: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courage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while 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r>
              <a:rPr sz="28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hesitate.”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sz="28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Maxwell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87807"/>
            <a:ext cx="5848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45" dirty="0">
                <a:latin typeface="Trebuchet MS"/>
                <a:cs typeface="Trebuchet MS"/>
              </a:rPr>
              <a:t>Barriers</a:t>
            </a:r>
            <a:r>
              <a:rPr sz="3200" b="1" spc="-275" dirty="0">
                <a:latin typeface="Trebuchet MS"/>
                <a:cs typeface="Trebuchet MS"/>
              </a:rPr>
              <a:t> </a:t>
            </a:r>
            <a:r>
              <a:rPr sz="3200" b="1" spc="-50" dirty="0">
                <a:latin typeface="Trebuchet MS"/>
                <a:cs typeface="Trebuchet MS"/>
              </a:rPr>
              <a:t>to</a:t>
            </a:r>
            <a:r>
              <a:rPr sz="3200" b="1" spc="-434" dirty="0">
                <a:latin typeface="Trebuchet MS"/>
                <a:cs typeface="Trebuchet MS"/>
              </a:rPr>
              <a:t> </a:t>
            </a:r>
            <a:r>
              <a:rPr sz="3200" b="1" spc="-40" dirty="0">
                <a:latin typeface="Trebuchet MS"/>
                <a:cs typeface="Trebuchet MS"/>
              </a:rPr>
              <a:t>Good</a:t>
            </a:r>
            <a:r>
              <a:rPr sz="3200" b="1" spc="-310" dirty="0">
                <a:latin typeface="Trebuchet MS"/>
                <a:cs typeface="Trebuchet MS"/>
              </a:rPr>
              <a:t> </a:t>
            </a:r>
            <a:r>
              <a:rPr sz="3200" b="1" spc="-100" dirty="0">
                <a:latin typeface="Trebuchet MS"/>
                <a:cs typeface="Trebuchet MS"/>
              </a:rPr>
              <a:t>Decision</a:t>
            </a:r>
            <a:r>
              <a:rPr sz="3200" b="1" spc="-305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Making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305813"/>
            <a:ext cx="8193405" cy="5228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0" dirty="0" smtClean="0">
                <a:solidFill>
                  <a:srgbClr val="006FC0"/>
                </a:solidFill>
                <a:latin typeface="Arial"/>
                <a:cs typeface="Arial"/>
              </a:rPr>
              <a:t>Quick</a:t>
            </a:r>
            <a:r>
              <a:rPr sz="2800" spc="-21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quick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much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thought.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FC0"/>
              </a:buClr>
              <a:buFont typeface="Arial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527685" marR="370840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65" dirty="0">
                <a:solidFill>
                  <a:srgbClr val="006FC0"/>
                </a:solidFill>
                <a:latin typeface="Arial"/>
                <a:cs typeface="Arial"/>
              </a:rPr>
              <a:t>Narrow</a:t>
            </a:r>
            <a:r>
              <a:rPr sz="2800" spc="-2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limited 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information.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FC0"/>
              </a:buClr>
              <a:buFont typeface="Arial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527685" marR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80" dirty="0">
                <a:solidFill>
                  <a:srgbClr val="006FC0"/>
                </a:solidFill>
                <a:latin typeface="Arial"/>
                <a:cs typeface="Arial"/>
              </a:rPr>
              <a:t>Scattered</a:t>
            </a:r>
            <a:r>
              <a:rPr sz="2800" spc="-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thoughts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disconnected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disorganized.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FC0"/>
              </a:buClr>
              <a:buFont typeface="Arial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527685" marR="21399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60" dirty="0" smtClean="0">
                <a:solidFill>
                  <a:srgbClr val="006FC0"/>
                </a:solidFill>
                <a:latin typeface="Arial"/>
                <a:cs typeface="Arial"/>
              </a:rPr>
              <a:t>Uncertain</a:t>
            </a:r>
            <a:r>
              <a:rPr sz="2800" spc="-23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Sometimes,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clarity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important 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aspects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decision 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causes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overlook certain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considerations.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202" y="381000"/>
            <a:ext cx="864362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432" y="228600"/>
            <a:ext cx="8733917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72465"/>
            <a:ext cx="8484489" cy="6304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14960"/>
            <a:ext cx="3926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40" dirty="0">
                <a:latin typeface="Trebuchet MS"/>
                <a:cs typeface="Trebuchet MS"/>
              </a:rPr>
              <a:t>What</a:t>
            </a:r>
            <a:r>
              <a:rPr b="1" spc="-670" dirty="0">
                <a:latin typeface="Trebuchet MS"/>
                <a:cs typeface="Trebuchet MS"/>
              </a:rPr>
              <a:t> </a:t>
            </a:r>
            <a:r>
              <a:rPr b="1" spc="-85" dirty="0">
                <a:latin typeface="Trebuchet MS"/>
                <a:cs typeface="Trebuchet MS"/>
              </a:rPr>
              <a:t>is </a:t>
            </a:r>
            <a:r>
              <a:rPr b="1" spc="-90" dirty="0">
                <a:latin typeface="Trebuchet MS"/>
                <a:cs typeface="Trebuchet MS"/>
              </a:rPr>
              <a:t>Decision </a:t>
            </a:r>
            <a:r>
              <a:rPr b="1" spc="-5" dirty="0">
                <a:latin typeface="Trebuchet MS"/>
                <a:cs typeface="Trebuchet MS"/>
              </a:rPr>
              <a:t>Making?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10741"/>
            <a:ext cx="8262620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870">
              <a:lnSpc>
                <a:spcPct val="100000"/>
              </a:lnSpc>
              <a:spcBef>
                <a:spcPts val="100"/>
              </a:spcBef>
            </a:pPr>
            <a:r>
              <a:rPr sz="3200" b="1" spc="-75" dirty="0">
                <a:solidFill>
                  <a:srgbClr val="FFFFFF"/>
                </a:solidFill>
                <a:latin typeface="Trebuchet MS"/>
                <a:cs typeface="Trebuchet MS"/>
              </a:rPr>
              <a:t>Decision</a:t>
            </a:r>
            <a:r>
              <a:rPr sz="3200" b="1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45" dirty="0">
                <a:solidFill>
                  <a:srgbClr val="FFFFFF"/>
                </a:solidFill>
                <a:latin typeface="Trebuchet MS"/>
                <a:cs typeface="Trebuchet MS"/>
              </a:rPr>
              <a:t>making</a:t>
            </a:r>
            <a:r>
              <a:rPr sz="32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cognitive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selection  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alternatives.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produces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choice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opinion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spc="-120" dirty="0" smtClean="0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Shopping,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deciding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eat,</a:t>
            </a:r>
            <a:r>
              <a:rPr sz="32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wear,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sleep,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etc..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68021"/>
            <a:ext cx="3845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75" dirty="0">
                <a:latin typeface="Trebuchet MS"/>
                <a:cs typeface="Trebuchet MS"/>
              </a:rPr>
              <a:t>Decision-making</a:t>
            </a:r>
            <a:r>
              <a:rPr b="1" spc="-295" dirty="0">
                <a:latin typeface="Trebuchet MS"/>
                <a:cs typeface="Trebuchet MS"/>
              </a:rPr>
              <a:t> </a:t>
            </a:r>
            <a:r>
              <a:rPr b="1" spc="-95" dirty="0">
                <a:latin typeface="Trebuchet MS"/>
                <a:cs typeface="Trebuchet MS"/>
              </a:rPr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963929"/>
            <a:ext cx="513270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Identifying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Identifying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4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Allocating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weights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Developing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alternatives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Analyzing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alternatives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Selecting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alternative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Implementing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alternative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Evaluation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(of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2400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effectiveness)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84148"/>
            <a:ext cx="3810000" cy="1905"/>
          </a:xfrm>
          <a:custGeom>
            <a:avLst/>
            <a:gdLst/>
            <a:ahLst/>
            <a:cxnLst/>
            <a:rect l="l" t="t" r="r" b="b"/>
            <a:pathLst>
              <a:path w="3810000" h="1904">
                <a:moveTo>
                  <a:pt x="0" y="0"/>
                </a:moveTo>
                <a:lnTo>
                  <a:pt x="3810000" y="1650"/>
                </a:lnTo>
              </a:path>
            </a:pathLst>
          </a:custGeom>
          <a:ln w="12699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38760"/>
            <a:ext cx="2940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90" dirty="0">
                <a:latin typeface="Trebuchet MS"/>
                <a:cs typeface="Trebuchet MS"/>
              </a:rPr>
              <a:t>Problem</a:t>
            </a:r>
            <a:r>
              <a:rPr b="1" spc="-320" dirty="0">
                <a:latin typeface="Trebuchet MS"/>
                <a:cs typeface="Trebuchet MS"/>
              </a:rPr>
              <a:t> </a:t>
            </a:r>
            <a:r>
              <a:rPr b="1" spc="-90" dirty="0">
                <a:latin typeface="Trebuchet MS"/>
                <a:cs typeface="Trebuchet MS"/>
              </a:rPr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4541"/>
            <a:ext cx="8378825" cy="432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</a:pPr>
            <a:r>
              <a:rPr sz="4000" spc="-70" dirty="0">
                <a:solidFill>
                  <a:srgbClr val="FFFFFF"/>
                </a:solidFill>
                <a:latin typeface="Arial"/>
                <a:cs typeface="Arial"/>
              </a:rPr>
              <a:t>Problem </a:t>
            </a:r>
            <a:r>
              <a:rPr sz="4000" spc="-1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40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4000" spc="-95" dirty="0">
                <a:solidFill>
                  <a:srgbClr val="FFFFFF"/>
                </a:solidFill>
                <a:latin typeface="Arial"/>
                <a:cs typeface="Arial"/>
              </a:rPr>
              <a:t>discrepancy </a:t>
            </a:r>
            <a:r>
              <a:rPr sz="4000" spc="-60" dirty="0">
                <a:solidFill>
                  <a:srgbClr val="FFFFFF"/>
                </a:solidFill>
                <a:latin typeface="Arial"/>
                <a:cs typeface="Arial"/>
              </a:rPr>
              <a:t>(difference) between </a:t>
            </a:r>
            <a:r>
              <a:rPr sz="4000" spc="-114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4000" spc="-50" dirty="0">
                <a:solidFill>
                  <a:srgbClr val="FFFFFF"/>
                </a:solidFill>
                <a:latin typeface="Arial"/>
                <a:cs typeface="Arial"/>
              </a:rPr>
              <a:t>existing </a:t>
            </a:r>
            <a:r>
              <a:rPr sz="4000" spc="-9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4000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4000" spc="-85" dirty="0">
                <a:solidFill>
                  <a:srgbClr val="FFFFFF"/>
                </a:solidFill>
                <a:latin typeface="Arial"/>
                <a:cs typeface="Arial"/>
              </a:rPr>
              <a:t>desired</a:t>
            </a:r>
            <a:r>
              <a:rPr sz="4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45" dirty="0">
                <a:solidFill>
                  <a:srgbClr val="FFFFFF"/>
                </a:solidFill>
                <a:latin typeface="Arial"/>
                <a:cs typeface="Arial"/>
              </a:rPr>
              <a:t>state.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14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4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resigned,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manager”</a:t>
            </a:r>
            <a:endParaRPr sz="2400" dirty="0">
              <a:latin typeface="Arial"/>
              <a:cs typeface="Arial"/>
            </a:endParaRPr>
          </a:p>
          <a:p>
            <a:pPr marL="12700" marR="8890">
              <a:lnSpc>
                <a:spcPct val="100000"/>
              </a:lnSpc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Here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phrase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“manager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resigned”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reflects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current state 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“need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manager”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represents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desired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14960"/>
            <a:ext cx="60934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75" dirty="0">
                <a:latin typeface="Trebuchet MS"/>
                <a:cs typeface="Trebuchet MS"/>
              </a:rPr>
              <a:t>Developing</a:t>
            </a:r>
            <a:r>
              <a:rPr sz="3200" b="1" spc="-445" dirty="0">
                <a:latin typeface="Trebuchet MS"/>
                <a:cs typeface="Trebuchet MS"/>
              </a:rPr>
              <a:t> </a:t>
            </a:r>
            <a:r>
              <a:rPr sz="3200" b="1" spc="-100" dirty="0">
                <a:latin typeface="Trebuchet MS"/>
                <a:cs typeface="Trebuchet MS"/>
              </a:rPr>
              <a:t>Alternatives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10741"/>
            <a:ext cx="8183245" cy="485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Involves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defining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alternatives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(or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choices)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would 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resolve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problem.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case,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alternatives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candidates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applicants.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70" dirty="0">
                <a:solidFill>
                  <a:srgbClr val="FFFFFF"/>
                </a:solidFill>
                <a:latin typeface="Trebuchet MS"/>
                <a:cs typeface="Trebuchet MS"/>
              </a:rPr>
              <a:t>Analyzing</a:t>
            </a:r>
            <a:r>
              <a:rPr sz="3200" b="1" spc="-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FFFFFF"/>
                </a:solidFill>
                <a:latin typeface="Trebuchet MS"/>
                <a:cs typeface="Trebuchet MS"/>
              </a:rPr>
              <a:t>Alternatives</a:t>
            </a:r>
            <a:endParaRPr sz="3200" dirty="0">
              <a:latin typeface="Trebuchet MS"/>
              <a:cs typeface="Trebuchet MS"/>
            </a:endParaRPr>
          </a:p>
          <a:p>
            <a:pPr marL="12700" marR="412115">
              <a:lnSpc>
                <a:spcPct val="200000"/>
              </a:lnSpc>
              <a:spcBef>
                <a:spcPts val="30"/>
              </a:spcBef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Alternatives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rated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analyzed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basis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criteria 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rating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specified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scale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6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–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5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zational Behavior 11e">
  <a:themeElements>
    <a:clrScheme name="Organizational Behavior 11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rganizational Behavior 11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ganizational Behavior 11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zational Behavior 11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1439</Words>
  <Application>Microsoft Office PowerPoint</Application>
  <PresentationFormat>On-screen Show (4:3)</PresentationFormat>
  <Paragraphs>254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Broadway</vt:lpstr>
      <vt:lpstr>Calibri</vt:lpstr>
      <vt:lpstr>Tahoma</vt:lpstr>
      <vt:lpstr>Times New Roman</vt:lpstr>
      <vt:lpstr>Trebuchet MS</vt:lpstr>
      <vt:lpstr>Verdana</vt:lpstr>
      <vt:lpstr>Wingdings</vt:lpstr>
      <vt:lpstr>Office Theme</vt:lpstr>
      <vt:lpstr>Soaring</vt:lpstr>
      <vt:lpstr>Organizational Behavior 11e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What is Decision Making?</vt:lpstr>
      <vt:lpstr>Decision-making Process</vt:lpstr>
      <vt:lpstr>Problem Definition</vt:lpstr>
      <vt:lpstr>Developing Alternatives</vt:lpstr>
      <vt:lpstr>Selecting an alternative</vt:lpstr>
      <vt:lpstr>Evaluation</vt:lpstr>
      <vt:lpstr>6 C's of Decision Making</vt:lpstr>
      <vt:lpstr>a clear picture of exactly what must be</vt:lpstr>
      <vt:lpstr>PowerPoint Presentation</vt:lpstr>
      <vt:lpstr>PowerPoint Presentation</vt:lpstr>
      <vt:lpstr>PowerPoint Presentation</vt:lpstr>
      <vt:lpstr>PowerPoint Presentation</vt:lpstr>
      <vt:lpstr>The Decsion making model</vt:lpstr>
      <vt:lpstr>PowerPoint Presentation</vt:lpstr>
      <vt:lpstr>Decision-Making Styles</vt:lpstr>
      <vt:lpstr>Decision-Making Steps</vt:lpstr>
      <vt:lpstr>PowerPoint Presentation</vt:lpstr>
      <vt:lpstr>PowerPoint Presentation</vt:lpstr>
      <vt:lpstr>PowerPoint Presentation</vt:lpstr>
      <vt:lpstr>SWOT Analysis – Creative Use</vt:lpstr>
      <vt:lpstr>Group Decision-making</vt:lpstr>
      <vt:lpstr>Group Decisions: Advantages</vt:lpstr>
      <vt:lpstr>Group Decisions: Disadvantages</vt:lpstr>
      <vt:lpstr>Situational Factors for Group Decision</vt:lpstr>
      <vt:lpstr>Improving Group Decision-</vt:lpstr>
      <vt:lpstr>PowerPoint Presentation</vt:lpstr>
      <vt:lpstr>PowerPoint Presentation</vt:lpstr>
      <vt:lpstr>Barriers to Good Decision Making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Ilma</dc:creator>
  <cp:lastModifiedBy>Windows User</cp:lastModifiedBy>
  <cp:revision>20</cp:revision>
  <dcterms:created xsi:type="dcterms:W3CDTF">2018-12-18T06:47:55Z</dcterms:created>
  <dcterms:modified xsi:type="dcterms:W3CDTF">2018-12-21T21:39:57Z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2011-12-14T00:00:00Z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2018-12-18T00:00:00Z</vt:filetime>
  </property>
</Properties>
</file>