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3689" r:id="rId3"/>
    <p:sldMasterId id="2147483701" r:id="rId4"/>
    <p:sldMasterId id="2147483757" r:id="rId5"/>
  </p:sldMasterIdLst>
  <p:notesMasterIdLst>
    <p:notesMasterId r:id="rId36"/>
  </p:notesMasterIdLst>
  <p:handoutMasterIdLst>
    <p:handoutMasterId r:id="rId37"/>
  </p:handoutMasterIdLst>
  <p:sldIdLst>
    <p:sldId id="447" r:id="rId6"/>
    <p:sldId id="459" r:id="rId7"/>
    <p:sldId id="409" r:id="rId8"/>
    <p:sldId id="410" r:id="rId9"/>
    <p:sldId id="408" r:id="rId10"/>
    <p:sldId id="457" r:id="rId11"/>
    <p:sldId id="407" r:id="rId12"/>
    <p:sldId id="458" r:id="rId13"/>
    <p:sldId id="402" r:id="rId14"/>
    <p:sldId id="386" r:id="rId15"/>
    <p:sldId id="387" r:id="rId16"/>
    <p:sldId id="389" r:id="rId17"/>
    <p:sldId id="391" r:id="rId18"/>
    <p:sldId id="411" r:id="rId19"/>
    <p:sldId id="413" r:id="rId20"/>
    <p:sldId id="417" r:id="rId21"/>
    <p:sldId id="418" r:id="rId22"/>
    <p:sldId id="422" r:id="rId23"/>
    <p:sldId id="423" r:id="rId24"/>
    <p:sldId id="427" r:id="rId25"/>
    <p:sldId id="433" r:id="rId26"/>
    <p:sldId id="434" r:id="rId27"/>
    <p:sldId id="436" r:id="rId28"/>
    <p:sldId id="438" r:id="rId29"/>
    <p:sldId id="439" r:id="rId30"/>
    <p:sldId id="443" r:id="rId31"/>
    <p:sldId id="444" r:id="rId32"/>
    <p:sldId id="445" r:id="rId33"/>
    <p:sldId id="495" r:id="rId34"/>
    <p:sldId id="496" r:id="rId3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Verdana" pitchFamily="34" charset="0"/>
        <a:ea typeface="SimSun" pitchFamily="2" charset="-122"/>
        <a:cs typeface="+mn-cs"/>
      </a:defRPr>
    </a:lvl1pPr>
    <a:lvl2pPr marL="457200" algn="l" rtl="0" fontAlgn="base">
      <a:spcBef>
        <a:spcPct val="0"/>
      </a:spcBef>
      <a:spcAft>
        <a:spcPct val="0"/>
      </a:spcAft>
      <a:defRPr kern="1200">
        <a:solidFill>
          <a:schemeClr val="tx1"/>
        </a:solidFill>
        <a:latin typeface="Verdana" pitchFamily="34" charset="0"/>
        <a:ea typeface="SimSun" pitchFamily="2" charset="-122"/>
        <a:cs typeface="+mn-cs"/>
      </a:defRPr>
    </a:lvl2pPr>
    <a:lvl3pPr marL="914400" algn="l" rtl="0" fontAlgn="base">
      <a:spcBef>
        <a:spcPct val="0"/>
      </a:spcBef>
      <a:spcAft>
        <a:spcPct val="0"/>
      </a:spcAft>
      <a:defRPr kern="1200">
        <a:solidFill>
          <a:schemeClr val="tx1"/>
        </a:solidFill>
        <a:latin typeface="Verdana" pitchFamily="34" charset="0"/>
        <a:ea typeface="SimSun" pitchFamily="2" charset="-122"/>
        <a:cs typeface="+mn-cs"/>
      </a:defRPr>
    </a:lvl3pPr>
    <a:lvl4pPr marL="1371600" algn="l" rtl="0" fontAlgn="base">
      <a:spcBef>
        <a:spcPct val="0"/>
      </a:spcBef>
      <a:spcAft>
        <a:spcPct val="0"/>
      </a:spcAft>
      <a:defRPr kern="1200">
        <a:solidFill>
          <a:schemeClr val="tx1"/>
        </a:solidFill>
        <a:latin typeface="Verdana" pitchFamily="34" charset="0"/>
        <a:ea typeface="SimSun" pitchFamily="2" charset="-122"/>
        <a:cs typeface="+mn-cs"/>
      </a:defRPr>
    </a:lvl4pPr>
    <a:lvl5pPr marL="1828800" algn="l" rtl="0" fontAlgn="base">
      <a:spcBef>
        <a:spcPct val="0"/>
      </a:spcBef>
      <a:spcAft>
        <a:spcPct val="0"/>
      </a:spcAft>
      <a:defRPr kern="1200">
        <a:solidFill>
          <a:schemeClr val="tx1"/>
        </a:solidFill>
        <a:latin typeface="Verdana" pitchFamily="34" charset="0"/>
        <a:ea typeface="SimSun" pitchFamily="2" charset="-122"/>
        <a:cs typeface="+mn-cs"/>
      </a:defRPr>
    </a:lvl5pPr>
    <a:lvl6pPr marL="2286000" algn="l" defTabSz="914400" rtl="0" eaLnBrk="1" latinLnBrk="0" hangingPunct="1">
      <a:defRPr kern="1200">
        <a:solidFill>
          <a:schemeClr val="tx1"/>
        </a:solidFill>
        <a:latin typeface="Verdana" pitchFamily="34" charset="0"/>
        <a:ea typeface="SimSun" pitchFamily="2" charset="-122"/>
        <a:cs typeface="+mn-cs"/>
      </a:defRPr>
    </a:lvl6pPr>
    <a:lvl7pPr marL="2743200" algn="l" defTabSz="914400" rtl="0" eaLnBrk="1" latinLnBrk="0" hangingPunct="1">
      <a:defRPr kern="1200">
        <a:solidFill>
          <a:schemeClr val="tx1"/>
        </a:solidFill>
        <a:latin typeface="Verdana" pitchFamily="34" charset="0"/>
        <a:ea typeface="SimSun" pitchFamily="2" charset="-122"/>
        <a:cs typeface="+mn-cs"/>
      </a:defRPr>
    </a:lvl7pPr>
    <a:lvl8pPr marL="3200400" algn="l" defTabSz="914400" rtl="0" eaLnBrk="1" latinLnBrk="0" hangingPunct="1">
      <a:defRPr kern="1200">
        <a:solidFill>
          <a:schemeClr val="tx1"/>
        </a:solidFill>
        <a:latin typeface="Verdana" pitchFamily="34" charset="0"/>
        <a:ea typeface="SimSun" pitchFamily="2" charset="-122"/>
        <a:cs typeface="+mn-cs"/>
      </a:defRPr>
    </a:lvl8pPr>
    <a:lvl9pPr marL="3657600" algn="l" defTabSz="914400" rtl="0" eaLnBrk="1" latinLnBrk="0" hangingPunct="1">
      <a:defRPr kern="1200">
        <a:solidFill>
          <a:schemeClr val="tx1"/>
        </a:solidFill>
        <a:latin typeface="Verdana" pitchFamily="34" charset="0"/>
        <a:ea typeface="SimSun"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FFFF00"/>
    <a:srgbClr val="D60093"/>
    <a:srgbClr val="99CC00"/>
    <a:srgbClr val="FF9900"/>
    <a:srgbClr val="FFFF99"/>
    <a:srgbClr val="96969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4" autoAdjust="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8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12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12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12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07FA99F-04F7-4742-90B4-47EA2764F691}"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48132" name="Rectangle 4"/>
          <p:cNvSpPr>
            <a:spLocks noGrp="1" noRot="1" noChangeAspect="1" noChangeArrowheads="1" noTextEdit="1"/>
          </p:cNvSpPr>
          <p:nvPr>
            <p:ph type="sldImg" idx="2"/>
          </p:nvPr>
        </p:nvSpPr>
        <p:spPr bwMode="auto">
          <a:xfrm>
            <a:off x="838200" y="609600"/>
            <a:ext cx="4572000" cy="3429000"/>
          </a:xfrm>
          <a:prstGeom prst="rect">
            <a:avLst/>
          </a:prstGeom>
          <a:noFill/>
          <a:ln w="9525">
            <a:solidFill>
              <a:srgbClr val="000000"/>
            </a:solidFill>
            <a:miter lim="800000"/>
            <a:headEnd/>
            <a:tailEnd/>
          </a:ln>
          <a:effec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32C43370-9CEF-495B-835A-F743DDEDCCD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SimSun" pitchFamily="2" charset="-122"/>
        <a:cs typeface="+mn-cs"/>
      </a:defRPr>
    </a:lvl1pPr>
    <a:lvl2pPr marL="457200" algn="l" rtl="0" fontAlgn="base">
      <a:spcBef>
        <a:spcPct val="30000"/>
      </a:spcBef>
      <a:spcAft>
        <a:spcPct val="0"/>
      </a:spcAft>
      <a:defRPr sz="1200" kern="1200">
        <a:solidFill>
          <a:schemeClr val="tx1"/>
        </a:solidFill>
        <a:latin typeface="Arial" charset="0"/>
        <a:ea typeface="SimSun" pitchFamily="2" charset="-122"/>
        <a:cs typeface="+mn-cs"/>
      </a:defRPr>
    </a:lvl2pPr>
    <a:lvl3pPr marL="914400" algn="l" rtl="0" fontAlgn="base">
      <a:spcBef>
        <a:spcPct val="30000"/>
      </a:spcBef>
      <a:spcAft>
        <a:spcPct val="0"/>
      </a:spcAft>
      <a:defRPr sz="1200" kern="1200">
        <a:solidFill>
          <a:schemeClr val="tx1"/>
        </a:solidFill>
        <a:latin typeface="Arial" charset="0"/>
        <a:ea typeface="SimSun" pitchFamily="2" charset="-122"/>
        <a:cs typeface="+mn-cs"/>
      </a:defRPr>
    </a:lvl3pPr>
    <a:lvl4pPr marL="1371600" algn="l" rtl="0" fontAlgn="base">
      <a:spcBef>
        <a:spcPct val="30000"/>
      </a:spcBef>
      <a:spcAft>
        <a:spcPct val="0"/>
      </a:spcAft>
      <a:defRPr sz="1200" kern="1200">
        <a:solidFill>
          <a:schemeClr val="tx1"/>
        </a:solidFill>
        <a:latin typeface="Arial" charset="0"/>
        <a:ea typeface="SimSun" pitchFamily="2" charset="-122"/>
        <a:cs typeface="+mn-cs"/>
      </a:defRPr>
    </a:lvl4pPr>
    <a:lvl5pPr marL="1828800" algn="l" rtl="0" fontAlgn="base">
      <a:spcBef>
        <a:spcPct val="30000"/>
      </a:spcBef>
      <a:spcAft>
        <a:spcPct val="0"/>
      </a:spcAft>
      <a:defRPr sz="1200" kern="1200">
        <a:solidFill>
          <a:schemeClr val="tx1"/>
        </a:solidFill>
        <a:latin typeface="Arial" charset="0"/>
        <a:ea typeface="SimSun"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23789ABC-0DCD-4009-9B00-FDCC3B43DDE0}"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r>
              <a:rPr lang="en-US" altLang="en-US"/>
              <a:t>Ask yourself: “What negative assumptions do I make about my customers? About my prospects?  About selling?”</a:t>
            </a:r>
          </a:p>
          <a:p>
            <a:endParaRPr lang="en-US" altLang="en-US"/>
          </a:p>
          <a:p>
            <a:r>
              <a:rPr lang="en-US" altLang="en-US"/>
              <a:t>Dondra: Can we insert a personal story here about negative assumptions you – or a salesperson you know – has made about a customer...and been wrong?</a:t>
            </a:r>
          </a:p>
          <a:p>
            <a:endParaRPr lang="en-US" altLang="en-US"/>
          </a:p>
          <a:p>
            <a:r>
              <a:rPr lang="en-US" altLang="en-US"/>
              <a:t>Key point (transition): Challenge your negative assumptions. Let’s see how each of those negative statements can be turned into a positive thought...</a:t>
            </a:r>
          </a:p>
        </p:txBody>
      </p:sp>
    </p:spTree>
    <p:extLst>
      <p:ext uri="{BB962C8B-B14F-4D97-AF65-F5344CB8AC3E}">
        <p14:creationId xmlns:p14="http://schemas.microsoft.com/office/powerpoint/2010/main" val="1280745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23925" rtl="0" eaLnBrk="0" fontAlgn="base" latinLnBrk="0" hangingPunct="0">
              <a:lnSpc>
                <a:spcPct val="100000"/>
              </a:lnSpc>
              <a:spcBef>
                <a:spcPct val="0"/>
              </a:spcBef>
              <a:spcAft>
                <a:spcPct val="0"/>
              </a:spcAft>
              <a:buClrTx/>
              <a:buSzTx/>
              <a:buFontTx/>
              <a:buNone/>
              <a:tabLst/>
              <a:defRPr/>
            </a:pPr>
            <a:fld id="{402E5B32-1D7D-4FA6-AD59-CBB8D6EC40D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23925"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ltLang="en-US"/>
              <a:t>Look at how we took negative words and turned them into positive talk.  </a:t>
            </a:r>
          </a:p>
          <a:p>
            <a:endParaRPr lang="en-US" altLang="en-US"/>
          </a:p>
          <a:p>
            <a:r>
              <a:rPr lang="en-US" altLang="en-US"/>
              <a:t>Words like “they will” instead of “they won’t” are more positive. </a:t>
            </a:r>
          </a:p>
          <a:p>
            <a:endParaRPr lang="en-US" altLang="en-US"/>
          </a:p>
          <a:p>
            <a:r>
              <a:rPr lang="en-US" altLang="en-US"/>
              <a:t>Turning phrases like “they’re a pain to work with” into “they have high standards” changes the way you look at and interact with “high maintenance people”.</a:t>
            </a:r>
          </a:p>
          <a:p>
            <a:endParaRPr lang="en-US" altLang="en-US"/>
          </a:p>
          <a:p>
            <a:r>
              <a:rPr lang="en-US" altLang="en-US"/>
              <a:t>Challenge the idea that some customers are “cheap” or “can’t afford a luxury cruise”.  Instead, think of it this way. Most people work hard for their money. They’re careful about how they spend it. But most people are willing to spend on things that they VALUE.</a:t>
            </a:r>
          </a:p>
          <a:p>
            <a:endParaRPr lang="en-US" altLang="en-US"/>
          </a:p>
          <a:p>
            <a:r>
              <a:rPr lang="en-US" altLang="en-US"/>
              <a:t>Transition: “Let’s look at a few examples of this...”</a:t>
            </a:r>
          </a:p>
        </p:txBody>
      </p:sp>
    </p:spTree>
    <p:extLst>
      <p:ext uri="{BB962C8B-B14F-4D97-AF65-F5344CB8AC3E}">
        <p14:creationId xmlns:p14="http://schemas.microsoft.com/office/powerpoint/2010/main" val="2266359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36574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quarter" idx="1"/>
          </p:nvPr>
        </p:nvSpPr>
        <p:spPr>
          <a:xfrm>
            <a:off x="457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Content Placeholder 4"/>
          <p:cNvSpPr>
            <a:spLocks noGrp="1"/>
          </p:cNvSpPr>
          <p:nvPr>
            <p:ph sz="quarter" idx="3"/>
          </p:nvPr>
        </p:nvSpPr>
        <p:spPr>
          <a:xfrm>
            <a:off x="457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Content Placeholder 5"/>
          <p:cNvSpPr>
            <a:spLocks noGrp="1"/>
          </p:cNvSpPr>
          <p:nvPr>
            <p:ph sz="quarter" idx="4"/>
          </p:nvPr>
        </p:nvSpPr>
        <p:spPr>
          <a:xfrm>
            <a:off x="4648200" y="3938588"/>
            <a:ext cx="4038600" cy="2187575"/>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0" name="Picture 8"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457200" y="3810000"/>
            <a:ext cx="8229600" cy="838200"/>
          </a:xfrm>
        </p:spPr>
        <p:txBody>
          <a:bodyPr anchor="ctr"/>
          <a:lstStyle>
            <a:lvl1pPr algn="ctr">
              <a:defRPr sz="3600">
                <a:solidFill>
                  <a:schemeClr val="bg1"/>
                </a:solidFill>
                <a:latin typeface="45 Helvetica Light" pitchFamily="1" charset="0"/>
              </a:defRPr>
            </a:lvl1pPr>
          </a:lstStyle>
          <a:p>
            <a:pPr lvl="0"/>
            <a:r>
              <a:rPr lang="en-US" altLang="en-US" noProof="0" smtClean="0"/>
              <a:t>Click to edit Master title style</a:t>
            </a:r>
          </a:p>
        </p:txBody>
      </p:sp>
      <p:sp>
        <p:nvSpPr>
          <p:cNvPr id="3076" name="Rectangle 4"/>
          <p:cNvSpPr>
            <a:spLocks noGrp="1" noChangeArrowheads="1"/>
          </p:cNvSpPr>
          <p:nvPr>
            <p:ph type="subTitle" idx="1"/>
          </p:nvPr>
        </p:nvSpPr>
        <p:spPr>
          <a:xfrm>
            <a:off x="1371600" y="4800600"/>
            <a:ext cx="6400800" cy="457200"/>
          </a:xfrm>
        </p:spPr>
        <p:txBody>
          <a:bodyPr/>
          <a:lstStyle>
            <a:lvl1pPr marL="0" indent="0" algn="ctr">
              <a:buFont typeface="Times" panose="02020603050405020304" pitchFamily="18" charset="0"/>
              <a:buNone/>
              <a:defRPr sz="2800">
                <a:solidFill>
                  <a:schemeClr val="bg1"/>
                </a:solidFill>
                <a:latin typeface="35 Helvetica Thin" pitchFamily="1" charset="0"/>
              </a:defRPr>
            </a:lvl1pPr>
          </a:lstStyle>
          <a:p>
            <a:pPr lvl="0"/>
            <a:r>
              <a:rPr lang="en-US" altLang="en-US" noProof="0" smtClean="0"/>
              <a:t>Click to edit Master subtitle style</a:t>
            </a:r>
          </a:p>
        </p:txBody>
      </p:sp>
      <p:pic>
        <p:nvPicPr>
          <p:cNvPr id="3081" name="Picture 9" descr="CEL_V1Rev_TitleMasterBground"/>
          <p:cNvPicPr>
            <a:picLocks noChangeAspect="1" noChangeArrowheads="1"/>
          </p:cNvPicPr>
          <p:nvPr userDrawn="1"/>
        </p:nvPicPr>
        <p:blipFill>
          <a:blip r:embed="rId2">
            <a:extLst>
              <a:ext uri="{28A0092B-C50C-407E-A947-70E740481C1C}">
                <a14:useLocalDpi xmlns:a14="http://schemas.microsoft.com/office/drawing/2010/main" val="0"/>
              </a:ext>
            </a:extLst>
          </a:blip>
          <a:srcRect b="83337"/>
          <a:stretch>
            <a:fillRect/>
          </a:stretch>
        </p:blipFill>
        <p:spPr bwMode="auto">
          <a:xfrm>
            <a:off x="0" y="2057400"/>
            <a:ext cx="9069388" cy="1143000"/>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zamara CEL Dual PPT Template Cover"/>
          <p:cNvPicPr>
            <a:picLocks noChangeAspect="1" noChangeArrowheads="1"/>
          </p:cNvPicPr>
          <p:nvPr userDrawn="1"/>
        </p:nvPicPr>
        <p:blipFill>
          <a:blip r:embed="rId3">
            <a:extLst>
              <a:ext uri="{28A0092B-C50C-407E-A947-70E740481C1C}">
                <a14:useLocalDpi xmlns:a14="http://schemas.microsoft.com/office/drawing/2010/main" val="0"/>
              </a:ext>
            </a:extLst>
          </a:blip>
          <a:srcRect t="38879" b="42236"/>
          <a:stretch>
            <a:fillRect/>
          </a:stretch>
        </p:blipFill>
        <p:spPr bwMode="auto">
          <a:xfrm>
            <a:off x="0" y="1676400"/>
            <a:ext cx="91440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06199"/>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E837A6B0-59BB-4BB7-8D72-66D65C198C93}" type="slidenum">
              <a:rPr lang="en-US" altLang="en-US"/>
              <a:pPr/>
              <a:t>‹#›</a:t>
            </a:fld>
            <a:endParaRPr lang="en-US" altLang="en-US"/>
          </a:p>
        </p:txBody>
      </p:sp>
    </p:spTree>
    <p:extLst>
      <p:ext uri="{BB962C8B-B14F-4D97-AF65-F5344CB8AC3E}">
        <p14:creationId xmlns:p14="http://schemas.microsoft.com/office/powerpoint/2010/main" val="109011974"/>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Slide Number Placeholder 3"/>
          <p:cNvSpPr>
            <a:spLocks noGrp="1"/>
          </p:cNvSpPr>
          <p:nvPr>
            <p:ph type="sldNum" sz="quarter" idx="10"/>
          </p:nvPr>
        </p:nvSpPr>
        <p:spPr/>
        <p:txBody>
          <a:bodyPr/>
          <a:lstStyle>
            <a:lvl1pPr>
              <a:defRPr/>
            </a:lvl1pPr>
          </a:lstStyle>
          <a:p>
            <a:fld id="{422D9B95-2170-413E-8742-83266643D04E}" type="slidenum">
              <a:rPr lang="en-US" altLang="en-US"/>
              <a:pPr/>
              <a:t>‹#›</a:t>
            </a:fld>
            <a:endParaRPr lang="en-US" altLang="en-US"/>
          </a:p>
        </p:txBody>
      </p:sp>
    </p:spTree>
    <p:extLst>
      <p:ext uri="{BB962C8B-B14F-4D97-AF65-F5344CB8AC3E}">
        <p14:creationId xmlns:p14="http://schemas.microsoft.com/office/powerpoint/2010/main" val="232528108"/>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158D1B5-237E-402B-9B98-C8BAB85A685A}" type="slidenum">
              <a:rPr lang="en-US" altLang="en-US"/>
              <a:pPr/>
              <a:t>‹#›</a:t>
            </a:fld>
            <a:endParaRPr lang="en-US" altLang="en-US"/>
          </a:p>
        </p:txBody>
      </p:sp>
    </p:spTree>
    <p:extLst>
      <p:ext uri="{BB962C8B-B14F-4D97-AF65-F5344CB8AC3E}">
        <p14:creationId xmlns:p14="http://schemas.microsoft.com/office/powerpoint/2010/main" val="3484572130"/>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91472C8C-493A-4F5E-9C94-B234BD4B5CB9}" type="slidenum">
              <a:rPr lang="en-US" altLang="en-US"/>
              <a:pPr/>
              <a:t>‹#›</a:t>
            </a:fld>
            <a:endParaRPr lang="en-US" altLang="en-US"/>
          </a:p>
        </p:txBody>
      </p:sp>
    </p:spTree>
    <p:extLst>
      <p:ext uri="{BB962C8B-B14F-4D97-AF65-F5344CB8AC3E}">
        <p14:creationId xmlns:p14="http://schemas.microsoft.com/office/powerpoint/2010/main" val="1739079167"/>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AB0B5CB6-B1E8-47D2-A0CF-D3B27F2EB710}" type="slidenum">
              <a:rPr lang="en-US" altLang="en-US"/>
              <a:pPr/>
              <a:t>‹#›</a:t>
            </a:fld>
            <a:endParaRPr lang="en-US" altLang="en-US"/>
          </a:p>
        </p:txBody>
      </p:sp>
    </p:spTree>
    <p:extLst>
      <p:ext uri="{BB962C8B-B14F-4D97-AF65-F5344CB8AC3E}">
        <p14:creationId xmlns:p14="http://schemas.microsoft.com/office/powerpoint/2010/main" val="646426346"/>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6EB033D-528B-4E0A-871C-720883E8DE26}" type="slidenum">
              <a:rPr lang="en-US" altLang="en-US"/>
              <a:pPr/>
              <a:t>‹#›</a:t>
            </a:fld>
            <a:endParaRPr lang="en-US" altLang="en-US"/>
          </a:p>
        </p:txBody>
      </p:sp>
    </p:spTree>
    <p:extLst>
      <p:ext uri="{BB962C8B-B14F-4D97-AF65-F5344CB8AC3E}">
        <p14:creationId xmlns:p14="http://schemas.microsoft.com/office/powerpoint/2010/main" val="2435611086"/>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F8FD2E5D-053D-400C-BADE-24F11841167C}" type="slidenum">
              <a:rPr lang="en-US" altLang="en-US"/>
              <a:pPr/>
              <a:t>‹#›</a:t>
            </a:fld>
            <a:endParaRPr lang="en-US" altLang="en-US"/>
          </a:p>
        </p:txBody>
      </p:sp>
    </p:spTree>
    <p:extLst>
      <p:ext uri="{BB962C8B-B14F-4D97-AF65-F5344CB8AC3E}">
        <p14:creationId xmlns:p14="http://schemas.microsoft.com/office/powerpoint/2010/main" val="389167005"/>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Slide Number Placeholder 4"/>
          <p:cNvSpPr>
            <a:spLocks noGrp="1"/>
          </p:cNvSpPr>
          <p:nvPr>
            <p:ph type="sldNum" sz="quarter" idx="10"/>
          </p:nvPr>
        </p:nvSpPr>
        <p:spPr/>
        <p:txBody>
          <a:bodyPr/>
          <a:lstStyle>
            <a:lvl1pPr>
              <a:defRPr/>
            </a:lvl1pPr>
          </a:lstStyle>
          <a:p>
            <a:fld id="{61AFDCBE-8CB5-4FCF-9BB7-293C47921BC5}" type="slidenum">
              <a:rPr lang="en-US" altLang="en-US"/>
              <a:pPr/>
              <a:t>‹#›</a:t>
            </a:fld>
            <a:endParaRPr lang="en-US" altLang="en-US"/>
          </a:p>
        </p:txBody>
      </p:sp>
    </p:spTree>
    <p:extLst>
      <p:ext uri="{BB962C8B-B14F-4D97-AF65-F5344CB8AC3E}">
        <p14:creationId xmlns:p14="http://schemas.microsoft.com/office/powerpoint/2010/main" val="780841434"/>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9CD2E75-AFA6-4A34-89D2-C1B62BB9AE07}" type="slidenum">
              <a:rPr lang="en-US" altLang="en-US"/>
              <a:pPr/>
              <a:t>‹#›</a:t>
            </a:fld>
            <a:endParaRPr lang="en-US" altLang="en-US"/>
          </a:p>
        </p:txBody>
      </p:sp>
    </p:spTree>
    <p:extLst>
      <p:ext uri="{BB962C8B-B14F-4D97-AF65-F5344CB8AC3E}">
        <p14:creationId xmlns:p14="http://schemas.microsoft.com/office/powerpoint/2010/main" val="84348663"/>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10300" y="15240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0"/>
            <a:ext cx="5676900" cy="48006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0A37-E46B-47E7-A139-C551A61EE57C}" type="slidenum">
              <a:rPr lang="en-US" altLang="en-US"/>
              <a:pPr/>
              <a:t>‹#›</a:t>
            </a:fld>
            <a:endParaRPr lang="en-US" altLang="en-US"/>
          </a:p>
        </p:txBody>
      </p:sp>
    </p:spTree>
    <p:extLst>
      <p:ext uri="{BB962C8B-B14F-4D97-AF65-F5344CB8AC3E}">
        <p14:creationId xmlns:p14="http://schemas.microsoft.com/office/powerpoint/2010/main" val="575304440"/>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7467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2940050"/>
            <a:ext cx="3581400" cy="33845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424613"/>
            <a:ext cx="457200" cy="457200"/>
          </a:xfrm>
        </p:spPr>
        <p:txBody>
          <a:bodyPr/>
          <a:lstStyle>
            <a:lvl1pPr>
              <a:defRPr/>
            </a:lvl1pPr>
          </a:lstStyle>
          <a:p>
            <a:fld id="{A5897B7A-DFE0-4474-8118-372FDA2D9974}" type="slidenum">
              <a:rPr lang="en-US" altLang="en-US"/>
              <a:pPr/>
              <a:t>‹#›</a:t>
            </a:fld>
            <a:endParaRPr lang="en-US" altLang="en-US"/>
          </a:p>
        </p:txBody>
      </p:sp>
    </p:spTree>
    <p:extLst>
      <p:ext uri="{BB962C8B-B14F-4D97-AF65-F5344CB8AC3E}">
        <p14:creationId xmlns:p14="http://schemas.microsoft.com/office/powerpoint/2010/main" val="2367667927"/>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1524000"/>
            <a:ext cx="7772400" cy="4800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8686800" y="6424613"/>
            <a:ext cx="457200" cy="457200"/>
          </a:xfrm>
        </p:spPr>
        <p:txBody>
          <a:bodyPr/>
          <a:lstStyle>
            <a:lvl1pPr>
              <a:defRPr/>
            </a:lvl1pPr>
          </a:lstStyle>
          <a:p>
            <a:fld id="{8ED6C8D8-2364-4456-8691-2885B30D6419}" type="slidenum">
              <a:rPr lang="en-US" altLang="en-US"/>
              <a:pPr/>
              <a:t>‹#›</a:t>
            </a:fld>
            <a:endParaRPr lang="en-US" altLang="en-US"/>
          </a:p>
        </p:txBody>
      </p:sp>
    </p:spTree>
    <p:extLst>
      <p:ext uri="{BB962C8B-B14F-4D97-AF65-F5344CB8AC3E}">
        <p14:creationId xmlns:p14="http://schemas.microsoft.com/office/powerpoint/2010/main" val="314473688"/>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4428202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034051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CFF82C-3118-4FDD-A8D5-1F4D9BC83092}"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1011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zh-CN"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CFF82C-3118-4FDD-A8D5-1F4D9BC83092}"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3244255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CFF82C-3118-4FDD-A8D5-1F4D9BC83092}"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242925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CFF82C-3118-4FDD-A8D5-1F4D9BC83092}"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46168234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CFF82C-3118-4FDD-A8D5-1F4D9BC83092}"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3409466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1363727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CFF82C-3118-4FDD-A8D5-1F4D9BC83092}"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2037398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5333263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CFF82C-3118-4FDD-A8D5-1F4D9BC83092}"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C4EFCF-924F-4361-8559-97ABDE2223E4}" type="slidenum">
              <a:rPr lang="en-US" smtClean="0"/>
              <a:t>‹#›</a:t>
            </a:fld>
            <a:endParaRPr lang="en-US"/>
          </a:p>
        </p:txBody>
      </p:sp>
    </p:spTree>
    <p:extLst>
      <p:ext uri="{BB962C8B-B14F-4D97-AF65-F5344CB8AC3E}">
        <p14:creationId xmlns:p14="http://schemas.microsoft.com/office/powerpoint/2010/main" val="23563747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84756987"/>
      </p:ext>
    </p:extLst>
  </p:cSld>
  <p:clrMapOvr>
    <a:masterClrMapping/>
  </p:clrMapOvr>
  <p:transition spd="med">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695046"/>
      </p:ext>
    </p:extLst>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44422845"/>
      </p:ext>
    </p:extLst>
  </p:cSld>
  <p:clrMapOvr>
    <a:masterClrMapping/>
  </p:clrMapOvr>
  <p:transition spd="med">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0980498"/>
      </p:ext>
    </p:extLst>
  </p:cSld>
  <p:clrMapOvr>
    <a:masterClrMapping/>
  </p:clrMapOvr>
  <p:transition spd="med">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7736477"/>
      </p:ext>
    </p:extLst>
  </p:cSld>
  <p:clrMapOvr>
    <a:masterClrMapping/>
  </p:clrMapOvr>
  <p:transition spd="med">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8784431"/>
      </p:ext>
    </p:extLst>
  </p:cSld>
  <p:clrMapOvr>
    <a:masterClrMapping/>
  </p:clrMapOvr>
  <p:transition spd="med">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448443"/>
      </p:ext>
    </p:extLst>
  </p:cSld>
  <p:clrMapOvr>
    <a:masterClrMapping/>
  </p:clrMapOvr>
  <p:transition spd="med">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81457325"/>
      </p:ext>
    </p:extLst>
  </p:cSld>
  <p:clrMapOvr>
    <a:masterClrMapping/>
  </p:clrMapOvr>
  <p:transition spd="med">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19866829"/>
      </p:ext>
    </p:extLst>
  </p:cSld>
  <p:clrMapOvr>
    <a:masterClrMapping/>
  </p:clrMapOvr>
  <p:transition spd="med">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08899698"/>
      </p:ext>
    </p:extLst>
  </p:cSld>
  <p:clrMapOvr>
    <a:masterClrMapping/>
  </p:clrMapOvr>
  <p:transition spd="med">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261057"/>
      </p:ext>
    </p:extLst>
  </p:cSld>
  <p:clrMapOvr>
    <a:masterClrMapping/>
  </p:clrMapOvr>
  <p:transition spd="med">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3810000" cy="5105400"/>
          </a:xfrm>
        </p:spPr>
        <p:txBody>
          <a:bodyPr/>
          <a:lstStyle/>
          <a:p>
            <a:pPr lvl="0"/>
            <a:endParaRPr lang="en-US" noProof="0" smtClean="0"/>
          </a:p>
        </p:txBody>
      </p:sp>
    </p:spTree>
    <p:extLst>
      <p:ext uri="{BB962C8B-B14F-4D97-AF65-F5344CB8AC3E}">
        <p14:creationId xmlns:p14="http://schemas.microsoft.com/office/powerpoint/2010/main" val="1953595948"/>
      </p:ext>
    </p:extLst>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81324082"/>
      </p:ext>
    </p:extLst>
  </p:cSld>
  <p:clrMapOvr>
    <a:masterClrMapping/>
  </p:clrMapOvr>
  <p:transition spd="med">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2625065"/>
      </p:ext>
    </p:extLst>
  </p:cSld>
  <p:clrMapOvr>
    <a:masterClrMapping/>
  </p:clrMapOvr>
  <p:transition spd="med">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0715658"/>
      </p:ext>
    </p:extLst>
  </p:cSld>
  <p:clrMapOvr>
    <a:masterClrMapping/>
  </p:clrMapOvr>
  <p:transition spd="med">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38100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3133025"/>
      </p:ext>
    </p:extLst>
  </p:cSld>
  <p:clrMapOvr>
    <a:masterClrMapping/>
  </p:clrMapOvr>
  <p:transition spd="med">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3842757"/>
      </p:ext>
    </p:extLst>
  </p:cSld>
  <p:clrMapOvr>
    <a:masterClrMapping/>
  </p:clrMapOvr>
  <p:transition spd="med">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9657657"/>
      </p:ext>
    </p:extLst>
  </p:cSld>
  <p:clrMapOvr>
    <a:masterClrMapping/>
  </p:clrMapOvr>
  <p:transition spd="med">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689173"/>
      </p:ext>
    </p:extLst>
  </p:cSld>
  <p:clrMapOvr>
    <a:masterClrMapping/>
  </p:clrMapOvr>
  <p:transition spd="med">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0001852"/>
      </p:ext>
    </p:extLst>
  </p:cSld>
  <p:clrMapOvr>
    <a:masterClrMapping/>
  </p:clrMapOvr>
  <p:transition spd="med">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745353"/>
      </p:ext>
    </p:extLst>
  </p:cSld>
  <p:clrMapOvr>
    <a:masterClrMapping/>
  </p:clrMapOvr>
  <p:transition spd="med">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727381"/>
      </p:ext>
    </p:extLst>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ltLang="zh-CN" smtClean="0"/>
              <a:t>Click to edit Master title style</a:t>
            </a:r>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3557421"/>
      </p:ext>
    </p:extLst>
  </p:cSld>
  <p:clrMapOvr>
    <a:masterClrMapping/>
  </p:clrMapOvr>
  <p:transition spd="med">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19200"/>
            <a:ext cx="38100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219200"/>
            <a:ext cx="3810000" cy="5105400"/>
          </a:xfrm>
        </p:spPr>
        <p:txBody>
          <a:bodyPr/>
          <a:lstStyle/>
          <a:p>
            <a:pPr lvl="0"/>
            <a:endParaRPr lang="en-US" noProof="0" smtClean="0"/>
          </a:p>
        </p:txBody>
      </p:sp>
    </p:spTree>
    <p:extLst>
      <p:ext uri="{BB962C8B-B14F-4D97-AF65-F5344CB8AC3E}">
        <p14:creationId xmlns:p14="http://schemas.microsoft.com/office/powerpoint/2010/main" val="3482180617"/>
      </p:ext>
    </p:extLst>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ea typeface="SimSun" pitchFamily="2" charset="-122"/>
        </a:defRPr>
      </a:lvl2pPr>
      <a:lvl3pPr algn="l" rtl="0" fontAlgn="base">
        <a:spcBef>
          <a:spcPct val="0"/>
        </a:spcBef>
        <a:spcAft>
          <a:spcPct val="0"/>
        </a:spcAft>
        <a:defRPr sz="3800">
          <a:solidFill>
            <a:schemeClr val="tx2"/>
          </a:solidFill>
          <a:latin typeface="Verdana" pitchFamily="34" charset="0"/>
          <a:ea typeface="SimSun" pitchFamily="2" charset="-122"/>
        </a:defRPr>
      </a:lvl3pPr>
      <a:lvl4pPr algn="l" rtl="0" fontAlgn="base">
        <a:spcBef>
          <a:spcPct val="0"/>
        </a:spcBef>
        <a:spcAft>
          <a:spcPct val="0"/>
        </a:spcAft>
        <a:defRPr sz="3800">
          <a:solidFill>
            <a:schemeClr val="tx2"/>
          </a:solidFill>
          <a:latin typeface="Verdana" pitchFamily="34" charset="0"/>
          <a:ea typeface="SimSun" pitchFamily="2" charset="-122"/>
        </a:defRPr>
      </a:lvl4pPr>
      <a:lvl5pPr algn="l" rtl="0" fontAlgn="base">
        <a:spcBef>
          <a:spcPct val="0"/>
        </a:spcBef>
        <a:spcAft>
          <a:spcPct val="0"/>
        </a:spcAft>
        <a:defRPr sz="3800">
          <a:solidFill>
            <a:schemeClr val="tx2"/>
          </a:solidFill>
          <a:latin typeface="Verdana" pitchFamily="34" charset="0"/>
          <a:ea typeface="SimSun" pitchFamily="2" charset="-122"/>
        </a:defRPr>
      </a:lvl5pPr>
      <a:lvl6pPr marL="457200" algn="l" rtl="0" fontAlgn="base">
        <a:spcBef>
          <a:spcPct val="0"/>
        </a:spcBef>
        <a:spcAft>
          <a:spcPct val="0"/>
        </a:spcAft>
        <a:defRPr sz="3800">
          <a:solidFill>
            <a:schemeClr val="tx2"/>
          </a:solidFill>
          <a:latin typeface="Verdana" pitchFamily="34" charset="0"/>
          <a:ea typeface="SimSun" pitchFamily="2" charset="-122"/>
        </a:defRPr>
      </a:lvl6pPr>
      <a:lvl7pPr marL="914400" algn="l" rtl="0" fontAlgn="base">
        <a:spcBef>
          <a:spcPct val="0"/>
        </a:spcBef>
        <a:spcAft>
          <a:spcPct val="0"/>
        </a:spcAft>
        <a:defRPr sz="3800">
          <a:solidFill>
            <a:schemeClr val="tx2"/>
          </a:solidFill>
          <a:latin typeface="Verdana" pitchFamily="34" charset="0"/>
          <a:ea typeface="SimSun" pitchFamily="2" charset="-122"/>
        </a:defRPr>
      </a:lvl7pPr>
      <a:lvl8pPr marL="1371600" algn="l" rtl="0" fontAlgn="base">
        <a:spcBef>
          <a:spcPct val="0"/>
        </a:spcBef>
        <a:spcAft>
          <a:spcPct val="0"/>
        </a:spcAft>
        <a:defRPr sz="3800">
          <a:solidFill>
            <a:schemeClr val="tx2"/>
          </a:solidFill>
          <a:latin typeface="Verdana" pitchFamily="34" charset="0"/>
          <a:ea typeface="SimSun" pitchFamily="2" charset="-122"/>
        </a:defRPr>
      </a:lvl8pPr>
      <a:lvl9pPr marL="1828800" algn="l" rtl="0" fontAlgn="base">
        <a:spcBef>
          <a:spcPct val="0"/>
        </a:spcBef>
        <a:spcAft>
          <a:spcPct val="0"/>
        </a:spcAft>
        <a:defRPr sz="3800">
          <a:solidFill>
            <a:schemeClr val="tx2"/>
          </a:solidFill>
          <a:latin typeface="Verdana" pitchFamily="34" charset="0"/>
          <a:ea typeface="SimSun" pitchFamily="2" charset="-122"/>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ea typeface="+mn-ea"/>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ea typeface="+mn-ea"/>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9" name="Picture 15" descr="CEL_V1Rev_SlideMasterBgrou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3"/>
          <p:cNvSpPr>
            <a:spLocks noChangeArrowheads="1"/>
          </p:cNvSpPr>
          <p:nvPr userDrawn="1"/>
        </p:nvSpPr>
        <p:spPr bwMode="auto">
          <a:xfrm>
            <a:off x="8686800" y="6629400"/>
            <a:ext cx="457200" cy="228600"/>
          </a:xfrm>
          <a:prstGeom prst="rect">
            <a:avLst/>
          </a:prstGeom>
          <a:solidFill>
            <a:srgbClr val="5C5C5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26" name="Rectangle 2"/>
          <p:cNvSpPr>
            <a:spLocks noGrp="1" noChangeArrowheads="1"/>
          </p:cNvSpPr>
          <p:nvPr>
            <p:ph type="title"/>
          </p:nvPr>
        </p:nvSpPr>
        <p:spPr bwMode="auto">
          <a:xfrm>
            <a:off x="381000" y="1524000"/>
            <a:ext cx="7467600"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38200" y="2940050"/>
            <a:ext cx="7315200" cy="338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6" name="Rectangle 12"/>
          <p:cNvSpPr>
            <a:spLocks noGrp="1" noChangeArrowheads="1"/>
          </p:cNvSpPr>
          <p:nvPr>
            <p:ph type="sldNum" sz="quarter" idx="4"/>
          </p:nvPr>
        </p:nvSpPr>
        <p:spPr bwMode="auto">
          <a:xfrm>
            <a:off x="8686800" y="6424613"/>
            <a:ext cx="45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000">
                <a:solidFill>
                  <a:schemeClr val="bg1"/>
                </a:solidFill>
                <a:latin typeface="+mn-lt"/>
              </a:defRPr>
            </a:lvl1pPr>
          </a:lstStyle>
          <a:p>
            <a:fld id="{EB318ACE-6872-4CC6-97A9-3EFD75A28BE5}" type="slidenum">
              <a:rPr lang="en-US" altLang="en-US"/>
              <a:pPr/>
              <a:t>‹#›</a:t>
            </a:fld>
            <a:endParaRPr lang="en-US" altLang="en-US"/>
          </a:p>
        </p:txBody>
      </p:sp>
      <p:pic>
        <p:nvPicPr>
          <p:cNvPr id="1040" name="Picture 16"/>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62400" y="361950"/>
            <a:ext cx="2667000" cy="55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67619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advClick="0"/>
  <p:hf hdr="0" ftr="0" dt="0"/>
  <p:txStyles>
    <p:titleStyle>
      <a:lvl1pPr algn="l" rtl="0" fontAlgn="base">
        <a:lnSpc>
          <a:spcPct val="90000"/>
        </a:lnSpc>
        <a:spcBef>
          <a:spcPct val="0"/>
        </a:spcBef>
        <a:spcAft>
          <a:spcPct val="0"/>
        </a:spcAft>
        <a:defRPr sz="4000" kern="1200">
          <a:solidFill>
            <a:srgbClr val="003468"/>
          </a:solidFill>
          <a:latin typeface="+mj-lt"/>
          <a:ea typeface="+mj-ea"/>
          <a:cs typeface="+mj-cs"/>
        </a:defRPr>
      </a:lvl1pPr>
      <a:lvl2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2pPr>
      <a:lvl3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3pPr>
      <a:lvl4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4pPr>
      <a:lvl5pPr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5pPr>
      <a:lvl6pPr marL="4572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6pPr>
      <a:lvl7pPr marL="9144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7pPr>
      <a:lvl8pPr marL="13716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8pPr>
      <a:lvl9pPr marL="1828800" algn="l" rtl="0" fontAlgn="base">
        <a:lnSpc>
          <a:spcPct val="90000"/>
        </a:lnSpc>
        <a:spcBef>
          <a:spcPct val="0"/>
        </a:spcBef>
        <a:spcAft>
          <a:spcPct val="0"/>
        </a:spcAft>
        <a:defRPr sz="4000">
          <a:solidFill>
            <a:srgbClr val="003468"/>
          </a:solidFill>
          <a:latin typeface="55 Helvetica Roman" pitchFamily="1" charset="0"/>
          <a:ea typeface="ＭＳ Ｐゴシック" panose="020B0600070205080204" pitchFamily="34" charset="-128"/>
        </a:defRPr>
      </a:lvl9pPr>
    </p:titleStyle>
    <p:bodyStyle>
      <a:lvl1pPr marL="230188" indent="-230188" algn="l" rtl="0" fontAlgn="base">
        <a:spcBef>
          <a:spcPct val="20000"/>
        </a:spcBef>
        <a:spcAft>
          <a:spcPct val="0"/>
        </a:spcAft>
        <a:buFont typeface="Times" panose="02020603050405020304" pitchFamily="18" charset="0"/>
        <a:buChar char="•"/>
        <a:defRPr sz="2000" kern="1200">
          <a:solidFill>
            <a:srgbClr val="0A57A4"/>
          </a:solidFill>
          <a:latin typeface="+mn-lt"/>
          <a:ea typeface="+mn-ea"/>
          <a:cs typeface="+mn-cs"/>
        </a:defRPr>
      </a:lvl1pPr>
      <a:lvl2pPr marL="571500" indent="-227013"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2pPr>
      <a:lvl3pPr marL="912813"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3pPr>
      <a:lvl4pPr marL="1254125" indent="-222250"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4pPr>
      <a:lvl5pPr marL="1603375" indent="-230188" algn="l" rtl="0" fontAlgn="base">
        <a:lnSpc>
          <a:spcPct val="80000"/>
        </a:lnSpc>
        <a:spcBef>
          <a:spcPct val="20000"/>
        </a:spcBef>
        <a:spcAft>
          <a:spcPct val="0"/>
        </a:spcAft>
        <a:buFont typeface="Times" panose="02020603050405020304" pitchFamily="18" charset="0"/>
        <a:buChar char="•"/>
        <a:defRPr kern="1200">
          <a:solidFill>
            <a:srgbClr val="0A57A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CFF82C-3118-4FDD-A8D5-1F4D9BC83092}" type="datetimeFigureOut">
              <a:rPr lang="en-US" smtClean="0"/>
              <a:t>3/31/2019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C4EFCF-924F-4361-8559-97ABDE2223E4}" type="slidenum">
              <a:rPr lang="en-US" smtClean="0"/>
              <a:t>‹#›</a:t>
            </a:fld>
            <a:endParaRPr lang="en-US"/>
          </a:p>
        </p:txBody>
      </p:sp>
    </p:spTree>
    <p:extLst>
      <p:ext uri="{BB962C8B-B14F-4D97-AF65-F5344CB8AC3E}">
        <p14:creationId xmlns:p14="http://schemas.microsoft.com/office/powerpoint/2010/main" val="342692338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White">
          <a:xfrm>
            <a:off x="685800" y="381000"/>
            <a:ext cx="7772400" cy="685800"/>
          </a:xfrm>
          <a:prstGeom prst="rect">
            <a:avLst/>
          </a:prstGeom>
          <a:solidFill>
            <a:srgbClr val="CC6600"/>
          </a:solidFill>
          <a:ln w="3175">
            <a:solidFill>
              <a:srgbClr val="5F5F5F"/>
            </a:solidFill>
            <a:miter lim="800000"/>
            <a:headEnd/>
            <a:tailEnd/>
          </a:ln>
          <a:effectLst>
            <a:outerShdw dist="107763" dir="2700000" algn="ctr" rotWithShape="0">
              <a:srgbClr val="B2B2B2">
                <a:alpha val="50000"/>
              </a:srgbClr>
            </a:outerShdw>
          </a:effectLst>
        </p:spPr>
        <p:txBody>
          <a:bodyPr vert="horz" wrap="square" lIns="182880" tIns="45720" rIns="91440" bIns="45720" numCol="1" anchor="ctr" anchorCtr="0" compatLnSpc="1">
            <a:prstTxWarp prst="textNoShape">
              <a:avLst/>
            </a:prstTxWarp>
          </a:bodyPr>
          <a:lstStyle/>
          <a:p>
            <a:pPr lvl="0"/>
            <a:r>
              <a:rPr lang="en-US" altLang="en-US" smtClean="0"/>
              <a:t>Click to edit Master title style</a:t>
            </a:r>
          </a:p>
        </p:txBody>
      </p:sp>
      <p:sp>
        <p:nvSpPr>
          <p:cNvPr id="122883" name="Rectangle 3"/>
          <p:cNvSpPr>
            <a:spLocks noGrp="1" noChangeArrowheads="1"/>
          </p:cNvSpPr>
          <p:nvPr>
            <p:ph type="body" idx="1"/>
          </p:nvPr>
        </p:nvSpPr>
        <p:spPr bwMode="auto">
          <a:xfrm>
            <a:off x="685800" y="1219200"/>
            <a:ext cx="777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28646853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Ø"/>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200">
          <a:solidFill>
            <a:srgbClr val="993300"/>
          </a:solidFill>
          <a:latin typeface="Tahoma" pitchFamily="34" charset="0"/>
        </a:defRPr>
      </a:lvl2pPr>
      <a:lvl3pPr marL="1143000" indent="-228600" algn="l" rtl="0" eaLnBrk="0" fontAlgn="base" hangingPunct="0">
        <a:spcBef>
          <a:spcPct val="20000"/>
        </a:spcBef>
        <a:spcAft>
          <a:spcPct val="0"/>
        </a:spcAft>
        <a:buClr>
          <a:srgbClr val="336699"/>
        </a:buClr>
        <a:buChar char="•"/>
        <a:defRPr sz="2000">
          <a:solidFill>
            <a:schemeClr val="tx1"/>
          </a:solidFill>
          <a:latin typeface="+mn-lt"/>
        </a:defRPr>
      </a:lvl3pPr>
      <a:lvl4pPr marL="16002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5pPr>
      <a:lvl6pPr marL="2514600" indent="-228600" algn="l" rtl="0" fontAlgn="base">
        <a:spcBef>
          <a:spcPct val="20000"/>
        </a:spcBef>
        <a:spcAft>
          <a:spcPct val="0"/>
        </a:spcAft>
        <a:buClr>
          <a:srgbClr val="336699"/>
        </a:buClr>
        <a:buChar char="»"/>
        <a:defRPr sz="2000">
          <a:solidFill>
            <a:schemeClr val="tx1"/>
          </a:solidFill>
          <a:latin typeface="Times New Roman" pitchFamily="18" charset="0"/>
        </a:defRPr>
      </a:lvl6pPr>
      <a:lvl7pPr marL="2971800" indent="-228600" algn="l" rtl="0" fontAlgn="base">
        <a:spcBef>
          <a:spcPct val="20000"/>
        </a:spcBef>
        <a:spcAft>
          <a:spcPct val="0"/>
        </a:spcAft>
        <a:buClr>
          <a:srgbClr val="336699"/>
        </a:buClr>
        <a:buChar char="»"/>
        <a:defRPr sz="2000">
          <a:solidFill>
            <a:schemeClr val="tx1"/>
          </a:solidFill>
          <a:latin typeface="Times New Roman" pitchFamily="18" charset="0"/>
        </a:defRPr>
      </a:lvl7pPr>
      <a:lvl8pPr marL="3429000" indent="-228600" algn="l" rtl="0" fontAlgn="base">
        <a:spcBef>
          <a:spcPct val="20000"/>
        </a:spcBef>
        <a:spcAft>
          <a:spcPct val="0"/>
        </a:spcAft>
        <a:buClr>
          <a:srgbClr val="336699"/>
        </a:buClr>
        <a:buChar char="»"/>
        <a:defRPr sz="2000">
          <a:solidFill>
            <a:schemeClr val="tx1"/>
          </a:solidFill>
          <a:latin typeface="Times New Roman" pitchFamily="18" charset="0"/>
        </a:defRPr>
      </a:lvl8pPr>
      <a:lvl9pPr marL="3886200" indent="-228600" algn="l" rtl="0" fontAlgn="base">
        <a:spcBef>
          <a:spcPct val="20000"/>
        </a:spcBef>
        <a:spcAft>
          <a:spcPct val="0"/>
        </a:spcAft>
        <a:buClr>
          <a:srgbClr val="336699"/>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White">
          <a:xfrm>
            <a:off x="685800" y="381000"/>
            <a:ext cx="7772400" cy="685800"/>
          </a:xfrm>
          <a:prstGeom prst="rect">
            <a:avLst/>
          </a:prstGeom>
          <a:solidFill>
            <a:srgbClr val="CC6600"/>
          </a:solidFill>
          <a:ln w="3175">
            <a:solidFill>
              <a:srgbClr val="5F5F5F"/>
            </a:solidFill>
            <a:miter lim="800000"/>
            <a:headEnd/>
            <a:tailEnd/>
          </a:ln>
          <a:effectLst>
            <a:outerShdw dist="107763" dir="2700000" algn="ctr" rotWithShape="0">
              <a:srgbClr val="B2B2B2">
                <a:alpha val="50000"/>
              </a:srgbClr>
            </a:outerShdw>
          </a:effectLst>
        </p:spPr>
        <p:txBody>
          <a:bodyPr vert="horz" wrap="square" lIns="182880" tIns="45720" rIns="91440" bIns="45720" numCol="1" anchor="ctr" anchorCtr="0" compatLnSpc="1">
            <a:prstTxWarp prst="textNoShape">
              <a:avLst/>
            </a:prstTxWarp>
          </a:bodyPr>
          <a:lstStyle/>
          <a:p>
            <a:pPr lvl="0"/>
            <a:r>
              <a:rPr lang="en-US" altLang="en-US" smtClean="0"/>
              <a:t>Click to edit Master title style</a:t>
            </a:r>
          </a:p>
        </p:txBody>
      </p:sp>
      <p:sp>
        <p:nvSpPr>
          <p:cNvPr id="122883" name="Rectangle 3"/>
          <p:cNvSpPr>
            <a:spLocks noGrp="1" noChangeArrowheads="1"/>
          </p:cNvSpPr>
          <p:nvPr>
            <p:ph type="body" idx="1"/>
          </p:nvPr>
        </p:nvSpPr>
        <p:spPr bwMode="auto">
          <a:xfrm>
            <a:off x="685800" y="1219200"/>
            <a:ext cx="77724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4060871782"/>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Lst>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wipe(lef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wipe(lef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wipe(lef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wipe(left)">
                                      <p:cBhvr>
                                        <p:cTn id="22" dur="500"/>
                                        <p:tgtEl>
                                          <p:spTgt spid="1228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2883">
                                            <p:txEl>
                                              <p:pRg st="4" end="4"/>
                                            </p:txEl>
                                          </p:spTgt>
                                        </p:tgtEl>
                                        <p:attrNameLst>
                                          <p:attrName>style.visibility</p:attrName>
                                        </p:attrNameLst>
                                      </p:cBhvr>
                                      <p:to>
                                        <p:strVal val="visible"/>
                                      </p:to>
                                    </p:set>
                                    <p:animEffect transition="in" filter="wipe(left)">
                                      <p:cBhvr>
                                        <p:cTn id="27" dur="500"/>
                                        <p:tgtEl>
                                          <p:spTgt spid="1228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tmplLst>
          <p:tmpl lvl="1">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122883"/>
                        </p:tgtEl>
                        <p:attrNameLst>
                          <p:attrName>style.visibility</p:attrName>
                        </p:attrNameLst>
                      </p:cBhvr>
                      <p:to>
                        <p:strVal val="visible"/>
                      </p:to>
                    </p:set>
                    <p:animEffect transition="in" filter="wipe(left)">
                      <p:cBhvr>
                        <p:cTn dur="500"/>
                        <p:tgtEl>
                          <p:spTgt spid="122883"/>
                        </p:tgtEl>
                      </p:cBhvr>
                    </p:animEffect>
                  </p:childTnLst>
                </p:cTn>
              </p:par>
            </p:tnLst>
          </p:tmpl>
        </p:tmplLst>
      </p:bldP>
    </p:bldLst>
  </p:timing>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Font typeface="Wingdings" panose="05000000000000000000" pitchFamily="2" charset="2"/>
        <a:buChar char="Ø"/>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336699"/>
        </a:buClr>
        <a:buChar char="–"/>
        <a:defRPr sz="2200">
          <a:solidFill>
            <a:srgbClr val="993300"/>
          </a:solidFill>
          <a:latin typeface="Tahoma" pitchFamily="34" charset="0"/>
        </a:defRPr>
      </a:lvl2pPr>
      <a:lvl3pPr marL="1143000" indent="-228600" algn="l" rtl="0" eaLnBrk="0" fontAlgn="base" hangingPunct="0">
        <a:spcBef>
          <a:spcPct val="20000"/>
        </a:spcBef>
        <a:spcAft>
          <a:spcPct val="0"/>
        </a:spcAft>
        <a:buClr>
          <a:srgbClr val="336699"/>
        </a:buClr>
        <a:buChar char="•"/>
        <a:defRPr sz="2000">
          <a:solidFill>
            <a:schemeClr val="tx1"/>
          </a:solidFill>
          <a:latin typeface="+mn-lt"/>
        </a:defRPr>
      </a:lvl3pPr>
      <a:lvl4pPr marL="16002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lr>
          <a:srgbClr val="336699"/>
        </a:buClr>
        <a:buChar char="»"/>
        <a:defRPr sz="2000">
          <a:solidFill>
            <a:schemeClr val="tx1"/>
          </a:solidFill>
          <a:latin typeface="Times New Roman" pitchFamily="18" charset="0"/>
        </a:defRPr>
      </a:lvl5pPr>
      <a:lvl6pPr marL="2514600" indent="-228600" algn="l" rtl="0" fontAlgn="base">
        <a:spcBef>
          <a:spcPct val="20000"/>
        </a:spcBef>
        <a:spcAft>
          <a:spcPct val="0"/>
        </a:spcAft>
        <a:buClr>
          <a:srgbClr val="336699"/>
        </a:buClr>
        <a:buChar char="»"/>
        <a:defRPr sz="2000">
          <a:solidFill>
            <a:schemeClr val="tx1"/>
          </a:solidFill>
          <a:latin typeface="Times New Roman" pitchFamily="18" charset="0"/>
        </a:defRPr>
      </a:lvl6pPr>
      <a:lvl7pPr marL="2971800" indent="-228600" algn="l" rtl="0" fontAlgn="base">
        <a:spcBef>
          <a:spcPct val="20000"/>
        </a:spcBef>
        <a:spcAft>
          <a:spcPct val="0"/>
        </a:spcAft>
        <a:buClr>
          <a:srgbClr val="336699"/>
        </a:buClr>
        <a:buChar char="»"/>
        <a:defRPr sz="2000">
          <a:solidFill>
            <a:schemeClr val="tx1"/>
          </a:solidFill>
          <a:latin typeface="Times New Roman" pitchFamily="18" charset="0"/>
        </a:defRPr>
      </a:lvl7pPr>
      <a:lvl8pPr marL="3429000" indent="-228600" algn="l" rtl="0" fontAlgn="base">
        <a:spcBef>
          <a:spcPct val="20000"/>
        </a:spcBef>
        <a:spcAft>
          <a:spcPct val="0"/>
        </a:spcAft>
        <a:buClr>
          <a:srgbClr val="336699"/>
        </a:buClr>
        <a:buChar char="»"/>
        <a:defRPr sz="2000">
          <a:solidFill>
            <a:schemeClr val="tx1"/>
          </a:solidFill>
          <a:latin typeface="Times New Roman" pitchFamily="18" charset="0"/>
        </a:defRPr>
      </a:lvl8pPr>
      <a:lvl9pPr marL="3886200" indent="-228600" algn="l" rtl="0" fontAlgn="base">
        <a:spcBef>
          <a:spcPct val="20000"/>
        </a:spcBef>
        <a:spcAft>
          <a:spcPct val="0"/>
        </a:spcAft>
        <a:buClr>
          <a:srgbClr val="336699"/>
        </a:buClr>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13.x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645" y="1615895"/>
            <a:ext cx="6858000" cy="2078073"/>
          </a:xfrm>
        </p:spPr>
        <p:txBody>
          <a:bodyPr>
            <a:normAutofit fontScale="90000"/>
          </a:bodyPr>
          <a:lstStyle/>
          <a:p>
            <a:r>
              <a:rPr lang="en-US" dirty="0" smtClean="0"/>
              <a:t/>
            </a:r>
            <a:br>
              <a:rPr lang="en-US" dirty="0" smtClean="0"/>
            </a:br>
            <a:r>
              <a:rPr lang="en-US" dirty="0"/>
              <a:t/>
            </a:r>
            <a:br>
              <a:rPr lang="en-US" dirty="0"/>
            </a:br>
            <a:r>
              <a:rPr lang="en-US" dirty="0"/>
              <a:t/>
            </a:r>
            <a:br>
              <a:rPr lang="en-US" dirty="0"/>
            </a:br>
            <a:r>
              <a:rPr lang="en-US">
                <a:solidFill>
                  <a:schemeClr val="accent5">
                    <a:lumMod val="50000"/>
                  </a:schemeClr>
                </a:solidFill>
              </a:rPr>
              <a:t>Chapter </a:t>
            </a:r>
            <a:r>
              <a:rPr lang="en-US" smtClean="0">
                <a:solidFill>
                  <a:schemeClr val="accent5">
                    <a:lumMod val="50000"/>
                  </a:schemeClr>
                </a:solidFill>
              </a:rPr>
              <a:t> 3</a:t>
            </a:r>
            <a:r>
              <a:rPr lang="en-US" dirty="0"/>
              <a:t/>
            </a:r>
            <a:br>
              <a:rPr lang="en-US" dirty="0"/>
            </a:br>
            <a:r>
              <a:rPr lang="en-US" sz="7300" dirty="0" smtClean="0"/>
              <a:t>Attitude</a:t>
            </a:r>
            <a:endParaRPr lang="en-US" sz="7300" dirty="0">
              <a:solidFill>
                <a:srgbClr val="00B0F0"/>
              </a:solidFill>
            </a:endParaRPr>
          </a:p>
        </p:txBody>
      </p:sp>
      <p:sp>
        <p:nvSpPr>
          <p:cNvPr id="3" name="Subtitle 2"/>
          <p:cNvSpPr>
            <a:spLocks noGrp="1"/>
          </p:cNvSpPr>
          <p:nvPr>
            <p:ph type="subTitle" idx="1"/>
          </p:nvPr>
        </p:nvSpPr>
        <p:spPr>
          <a:xfrm>
            <a:off x="1787237" y="4005696"/>
            <a:ext cx="6858000" cy="1480705"/>
          </a:xfrm>
        </p:spPr>
        <p:txBody>
          <a:bodyPr>
            <a:noAutofit/>
          </a:bodyPr>
          <a:lstStyle/>
          <a:p>
            <a:pPr algn="r">
              <a:lnSpc>
                <a:spcPct val="110000"/>
              </a:lnSpc>
              <a:spcBef>
                <a:spcPts val="0"/>
              </a:spcBef>
            </a:pPr>
            <a:r>
              <a:rPr lang="en-US" sz="2700" dirty="0">
                <a:solidFill>
                  <a:schemeClr val="accent5">
                    <a:lumMod val="50000"/>
                  </a:schemeClr>
                </a:solidFill>
                <a:latin typeface="+mj-lt"/>
                <a:ea typeface="+mj-ea"/>
                <a:cs typeface="+mj-cs"/>
              </a:rPr>
              <a:t>Dr. </a:t>
            </a:r>
            <a:r>
              <a:rPr lang="en-US" sz="2700" dirty="0" err="1">
                <a:solidFill>
                  <a:schemeClr val="accent5">
                    <a:lumMod val="50000"/>
                  </a:schemeClr>
                </a:solidFill>
                <a:latin typeface="+mj-lt"/>
                <a:ea typeface="+mj-ea"/>
                <a:cs typeface="+mj-cs"/>
              </a:rPr>
              <a:t>Mohsin</a:t>
            </a:r>
            <a:r>
              <a:rPr lang="en-US" sz="2700" dirty="0">
                <a:solidFill>
                  <a:schemeClr val="accent5">
                    <a:lumMod val="50000"/>
                  </a:schemeClr>
                </a:solidFill>
                <a:latin typeface="+mj-lt"/>
                <a:ea typeface="+mj-ea"/>
                <a:cs typeface="+mj-cs"/>
              </a:rPr>
              <a:t> Uddin</a:t>
            </a:r>
          </a:p>
          <a:p>
            <a:pPr algn="r">
              <a:lnSpc>
                <a:spcPct val="110000"/>
              </a:lnSpc>
              <a:spcBef>
                <a:spcPts val="0"/>
              </a:spcBef>
            </a:pPr>
            <a:r>
              <a:rPr lang="en-US" sz="2100" dirty="0">
                <a:solidFill>
                  <a:schemeClr val="accent5">
                    <a:lumMod val="50000"/>
                  </a:schemeClr>
                </a:solidFill>
                <a:latin typeface="+mj-lt"/>
                <a:ea typeface="+mj-ea"/>
                <a:cs typeface="+mj-cs"/>
              </a:rPr>
              <a:t>Department of Accounting</a:t>
            </a:r>
          </a:p>
          <a:p>
            <a:pPr algn="r">
              <a:lnSpc>
                <a:spcPct val="110000"/>
              </a:lnSpc>
              <a:spcBef>
                <a:spcPts val="0"/>
              </a:spcBef>
            </a:pPr>
            <a:r>
              <a:rPr lang="en-US" sz="2100" dirty="0">
                <a:solidFill>
                  <a:schemeClr val="accent5">
                    <a:lumMod val="50000"/>
                  </a:schemeClr>
                </a:solidFill>
                <a:latin typeface="+mj-lt"/>
                <a:ea typeface="+mj-ea"/>
                <a:cs typeface="+mj-cs"/>
              </a:rPr>
              <a:t>Faculty of Economics and Administrative Sciences</a:t>
            </a:r>
          </a:p>
          <a:p>
            <a:pPr algn="r">
              <a:lnSpc>
                <a:spcPct val="110000"/>
              </a:lnSpc>
              <a:spcBef>
                <a:spcPts val="0"/>
              </a:spcBef>
            </a:pPr>
            <a:r>
              <a:rPr lang="en-US" sz="2100" dirty="0" err="1">
                <a:solidFill>
                  <a:schemeClr val="accent5">
                    <a:lumMod val="50000"/>
                  </a:schemeClr>
                </a:solidFill>
                <a:latin typeface="+mj-lt"/>
                <a:ea typeface="+mj-ea"/>
                <a:cs typeface="+mj-cs"/>
              </a:rPr>
              <a:t>Ishik</a:t>
            </a:r>
            <a:r>
              <a:rPr lang="en-US" sz="2100" dirty="0">
                <a:solidFill>
                  <a:schemeClr val="accent5">
                    <a:lumMod val="50000"/>
                  </a:schemeClr>
                </a:solidFill>
                <a:latin typeface="+mj-lt"/>
                <a:ea typeface="+mj-ea"/>
                <a:cs typeface="+mj-cs"/>
              </a:rPr>
              <a:t> University, Erbil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857250"/>
            <a:ext cx="1143000" cy="871538"/>
          </a:xfrm>
          <a:prstGeom prst="rect">
            <a:avLst/>
          </a:prstGeom>
        </p:spPr>
      </p:pic>
    </p:spTree>
    <p:extLst>
      <p:ext uri="{BB962C8B-B14F-4D97-AF65-F5344CB8AC3E}">
        <p14:creationId xmlns:p14="http://schemas.microsoft.com/office/powerpoint/2010/main" val="4210908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9906" name="Picture 2" descr="Iceberg3"/>
          <p:cNvPicPr>
            <a:picLocks noGrp="1" noChangeAspect="1" noChangeArrowheads="1"/>
          </p:cNvPicPr>
          <p:nvPr>
            <p:ph sz="half" idx="1"/>
          </p:nvPr>
        </p:nvPicPr>
        <p:blipFill>
          <a:blip r:embed="rId2" cstate="print"/>
          <a:srcRect/>
          <a:stretch>
            <a:fillRect/>
          </a:stretch>
        </p:blipFill>
        <p:spPr bwMode="auto">
          <a:xfrm>
            <a:off x="0" y="1295400"/>
            <a:ext cx="3886200" cy="5264150"/>
          </a:xfrm>
          <a:noFill/>
          <a:ln w="38100">
            <a:solidFill>
              <a:srgbClr val="000000"/>
            </a:solidFill>
            <a:miter lim="800000"/>
            <a:headEnd/>
            <a:tailEnd/>
          </a:ln>
        </p:spPr>
      </p:pic>
      <p:pic>
        <p:nvPicPr>
          <p:cNvPr id="379907" name="Picture 3" descr="j0078748"/>
          <p:cNvPicPr>
            <a:picLocks noGrp="1" noChangeAspect="1" noChangeArrowheads="1"/>
          </p:cNvPicPr>
          <p:nvPr>
            <p:ph sz="half" idx="2"/>
          </p:nvPr>
        </p:nvPicPr>
        <p:blipFill>
          <a:blip r:embed="rId3" cstate="print"/>
          <a:srcRect/>
          <a:stretch>
            <a:fillRect/>
          </a:stretch>
        </p:blipFill>
        <p:spPr bwMode="auto">
          <a:xfrm>
            <a:off x="7666038" y="2514600"/>
            <a:ext cx="1477962" cy="2511425"/>
          </a:xfrm>
          <a:noFill/>
          <a:ln>
            <a:miter lim="800000"/>
            <a:headEnd/>
            <a:tailEnd/>
          </a:ln>
        </p:spPr>
      </p:pic>
      <p:sp>
        <p:nvSpPr>
          <p:cNvPr id="379908" name="Text Box 4"/>
          <p:cNvSpPr txBox="1">
            <a:spLocks noChangeArrowheads="1"/>
          </p:cNvSpPr>
          <p:nvPr/>
        </p:nvSpPr>
        <p:spPr bwMode="auto">
          <a:xfrm>
            <a:off x="3868738" y="2403475"/>
            <a:ext cx="4008437" cy="3539430"/>
          </a:xfrm>
          <a:prstGeom prst="rect">
            <a:avLst/>
          </a:prstGeom>
          <a:noFill/>
          <a:ln w="9525">
            <a:noFill/>
            <a:miter lim="800000"/>
            <a:headEnd/>
            <a:tailEnd/>
          </a:ln>
          <a:effectLst/>
        </p:spPr>
        <p:txBody>
          <a:bodyPr>
            <a:spAutoFit/>
          </a:bodyPr>
          <a:lstStyle/>
          <a:p>
            <a:pPr algn="just">
              <a:spcBef>
                <a:spcPct val="50000"/>
              </a:spcBef>
            </a:pPr>
            <a:r>
              <a:rPr lang="en-US" sz="2800" dirty="0">
                <a:latin typeface="Arial Black" pitchFamily="34" charset="0"/>
                <a:cs typeface="Arial" charset="0"/>
              </a:rPr>
              <a:t>ONLY </a:t>
            </a:r>
            <a:r>
              <a:rPr lang="en-US" sz="2800" dirty="0">
                <a:solidFill>
                  <a:srgbClr val="FF3300"/>
                </a:solidFill>
                <a:latin typeface="Arial Black" pitchFamily="34" charset="0"/>
                <a:cs typeface="Arial" charset="0"/>
              </a:rPr>
              <a:t>10%</a:t>
            </a:r>
            <a:r>
              <a:rPr lang="en-US" sz="2800" dirty="0">
                <a:latin typeface="Arial Black" pitchFamily="34" charset="0"/>
                <a:cs typeface="Arial" charset="0"/>
              </a:rPr>
              <a:t> OF </a:t>
            </a:r>
            <a:r>
              <a:rPr lang="en-US" sz="2800" u="sng" dirty="0">
                <a:latin typeface="Arial Black" pitchFamily="34" charset="0"/>
                <a:cs typeface="Arial" charset="0"/>
              </a:rPr>
              <a:t>ANY</a:t>
            </a:r>
            <a:r>
              <a:rPr lang="en-US" sz="2800" dirty="0">
                <a:latin typeface="Arial Black" pitchFamily="34" charset="0"/>
                <a:cs typeface="Arial" charset="0"/>
              </a:rPr>
              <a:t> </a:t>
            </a:r>
            <a:r>
              <a:rPr lang="en-US" sz="2800" dirty="0" smtClean="0">
                <a:latin typeface="Arial Black" pitchFamily="34" charset="0"/>
                <a:cs typeface="Arial" charset="0"/>
              </a:rPr>
              <a:t>ICEBERG IS </a:t>
            </a:r>
            <a:r>
              <a:rPr lang="en-US" sz="2800" dirty="0">
                <a:latin typeface="Arial Black" pitchFamily="34" charset="0"/>
                <a:cs typeface="Arial" charset="0"/>
              </a:rPr>
              <a:t>VISIBLE.</a:t>
            </a:r>
          </a:p>
          <a:p>
            <a:pPr algn="just">
              <a:spcBef>
                <a:spcPct val="50000"/>
              </a:spcBef>
            </a:pPr>
            <a:endParaRPr lang="en-US" sz="2800" dirty="0">
              <a:latin typeface="Arial Black" pitchFamily="34" charset="0"/>
              <a:cs typeface="Arial" charset="0"/>
            </a:endParaRPr>
          </a:p>
          <a:p>
            <a:pPr algn="just">
              <a:spcBef>
                <a:spcPct val="50000"/>
              </a:spcBef>
            </a:pPr>
            <a:r>
              <a:rPr lang="en-US" sz="2800" dirty="0">
                <a:latin typeface="Arial Black" pitchFamily="34" charset="0"/>
                <a:cs typeface="Arial" charset="0"/>
              </a:rPr>
              <a:t>THE REMAINING </a:t>
            </a:r>
            <a:r>
              <a:rPr lang="en-US" sz="2800" dirty="0">
                <a:solidFill>
                  <a:srgbClr val="FF3300"/>
                </a:solidFill>
                <a:latin typeface="Arial Black" pitchFamily="34" charset="0"/>
                <a:cs typeface="Arial" charset="0"/>
              </a:rPr>
              <a:t>90%</a:t>
            </a:r>
            <a:r>
              <a:rPr lang="en-US" sz="2800" dirty="0">
                <a:latin typeface="Arial Black" pitchFamily="34" charset="0"/>
                <a:cs typeface="Arial" charset="0"/>
              </a:rPr>
              <a:t> IS BELOW SEA LEVEL.</a:t>
            </a:r>
          </a:p>
        </p:txBody>
      </p:sp>
      <p:sp>
        <p:nvSpPr>
          <p:cNvPr id="379911"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ChangeArrowheads="1"/>
          </p:cNvSpPr>
          <p:nvPr/>
        </p:nvSpPr>
        <p:spPr bwMode="auto">
          <a:xfrm>
            <a:off x="0" y="990600"/>
            <a:ext cx="9144000" cy="2020888"/>
          </a:xfrm>
          <a:prstGeom prst="rect">
            <a:avLst/>
          </a:prstGeom>
          <a:solidFill>
            <a:srgbClr val="CCFFFF"/>
          </a:solidFill>
          <a:ln w="9525">
            <a:noFill/>
            <a:miter lim="800000"/>
            <a:headEnd/>
            <a:tailEnd/>
          </a:ln>
          <a:effectLst/>
        </p:spPr>
        <p:txBody>
          <a:bodyPr wrap="none" anchor="ctr"/>
          <a:lstStyle/>
          <a:p>
            <a:endParaRPr lang="zh-CN" altLang="en-US"/>
          </a:p>
        </p:txBody>
      </p:sp>
      <p:sp>
        <p:nvSpPr>
          <p:cNvPr id="380931"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0932" name="Freeform 4"/>
          <p:cNvSpPr>
            <a:spLocks/>
          </p:cNvSpPr>
          <p:nvPr/>
        </p:nvSpPr>
        <p:spPr bwMode="auto">
          <a:xfrm>
            <a:off x="28098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0933"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0934"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0935"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sp>
        <p:nvSpPr>
          <p:cNvPr id="380936" name="Text Box 8"/>
          <p:cNvSpPr txBox="1">
            <a:spLocks noChangeArrowheads="1"/>
          </p:cNvSpPr>
          <p:nvPr/>
        </p:nvSpPr>
        <p:spPr bwMode="auto">
          <a:xfrm>
            <a:off x="3235325" y="1957388"/>
            <a:ext cx="1635125" cy="823912"/>
          </a:xfrm>
          <a:prstGeom prst="rect">
            <a:avLst/>
          </a:prstGeom>
          <a:noFill/>
          <a:ln w="9525">
            <a:noFill/>
            <a:miter lim="800000"/>
            <a:headEnd/>
            <a:tailEnd/>
          </a:ln>
          <a:effectLst/>
        </p:spPr>
        <p:txBody>
          <a:bodyPr>
            <a:spAutoFit/>
          </a:bodyPr>
          <a:lstStyle/>
          <a:p>
            <a:pPr algn="ctr">
              <a:spcBef>
                <a:spcPct val="50000"/>
              </a:spcBef>
            </a:pPr>
            <a:r>
              <a:rPr lang="en-US" sz="4800">
                <a:latin typeface="Arial Black" pitchFamily="34" charset="0"/>
                <a:cs typeface="Arial" charset="0"/>
              </a:rPr>
              <a:t>10%</a:t>
            </a:r>
          </a:p>
        </p:txBody>
      </p:sp>
      <p:sp>
        <p:nvSpPr>
          <p:cNvPr id="380937" name="Text Box 9"/>
          <p:cNvSpPr txBox="1">
            <a:spLocks noChangeArrowheads="1"/>
          </p:cNvSpPr>
          <p:nvPr/>
        </p:nvSpPr>
        <p:spPr bwMode="auto">
          <a:xfrm>
            <a:off x="3563938" y="4365625"/>
            <a:ext cx="1922462" cy="823913"/>
          </a:xfrm>
          <a:prstGeom prst="rect">
            <a:avLst/>
          </a:prstGeom>
          <a:noFill/>
          <a:ln w="9525">
            <a:noFill/>
            <a:miter lim="800000"/>
            <a:headEnd/>
            <a:tailEnd/>
          </a:ln>
          <a:effectLst/>
        </p:spPr>
        <p:txBody>
          <a:bodyPr>
            <a:spAutoFit/>
          </a:bodyPr>
          <a:lstStyle/>
          <a:p>
            <a:pPr>
              <a:spcBef>
                <a:spcPct val="50000"/>
              </a:spcBef>
            </a:pPr>
            <a:r>
              <a:rPr lang="en-US" sz="4800">
                <a:latin typeface="Arial Black" pitchFamily="34" charset="0"/>
                <a:cs typeface="Arial" charset="0"/>
              </a:rPr>
              <a:t>90%</a:t>
            </a:r>
          </a:p>
        </p:txBody>
      </p:sp>
      <p:sp>
        <p:nvSpPr>
          <p:cNvPr id="380938" name="Text Box 10"/>
          <p:cNvSpPr txBox="1">
            <a:spLocks noChangeArrowheads="1"/>
          </p:cNvSpPr>
          <p:nvPr/>
        </p:nvSpPr>
        <p:spPr bwMode="auto">
          <a:xfrm>
            <a:off x="-34925" y="2209801"/>
            <a:ext cx="2625725" cy="507831"/>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b="1" dirty="0">
                <a:solidFill>
                  <a:srgbClr val="FF0000"/>
                </a:solidFill>
                <a:latin typeface="Arial" charset="0"/>
                <a:cs typeface="Arial" charset="0"/>
              </a:rPr>
              <a:t>VISIBLE</a:t>
            </a:r>
          </a:p>
          <a:p>
            <a:pPr algn="ctr">
              <a:lnSpc>
                <a:spcPct val="50000"/>
              </a:lnSpc>
              <a:spcBef>
                <a:spcPct val="50000"/>
              </a:spcBef>
            </a:pPr>
            <a:r>
              <a:rPr lang="en-US" b="1" dirty="0">
                <a:solidFill>
                  <a:srgbClr val="FF0000"/>
                </a:solidFill>
                <a:latin typeface="Arial" charset="0"/>
                <a:cs typeface="Arial" charset="0"/>
              </a:rPr>
              <a:t>ABOVE SEA LEVEL</a:t>
            </a:r>
          </a:p>
        </p:txBody>
      </p:sp>
      <p:sp>
        <p:nvSpPr>
          <p:cNvPr id="380939" name="Text Box 11"/>
          <p:cNvSpPr txBox="1">
            <a:spLocks noChangeArrowheads="1"/>
          </p:cNvSpPr>
          <p:nvPr/>
        </p:nvSpPr>
        <p:spPr bwMode="auto">
          <a:xfrm>
            <a:off x="36513" y="3427413"/>
            <a:ext cx="2374900" cy="641350"/>
          </a:xfrm>
          <a:prstGeom prst="rect">
            <a:avLst/>
          </a:prstGeom>
          <a:solidFill>
            <a:schemeClr val="bg1">
              <a:lumMod val="95000"/>
            </a:schemeClr>
          </a:solidFill>
          <a:ln w="9525">
            <a:noFill/>
            <a:miter lim="800000"/>
            <a:headEnd/>
            <a:tailEnd/>
          </a:ln>
          <a:effectLst/>
        </p:spPr>
        <p:txBody>
          <a:bodyPr>
            <a:spAutoFit/>
          </a:bodyPr>
          <a:lstStyle/>
          <a:p>
            <a:pPr algn="ctr"/>
            <a:r>
              <a:rPr lang="en-US" b="1" dirty="0">
                <a:solidFill>
                  <a:srgbClr val="FF0000"/>
                </a:solidFill>
                <a:latin typeface="Arial" charset="0"/>
                <a:cs typeface="Arial" charset="0"/>
              </a:rPr>
              <a:t>INVISIBLE</a:t>
            </a:r>
          </a:p>
          <a:p>
            <a:pPr algn="ctr"/>
            <a:r>
              <a:rPr lang="en-US" b="1" dirty="0">
                <a:solidFill>
                  <a:srgbClr val="FF0000"/>
                </a:solidFill>
                <a:latin typeface="Arial" charset="0"/>
                <a:cs typeface="Arial" charset="0"/>
              </a:rPr>
              <a:t>BELOW SEA LEVEL</a:t>
            </a:r>
          </a:p>
        </p:txBody>
      </p:sp>
      <p:pic>
        <p:nvPicPr>
          <p:cNvPr id="380940" name="Picture 12"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0941" name="Picture 13"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0942" name="Picture 14"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0943"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0945"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p:cNvSpPr>
            <a:spLocks noChangeArrowheads="1"/>
          </p:cNvSpPr>
          <p:nvPr/>
        </p:nvSpPr>
        <p:spPr bwMode="auto">
          <a:xfrm>
            <a:off x="0" y="1066800"/>
            <a:ext cx="9144000" cy="1944688"/>
          </a:xfrm>
          <a:prstGeom prst="rect">
            <a:avLst/>
          </a:prstGeom>
          <a:solidFill>
            <a:srgbClr val="CCFFFF"/>
          </a:solidFill>
          <a:ln w="9525">
            <a:noFill/>
            <a:miter lim="800000"/>
            <a:headEnd/>
            <a:tailEnd/>
          </a:ln>
          <a:effectLst/>
        </p:spPr>
        <p:txBody>
          <a:bodyPr wrap="none" anchor="ctr"/>
          <a:lstStyle/>
          <a:p>
            <a:endParaRPr lang="zh-CN" altLang="en-US"/>
          </a:p>
        </p:txBody>
      </p:sp>
      <p:sp>
        <p:nvSpPr>
          <p:cNvPr id="382979"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2980" name="Freeform 4"/>
          <p:cNvSpPr>
            <a:spLocks/>
          </p:cNvSpPr>
          <p:nvPr/>
        </p:nvSpPr>
        <p:spPr bwMode="auto">
          <a:xfrm>
            <a:off x="211138" y="1371600"/>
            <a:ext cx="8555037" cy="5294313"/>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2981"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2982"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2983"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2984"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2985"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2986"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2987" name="Text Box 11"/>
          <p:cNvSpPr txBox="1">
            <a:spLocks noChangeArrowheads="1"/>
          </p:cNvSpPr>
          <p:nvPr/>
        </p:nvSpPr>
        <p:spPr bwMode="auto">
          <a:xfrm>
            <a:off x="2827338" y="1524000"/>
            <a:ext cx="2447925" cy="1370013"/>
          </a:xfrm>
          <a:prstGeom prst="rect">
            <a:avLst/>
          </a:prstGeom>
          <a:noFill/>
          <a:ln w="9525">
            <a:noFill/>
            <a:miter lim="800000"/>
            <a:headEnd/>
            <a:tailEnd/>
          </a:ln>
          <a:effectLst/>
        </p:spPr>
        <p:txBody>
          <a:bodyPr>
            <a:spAutoFit/>
          </a:bodyPr>
          <a:lstStyle/>
          <a:p>
            <a:pPr algn="ctr">
              <a:lnSpc>
                <a:spcPct val="50000"/>
              </a:lnSpc>
              <a:spcBef>
                <a:spcPct val="50000"/>
              </a:spcBef>
            </a:pPr>
            <a:endParaRPr lang="en-US" sz="2400">
              <a:latin typeface="Arial Black" pitchFamily="34" charset="0"/>
              <a:cs typeface="Arial" charset="0"/>
            </a:endParaRPr>
          </a:p>
          <a:p>
            <a:pPr algn="ctr">
              <a:lnSpc>
                <a:spcPct val="50000"/>
              </a:lnSpc>
              <a:spcBef>
                <a:spcPct val="50000"/>
              </a:spcBef>
            </a:pPr>
            <a:r>
              <a:rPr lang="en-US" sz="2400">
                <a:latin typeface="Arial Black" pitchFamily="34" charset="0"/>
                <a:cs typeface="Arial" charset="0"/>
              </a:rPr>
              <a:t>SKILLS</a:t>
            </a:r>
          </a:p>
          <a:p>
            <a:pPr algn="ctr">
              <a:lnSpc>
                <a:spcPct val="50000"/>
              </a:lnSpc>
              <a:spcBef>
                <a:spcPct val="50000"/>
              </a:spcBef>
            </a:pPr>
            <a:r>
              <a:rPr lang="en-US" sz="2400">
                <a:latin typeface="Arial Black" pitchFamily="34" charset="0"/>
                <a:cs typeface="Arial" charset="0"/>
              </a:rPr>
              <a:t>&amp;</a:t>
            </a:r>
          </a:p>
          <a:p>
            <a:pPr algn="ctr">
              <a:lnSpc>
                <a:spcPct val="50000"/>
              </a:lnSpc>
              <a:spcBef>
                <a:spcPct val="50000"/>
              </a:spcBef>
            </a:pPr>
            <a:r>
              <a:rPr lang="en-US" sz="2400">
                <a:latin typeface="Arial Black" pitchFamily="34" charset="0"/>
                <a:cs typeface="Arial" charset="0"/>
              </a:rPr>
              <a:t>KNOWLEDGE</a:t>
            </a:r>
          </a:p>
        </p:txBody>
      </p:sp>
      <p:sp>
        <p:nvSpPr>
          <p:cNvPr id="382988" name="Text Box 12"/>
          <p:cNvSpPr txBox="1">
            <a:spLocks noChangeArrowheads="1"/>
          </p:cNvSpPr>
          <p:nvPr/>
        </p:nvSpPr>
        <p:spPr bwMode="auto">
          <a:xfrm>
            <a:off x="2954338" y="4343400"/>
            <a:ext cx="3487737" cy="762000"/>
          </a:xfrm>
          <a:prstGeom prst="rect">
            <a:avLst/>
          </a:prstGeom>
          <a:noFill/>
          <a:ln w="9525">
            <a:noFill/>
            <a:miter lim="800000"/>
            <a:headEnd/>
            <a:tailEnd/>
          </a:ln>
          <a:effectLst/>
        </p:spPr>
        <p:txBody>
          <a:bodyPr>
            <a:spAutoFit/>
          </a:bodyPr>
          <a:lstStyle/>
          <a:p>
            <a:pPr>
              <a:spcBef>
                <a:spcPct val="50000"/>
              </a:spcBef>
            </a:pPr>
            <a:r>
              <a:rPr lang="en-US" sz="4400" u="sng">
                <a:latin typeface="Arial Black" pitchFamily="34" charset="0"/>
                <a:cs typeface="Arial" charset="0"/>
              </a:rPr>
              <a:t>ATTITUDE</a:t>
            </a:r>
          </a:p>
        </p:txBody>
      </p:sp>
      <p:sp>
        <p:nvSpPr>
          <p:cNvPr id="382989" name="Text Box 13"/>
          <p:cNvSpPr txBox="1">
            <a:spLocks noChangeArrowheads="1"/>
          </p:cNvSpPr>
          <p:nvPr/>
        </p:nvSpPr>
        <p:spPr bwMode="auto">
          <a:xfrm>
            <a:off x="228600" y="3200400"/>
            <a:ext cx="2133600" cy="573940"/>
          </a:xfrm>
          <a:prstGeom prst="rect">
            <a:avLst/>
          </a:prstGeom>
          <a:solidFill>
            <a:schemeClr val="bg1">
              <a:lumMod val="95000"/>
            </a:schemeClr>
          </a:solidFill>
          <a:ln w="9525">
            <a:noFill/>
            <a:miter lim="800000"/>
            <a:headEnd/>
            <a:tailEnd/>
          </a:ln>
          <a:effectLst/>
        </p:spPr>
        <p:txBody>
          <a:bodyPr wrap="square">
            <a:spAutoFit/>
          </a:bodyPr>
          <a:lstStyle/>
          <a:p>
            <a:pPr algn="ctr">
              <a:lnSpc>
                <a:spcPct val="50000"/>
              </a:lnSpc>
              <a:spcBef>
                <a:spcPct val="50000"/>
              </a:spcBef>
            </a:pPr>
            <a:r>
              <a:rPr lang="en-US" sz="2000" b="1" dirty="0">
                <a:solidFill>
                  <a:srgbClr val="002060"/>
                </a:solidFill>
                <a:latin typeface="Arial" charset="0"/>
                <a:cs typeface="Arial" charset="0"/>
              </a:rPr>
              <a:t>UNKNOWN </a:t>
            </a:r>
          </a:p>
          <a:p>
            <a:pPr algn="ctr">
              <a:lnSpc>
                <a:spcPct val="50000"/>
              </a:lnSpc>
              <a:spcBef>
                <a:spcPct val="50000"/>
              </a:spcBef>
            </a:pPr>
            <a:r>
              <a:rPr lang="en-US" sz="2000" b="1" dirty="0">
                <a:solidFill>
                  <a:srgbClr val="002060"/>
                </a:solidFill>
                <a:latin typeface="Arial" charset="0"/>
                <a:cs typeface="Arial" charset="0"/>
              </a:rPr>
              <a:t>TO OTHERS</a:t>
            </a:r>
          </a:p>
        </p:txBody>
      </p:sp>
      <p:sp>
        <p:nvSpPr>
          <p:cNvPr id="382990" name="Text Box 14"/>
          <p:cNvSpPr txBox="1">
            <a:spLocks noChangeArrowheads="1"/>
          </p:cNvSpPr>
          <p:nvPr/>
        </p:nvSpPr>
        <p:spPr bwMode="auto">
          <a:xfrm>
            <a:off x="-34925" y="2346325"/>
            <a:ext cx="2519363" cy="525785"/>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002060"/>
                </a:solidFill>
                <a:latin typeface="Arial" charset="0"/>
                <a:cs typeface="Arial" charset="0"/>
              </a:rPr>
              <a:t>KNOWN </a:t>
            </a:r>
          </a:p>
          <a:p>
            <a:pPr algn="ctr">
              <a:lnSpc>
                <a:spcPct val="50000"/>
              </a:lnSpc>
              <a:spcBef>
                <a:spcPct val="50000"/>
              </a:spcBef>
            </a:pPr>
            <a:r>
              <a:rPr lang="en-US" b="1" dirty="0">
                <a:solidFill>
                  <a:srgbClr val="002060"/>
                </a:solidFill>
                <a:latin typeface="Arial" charset="0"/>
                <a:cs typeface="Arial" charset="0"/>
              </a:rPr>
              <a:t>TO OTHERS</a:t>
            </a:r>
          </a:p>
        </p:txBody>
      </p:sp>
      <p:sp>
        <p:nvSpPr>
          <p:cNvPr id="382991"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2994"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ChangeArrowheads="1"/>
          </p:cNvSpPr>
          <p:nvPr/>
        </p:nvSpPr>
        <p:spPr bwMode="auto">
          <a:xfrm>
            <a:off x="0" y="0"/>
            <a:ext cx="9144000" cy="3011488"/>
          </a:xfrm>
          <a:prstGeom prst="rect">
            <a:avLst/>
          </a:prstGeom>
          <a:solidFill>
            <a:srgbClr val="CCFFFF"/>
          </a:solidFill>
          <a:ln w="9525">
            <a:noFill/>
            <a:miter lim="800000"/>
            <a:headEnd/>
            <a:tailEnd/>
          </a:ln>
          <a:effectLst/>
        </p:spPr>
        <p:txBody>
          <a:bodyPr wrap="none" anchor="ctr"/>
          <a:lstStyle/>
          <a:p>
            <a:endParaRPr lang="zh-CN" altLang="en-US"/>
          </a:p>
        </p:txBody>
      </p:sp>
      <p:sp>
        <p:nvSpPr>
          <p:cNvPr id="385027" name="Rectangle 3"/>
          <p:cNvSpPr>
            <a:spLocks noChangeArrowheads="1"/>
          </p:cNvSpPr>
          <p:nvPr/>
        </p:nvSpPr>
        <p:spPr bwMode="auto">
          <a:xfrm>
            <a:off x="0" y="2997200"/>
            <a:ext cx="9144000" cy="3860800"/>
          </a:xfrm>
          <a:prstGeom prst="rect">
            <a:avLst/>
          </a:prstGeom>
          <a:solidFill>
            <a:schemeClr val="accent2"/>
          </a:solidFill>
          <a:ln w="9525">
            <a:noFill/>
            <a:miter lim="800000"/>
            <a:headEnd/>
            <a:tailEnd/>
          </a:ln>
          <a:effectLst/>
        </p:spPr>
        <p:txBody>
          <a:bodyPr wrap="none" anchor="ctr"/>
          <a:lstStyle/>
          <a:p>
            <a:endParaRPr lang="zh-CN" altLang="en-US"/>
          </a:p>
        </p:txBody>
      </p:sp>
      <p:sp>
        <p:nvSpPr>
          <p:cNvPr id="385028" name="Freeform 4"/>
          <p:cNvSpPr>
            <a:spLocks/>
          </p:cNvSpPr>
          <p:nvPr/>
        </p:nvSpPr>
        <p:spPr bwMode="auto">
          <a:xfrm>
            <a:off x="250825" y="1341438"/>
            <a:ext cx="8555038" cy="5294312"/>
          </a:xfrm>
          <a:custGeom>
            <a:avLst/>
            <a:gdLst/>
            <a:ahLst/>
            <a:cxnLst>
              <a:cxn ang="0">
                <a:pos x="2092" y="83"/>
              </a:cxn>
              <a:cxn ang="0">
                <a:pos x="1928" y="154"/>
              </a:cxn>
              <a:cxn ang="0">
                <a:pos x="1731" y="305"/>
              </a:cxn>
              <a:cxn ang="0">
                <a:pos x="1649" y="420"/>
              </a:cxn>
              <a:cxn ang="0">
                <a:pos x="1592" y="544"/>
              </a:cxn>
              <a:cxn ang="0">
                <a:pos x="1568" y="624"/>
              </a:cxn>
              <a:cxn ang="0">
                <a:pos x="1404" y="1005"/>
              </a:cxn>
              <a:cxn ang="0">
                <a:pos x="1281" y="1156"/>
              </a:cxn>
              <a:cxn ang="0">
                <a:pos x="1248" y="1244"/>
              </a:cxn>
              <a:cxn ang="0">
                <a:pos x="1198" y="1327"/>
              </a:cxn>
              <a:cxn ang="0">
                <a:pos x="1235" y="1383"/>
              </a:cxn>
              <a:cxn ang="0">
                <a:pos x="1254" y="1393"/>
              </a:cxn>
              <a:cxn ang="0">
                <a:pos x="1292" y="1553"/>
              </a:cxn>
              <a:cxn ang="0">
                <a:pos x="1160" y="1686"/>
              </a:cxn>
              <a:cxn ang="0">
                <a:pos x="723" y="1803"/>
              </a:cxn>
              <a:cxn ang="0">
                <a:pos x="396" y="1803"/>
              </a:cxn>
              <a:cxn ang="0">
                <a:pos x="273" y="1838"/>
              </a:cxn>
              <a:cxn ang="0">
                <a:pos x="10" y="2148"/>
              </a:cxn>
              <a:cxn ang="0">
                <a:pos x="51" y="2308"/>
              </a:cxn>
              <a:cxn ang="0">
                <a:pos x="240" y="2441"/>
              </a:cxn>
              <a:cxn ang="0">
                <a:pos x="191" y="2582"/>
              </a:cxn>
              <a:cxn ang="0">
                <a:pos x="142" y="2831"/>
              </a:cxn>
              <a:cxn ang="0">
                <a:pos x="314" y="3070"/>
              </a:cxn>
              <a:cxn ang="0">
                <a:pos x="674" y="3088"/>
              </a:cxn>
              <a:cxn ang="0">
                <a:pos x="821" y="3212"/>
              </a:cxn>
              <a:cxn ang="0">
                <a:pos x="1182" y="3229"/>
              </a:cxn>
              <a:cxn ang="0">
                <a:pos x="1404" y="3123"/>
              </a:cxn>
              <a:cxn ang="0">
                <a:pos x="1534" y="3203"/>
              </a:cxn>
              <a:cxn ang="0">
                <a:pos x="2232" y="3300"/>
              </a:cxn>
              <a:cxn ang="0">
                <a:pos x="2502" y="3141"/>
              </a:cxn>
              <a:cxn ang="0">
                <a:pos x="2576" y="3008"/>
              </a:cxn>
              <a:cxn ang="0">
                <a:pos x="2682" y="3008"/>
              </a:cxn>
              <a:cxn ang="0">
                <a:pos x="2838" y="3158"/>
              </a:cxn>
              <a:cxn ang="0">
                <a:pos x="3247" y="3238"/>
              </a:cxn>
              <a:cxn ang="0">
                <a:pos x="3305" y="3150"/>
              </a:cxn>
              <a:cxn ang="0">
                <a:pos x="3444" y="3123"/>
              </a:cxn>
              <a:cxn ang="0">
                <a:pos x="3567" y="3229"/>
              </a:cxn>
              <a:cxn ang="0">
                <a:pos x="3830" y="3176"/>
              </a:cxn>
              <a:cxn ang="0">
                <a:pos x="4002" y="3220"/>
              </a:cxn>
              <a:cxn ang="0">
                <a:pos x="4510" y="3052"/>
              </a:cxn>
              <a:cxn ang="0">
                <a:pos x="4788" y="2999"/>
              </a:cxn>
              <a:cxn ang="0">
                <a:pos x="5026" y="2689"/>
              </a:cxn>
              <a:cxn ang="0">
                <a:pos x="4920" y="2467"/>
              </a:cxn>
              <a:cxn ang="0">
                <a:pos x="4838" y="1909"/>
              </a:cxn>
              <a:cxn ang="0">
                <a:pos x="4756" y="1732"/>
              </a:cxn>
              <a:cxn ang="0">
                <a:pos x="4527" y="1439"/>
              </a:cxn>
              <a:cxn ang="0">
                <a:pos x="4149" y="1333"/>
              </a:cxn>
              <a:cxn ang="0">
                <a:pos x="3960" y="1280"/>
              </a:cxn>
              <a:cxn ang="0">
                <a:pos x="3272" y="1191"/>
              </a:cxn>
              <a:cxn ang="0">
                <a:pos x="3084" y="961"/>
              </a:cxn>
              <a:cxn ang="0">
                <a:pos x="2903" y="739"/>
              </a:cxn>
              <a:cxn ang="0">
                <a:pos x="2829" y="686"/>
              </a:cxn>
              <a:cxn ang="0">
                <a:pos x="2797" y="606"/>
              </a:cxn>
              <a:cxn ang="0">
                <a:pos x="2723" y="208"/>
              </a:cxn>
              <a:cxn ang="0">
                <a:pos x="2625" y="119"/>
              </a:cxn>
              <a:cxn ang="0">
                <a:pos x="2453" y="119"/>
              </a:cxn>
            </a:cxnLst>
            <a:rect l="0" t="0" r="r" b="b"/>
            <a:pathLst>
              <a:path w="5026" h="3335">
                <a:moveTo>
                  <a:pt x="2461" y="48"/>
                </a:moveTo>
                <a:cubicBezTo>
                  <a:pt x="2327" y="0"/>
                  <a:pt x="2215" y="53"/>
                  <a:pt x="2092" y="83"/>
                </a:cubicBezTo>
                <a:cubicBezTo>
                  <a:pt x="2065" y="97"/>
                  <a:pt x="2037" y="115"/>
                  <a:pt x="2010" y="128"/>
                </a:cubicBezTo>
                <a:cubicBezTo>
                  <a:pt x="1985" y="140"/>
                  <a:pt x="1953" y="139"/>
                  <a:pt x="1928" y="154"/>
                </a:cubicBezTo>
                <a:cubicBezTo>
                  <a:pt x="1889" y="178"/>
                  <a:pt x="1843" y="207"/>
                  <a:pt x="1805" y="234"/>
                </a:cubicBezTo>
                <a:cubicBezTo>
                  <a:pt x="1762" y="265"/>
                  <a:pt x="1786" y="246"/>
                  <a:pt x="1731" y="305"/>
                </a:cubicBezTo>
                <a:cubicBezTo>
                  <a:pt x="1723" y="314"/>
                  <a:pt x="1706" y="332"/>
                  <a:pt x="1706" y="332"/>
                </a:cubicBezTo>
                <a:cubicBezTo>
                  <a:pt x="1690" y="370"/>
                  <a:pt x="1673" y="388"/>
                  <a:pt x="1649" y="420"/>
                </a:cubicBezTo>
                <a:cubicBezTo>
                  <a:pt x="1629" y="447"/>
                  <a:pt x="1620" y="480"/>
                  <a:pt x="1600" y="509"/>
                </a:cubicBezTo>
                <a:cubicBezTo>
                  <a:pt x="1597" y="521"/>
                  <a:pt x="1596" y="533"/>
                  <a:pt x="1592" y="544"/>
                </a:cubicBezTo>
                <a:cubicBezTo>
                  <a:pt x="1588" y="554"/>
                  <a:pt x="1579" y="561"/>
                  <a:pt x="1576" y="571"/>
                </a:cubicBezTo>
                <a:cubicBezTo>
                  <a:pt x="1571" y="588"/>
                  <a:pt x="1571" y="607"/>
                  <a:pt x="1568" y="624"/>
                </a:cubicBezTo>
                <a:cubicBezTo>
                  <a:pt x="1558" y="669"/>
                  <a:pt x="1538" y="712"/>
                  <a:pt x="1526" y="757"/>
                </a:cubicBezTo>
                <a:cubicBezTo>
                  <a:pt x="1499" y="855"/>
                  <a:pt x="1471" y="930"/>
                  <a:pt x="1404" y="1005"/>
                </a:cubicBezTo>
                <a:cubicBezTo>
                  <a:pt x="1394" y="1049"/>
                  <a:pt x="1380" y="1060"/>
                  <a:pt x="1346" y="1085"/>
                </a:cubicBezTo>
                <a:cubicBezTo>
                  <a:pt x="1327" y="1115"/>
                  <a:pt x="1309" y="1135"/>
                  <a:pt x="1281" y="1156"/>
                </a:cubicBezTo>
                <a:cubicBezTo>
                  <a:pt x="1275" y="1168"/>
                  <a:pt x="1269" y="1179"/>
                  <a:pt x="1264" y="1191"/>
                </a:cubicBezTo>
                <a:cubicBezTo>
                  <a:pt x="1258" y="1208"/>
                  <a:pt x="1264" y="1238"/>
                  <a:pt x="1248" y="1244"/>
                </a:cubicBezTo>
                <a:cubicBezTo>
                  <a:pt x="1231" y="1250"/>
                  <a:pt x="1199" y="1262"/>
                  <a:pt x="1199" y="1262"/>
                </a:cubicBezTo>
                <a:cubicBezTo>
                  <a:pt x="1196" y="1261"/>
                  <a:pt x="1212" y="1332"/>
                  <a:pt x="1198" y="1327"/>
                </a:cubicBezTo>
                <a:cubicBezTo>
                  <a:pt x="1189" y="1324"/>
                  <a:pt x="1216" y="1355"/>
                  <a:pt x="1216" y="1355"/>
                </a:cubicBezTo>
                <a:cubicBezTo>
                  <a:pt x="1245" y="1412"/>
                  <a:pt x="1249" y="1337"/>
                  <a:pt x="1235" y="1383"/>
                </a:cubicBezTo>
                <a:cubicBezTo>
                  <a:pt x="1233" y="1392"/>
                  <a:pt x="1219" y="1374"/>
                  <a:pt x="1216" y="1383"/>
                </a:cubicBezTo>
                <a:cubicBezTo>
                  <a:pt x="1213" y="1392"/>
                  <a:pt x="1254" y="1393"/>
                  <a:pt x="1254" y="1393"/>
                </a:cubicBezTo>
                <a:cubicBezTo>
                  <a:pt x="1256" y="1401"/>
                  <a:pt x="1258" y="1423"/>
                  <a:pt x="1264" y="1450"/>
                </a:cubicBezTo>
                <a:cubicBezTo>
                  <a:pt x="1270" y="1477"/>
                  <a:pt x="1297" y="1526"/>
                  <a:pt x="1292" y="1553"/>
                </a:cubicBezTo>
                <a:cubicBezTo>
                  <a:pt x="1281" y="1570"/>
                  <a:pt x="1235" y="1610"/>
                  <a:pt x="1235" y="1610"/>
                </a:cubicBezTo>
                <a:cubicBezTo>
                  <a:pt x="1214" y="1644"/>
                  <a:pt x="1190" y="1660"/>
                  <a:pt x="1160" y="1686"/>
                </a:cubicBezTo>
                <a:cubicBezTo>
                  <a:pt x="1149" y="1695"/>
                  <a:pt x="973" y="1705"/>
                  <a:pt x="971" y="1705"/>
                </a:cubicBezTo>
                <a:cubicBezTo>
                  <a:pt x="915" y="1767"/>
                  <a:pt x="793" y="1767"/>
                  <a:pt x="723" y="1803"/>
                </a:cubicBezTo>
                <a:cubicBezTo>
                  <a:pt x="699" y="1816"/>
                  <a:pt x="638" y="1818"/>
                  <a:pt x="625" y="1820"/>
                </a:cubicBezTo>
                <a:cubicBezTo>
                  <a:pt x="552" y="1840"/>
                  <a:pt x="470" y="1815"/>
                  <a:pt x="396" y="1803"/>
                </a:cubicBezTo>
                <a:cubicBezTo>
                  <a:pt x="365" y="1809"/>
                  <a:pt x="351" y="1811"/>
                  <a:pt x="322" y="1820"/>
                </a:cubicBezTo>
                <a:cubicBezTo>
                  <a:pt x="305" y="1825"/>
                  <a:pt x="273" y="1838"/>
                  <a:pt x="273" y="1838"/>
                </a:cubicBezTo>
                <a:cubicBezTo>
                  <a:pt x="203" y="1834"/>
                  <a:pt x="84" y="1801"/>
                  <a:pt x="27" y="1865"/>
                </a:cubicBezTo>
                <a:cubicBezTo>
                  <a:pt x="0" y="1950"/>
                  <a:pt x="43" y="2044"/>
                  <a:pt x="10" y="2148"/>
                </a:cubicBezTo>
                <a:cubicBezTo>
                  <a:pt x="17" y="2210"/>
                  <a:pt x="14" y="2234"/>
                  <a:pt x="43" y="2281"/>
                </a:cubicBezTo>
                <a:cubicBezTo>
                  <a:pt x="46" y="2290"/>
                  <a:pt x="50" y="2299"/>
                  <a:pt x="51" y="2308"/>
                </a:cubicBezTo>
                <a:cubicBezTo>
                  <a:pt x="55" y="2334"/>
                  <a:pt x="53" y="2361"/>
                  <a:pt x="59" y="2387"/>
                </a:cubicBezTo>
                <a:cubicBezTo>
                  <a:pt x="74" y="2450"/>
                  <a:pt x="234" y="2440"/>
                  <a:pt x="240" y="2441"/>
                </a:cubicBezTo>
                <a:cubicBezTo>
                  <a:pt x="237" y="2459"/>
                  <a:pt x="234" y="2507"/>
                  <a:pt x="223" y="2529"/>
                </a:cubicBezTo>
                <a:cubicBezTo>
                  <a:pt x="214" y="2547"/>
                  <a:pt x="191" y="2582"/>
                  <a:pt x="191" y="2582"/>
                </a:cubicBezTo>
                <a:cubicBezTo>
                  <a:pt x="171" y="2646"/>
                  <a:pt x="153" y="2703"/>
                  <a:pt x="108" y="2751"/>
                </a:cubicBezTo>
                <a:cubicBezTo>
                  <a:pt x="124" y="2852"/>
                  <a:pt x="101" y="2766"/>
                  <a:pt x="142" y="2831"/>
                </a:cubicBezTo>
                <a:cubicBezTo>
                  <a:pt x="184" y="2899"/>
                  <a:pt x="143" y="2981"/>
                  <a:pt x="240" y="3017"/>
                </a:cubicBezTo>
                <a:cubicBezTo>
                  <a:pt x="259" y="3032"/>
                  <a:pt x="292" y="3059"/>
                  <a:pt x="314" y="3070"/>
                </a:cubicBezTo>
                <a:cubicBezTo>
                  <a:pt x="367" y="3096"/>
                  <a:pt x="430" y="3103"/>
                  <a:pt x="486" y="3123"/>
                </a:cubicBezTo>
                <a:cubicBezTo>
                  <a:pt x="581" y="3117"/>
                  <a:pt x="610" y="3132"/>
                  <a:pt x="674" y="3088"/>
                </a:cubicBezTo>
                <a:cubicBezTo>
                  <a:pt x="731" y="3107"/>
                  <a:pt x="748" y="3155"/>
                  <a:pt x="789" y="3194"/>
                </a:cubicBezTo>
                <a:cubicBezTo>
                  <a:pt x="798" y="3203"/>
                  <a:pt x="811" y="3204"/>
                  <a:pt x="821" y="3212"/>
                </a:cubicBezTo>
                <a:cubicBezTo>
                  <a:pt x="831" y="3219"/>
                  <a:pt x="838" y="3229"/>
                  <a:pt x="846" y="3238"/>
                </a:cubicBezTo>
                <a:cubicBezTo>
                  <a:pt x="958" y="3235"/>
                  <a:pt x="1070" y="3237"/>
                  <a:pt x="1182" y="3229"/>
                </a:cubicBezTo>
                <a:cubicBezTo>
                  <a:pt x="1201" y="3228"/>
                  <a:pt x="1225" y="3203"/>
                  <a:pt x="1239" y="3194"/>
                </a:cubicBezTo>
                <a:cubicBezTo>
                  <a:pt x="1292" y="3161"/>
                  <a:pt x="1347" y="3144"/>
                  <a:pt x="1404" y="3123"/>
                </a:cubicBezTo>
                <a:cubicBezTo>
                  <a:pt x="1427" y="3149"/>
                  <a:pt x="1455" y="3170"/>
                  <a:pt x="1485" y="3185"/>
                </a:cubicBezTo>
                <a:cubicBezTo>
                  <a:pt x="1501" y="3193"/>
                  <a:pt x="1534" y="3203"/>
                  <a:pt x="1534" y="3203"/>
                </a:cubicBezTo>
                <a:cubicBezTo>
                  <a:pt x="1661" y="3335"/>
                  <a:pt x="2024" y="3272"/>
                  <a:pt x="2100" y="3274"/>
                </a:cubicBezTo>
                <a:cubicBezTo>
                  <a:pt x="2146" y="3289"/>
                  <a:pt x="2184" y="3294"/>
                  <a:pt x="2232" y="3300"/>
                </a:cubicBezTo>
                <a:cubicBezTo>
                  <a:pt x="2279" y="3290"/>
                  <a:pt x="2310" y="3263"/>
                  <a:pt x="2354" y="3247"/>
                </a:cubicBezTo>
                <a:cubicBezTo>
                  <a:pt x="2401" y="3208"/>
                  <a:pt x="2451" y="3174"/>
                  <a:pt x="2502" y="3141"/>
                </a:cubicBezTo>
                <a:cubicBezTo>
                  <a:pt x="2523" y="3107"/>
                  <a:pt x="2527" y="3065"/>
                  <a:pt x="2551" y="3034"/>
                </a:cubicBezTo>
                <a:cubicBezTo>
                  <a:pt x="2558" y="3024"/>
                  <a:pt x="2566" y="3014"/>
                  <a:pt x="2576" y="3008"/>
                </a:cubicBezTo>
                <a:cubicBezTo>
                  <a:pt x="2591" y="2999"/>
                  <a:pt x="2625" y="2990"/>
                  <a:pt x="2625" y="2990"/>
                </a:cubicBezTo>
                <a:cubicBezTo>
                  <a:pt x="2644" y="2996"/>
                  <a:pt x="2666" y="2997"/>
                  <a:pt x="2682" y="3008"/>
                </a:cubicBezTo>
                <a:cubicBezTo>
                  <a:pt x="2694" y="3016"/>
                  <a:pt x="2697" y="3033"/>
                  <a:pt x="2707" y="3043"/>
                </a:cubicBezTo>
                <a:cubicBezTo>
                  <a:pt x="2741" y="3076"/>
                  <a:pt x="2798" y="3130"/>
                  <a:pt x="2838" y="3158"/>
                </a:cubicBezTo>
                <a:cubicBezTo>
                  <a:pt x="2878" y="3217"/>
                  <a:pt x="2929" y="3233"/>
                  <a:pt x="2994" y="3247"/>
                </a:cubicBezTo>
                <a:cubicBezTo>
                  <a:pt x="3078" y="3244"/>
                  <a:pt x="3164" y="3252"/>
                  <a:pt x="3247" y="3238"/>
                </a:cubicBezTo>
                <a:cubicBezTo>
                  <a:pt x="3259" y="3236"/>
                  <a:pt x="3257" y="3214"/>
                  <a:pt x="3264" y="3203"/>
                </a:cubicBezTo>
                <a:cubicBezTo>
                  <a:pt x="3276" y="3184"/>
                  <a:pt x="3290" y="3166"/>
                  <a:pt x="3305" y="3150"/>
                </a:cubicBezTo>
                <a:cubicBezTo>
                  <a:pt x="3328" y="3125"/>
                  <a:pt x="3395" y="3114"/>
                  <a:pt x="3395" y="3114"/>
                </a:cubicBezTo>
                <a:cubicBezTo>
                  <a:pt x="3412" y="3117"/>
                  <a:pt x="3430" y="3115"/>
                  <a:pt x="3444" y="3123"/>
                </a:cubicBezTo>
                <a:cubicBezTo>
                  <a:pt x="3466" y="3134"/>
                  <a:pt x="3468" y="3168"/>
                  <a:pt x="3485" y="3185"/>
                </a:cubicBezTo>
                <a:cubicBezTo>
                  <a:pt x="3523" y="3220"/>
                  <a:pt x="3528" y="3218"/>
                  <a:pt x="3567" y="3229"/>
                </a:cubicBezTo>
                <a:cubicBezTo>
                  <a:pt x="3568" y="3229"/>
                  <a:pt x="3689" y="3215"/>
                  <a:pt x="3699" y="3212"/>
                </a:cubicBezTo>
                <a:cubicBezTo>
                  <a:pt x="3874" y="3165"/>
                  <a:pt x="3686" y="3199"/>
                  <a:pt x="3830" y="3176"/>
                </a:cubicBezTo>
                <a:cubicBezTo>
                  <a:pt x="3875" y="3159"/>
                  <a:pt x="3872" y="3183"/>
                  <a:pt x="3911" y="3203"/>
                </a:cubicBezTo>
                <a:cubicBezTo>
                  <a:pt x="3922" y="3208"/>
                  <a:pt x="3996" y="3219"/>
                  <a:pt x="4002" y="3220"/>
                </a:cubicBezTo>
                <a:cubicBezTo>
                  <a:pt x="4125" y="3212"/>
                  <a:pt x="4240" y="3186"/>
                  <a:pt x="4363" y="3176"/>
                </a:cubicBezTo>
                <a:cubicBezTo>
                  <a:pt x="4401" y="3113"/>
                  <a:pt x="4452" y="3086"/>
                  <a:pt x="4510" y="3052"/>
                </a:cubicBezTo>
                <a:cubicBezTo>
                  <a:pt x="4527" y="3042"/>
                  <a:pt x="4558" y="3010"/>
                  <a:pt x="4584" y="3008"/>
                </a:cubicBezTo>
                <a:cubicBezTo>
                  <a:pt x="4652" y="3003"/>
                  <a:pt x="4720" y="3002"/>
                  <a:pt x="4788" y="2999"/>
                </a:cubicBezTo>
                <a:cubicBezTo>
                  <a:pt x="4835" y="2986"/>
                  <a:pt x="4857" y="2956"/>
                  <a:pt x="4896" y="2928"/>
                </a:cubicBezTo>
                <a:cubicBezTo>
                  <a:pt x="4913" y="2846"/>
                  <a:pt x="4963" y="2740"/>
                  <a:pt x="5026" y="2689"/>
                </a:cubicBezTo>
                <a:cubicBezTo>
                  <a:pt x="5009" y="2651"/>
                  <a:pt x="5001" y="2632"/>
                  <a:pt x="4969" y="2609"/>
                </a:cubicBezTo>
                <a:cubicBezTo>
                  <a:pt x="4944" y="2566"/>
                  <a:pt x="4941" y="2514"/>
                  <a:pt x="4920" y="2467"/>
                </a:cubicBezTo>
                <a:cubicBezTo>
                  <a:pt x="4915" y="2353"/>
                  <a:pt x="4920" y="2261"/>
                  <a:pt x="4887" y="2157"/>
                </a:cubicBezTo>
                <a:cubicBezTo>
                  <a:pt x="4882" y="2025"/>
                  <a:pt x="4907" y="1986"/>
                  <a:pt x="4838" y="1909"/>
                </a:cubicBezTo>
                <a:cubicBezTo>
                  <a:pt x="4825" y="1868"/>
                  <a:pt x="4808" y="1840"/>
                  <a:pt x="4788" y="1803"/>
                </a:cubicBezTo>
                <a:cubicBezTo>
                  <a:pt x="4776" y="1780"/>
                  <a:pt x="4756" y="1732"/>
                  <a:pt x="4756" y="1732"/>
                </a:cubicBezTo>
                <a:cubicBezTo>
                  <a:pt x="4741" y="1667"/>
                  <a:pt x="4695" y="1548"/>
                  <a:pt x="4641" y="1510"/>
                </a:cubicBezTo>
                <a:cubicBezTo>
                  <a:pt x="4604" y="1484"/>
                  <a:pt x="4564" y="1463"/>
                  <a:pt x="4527" y="1439"/>
                </a:cubicBezTo>
                <a:cubicBezTo>
                  <a:pt x="4492" y="1418"/>
                  <a:pt x="4420" y="1370"/>
                  <a:pt x="4379" y="1360"/>
                </a:cubicBezTo>
                <a:cubicBezTo>
                  <a:pt x="4299" y="1289"/>
                  <a:pt x="4250" y="1317"/>
                  <a:pt x="4149" y="1333"/>
                </a:cubicBezTo>
                <a:cubicBezTo>
                  <a:pt x="4131" y="1331"/>
                  <a:pt x="4057" y="1329"/>
                  <a:pt x="4026" y="1315"/>
                </a:cubicBezTo>
                <a:cubicBezTo>
                  <a:pt x="4004" y="1305"/>
                  <a:pt x="3960" y="1280"/>
                  <a:pt x="3960" y="1280"/>
                </a:cubicBezTo>
                <a:cubicBezTo>
                  <a:pt x="3933" y="1233"/>
                  <a:pt x="3906" y="1224"/>
                  <a:pt x="3862" y="1200"/>
                </a:cubicBezTo>
                <a:cubicBezTo>
                  <a:pt x="3736" y="1204"/>
                  <a:pt x="3405" y="1239"/>
                  <a:pt x="3272" y="1191"/>
                </a:cubicBezTo>
                <a:cubicBezTo>
                  <a:pt x="3255" y="1137"/>
                  <a:pt x="3226" y="1077"/>
                  <a:pt x="3174" y="1058"/>
                </a:cubicBezTo>
                <a:cubicBezTo>
                  <a:pt x="3128" y="1019"/>
                  <a:pt x="3103" y="1021"/>
                  <a:pt x="3084" y="961"/>
                </a:cubicBezTo>
                <a:cubicBezTo>
                  <a:pt x="3081" y="935"/>
                  <a:pt x="3080" y="891"/>
                  <a:pt x="3067" y="863"/>
                </a:cubicBezTo>
                <a:cubicBezTo>
                  <a:pt x="3043" y="809"/>
                  <a:pt x="2956" y="753"/>
                  <a:pt x="2903" y="739"/>
                </a:cubicBezTo>
                <a:cubicBezTo>
                  <a:pt x="2887" y="727"/>
                  <a:pt x="2871" y="716"/>
                  <a:pt x="2854" y="704"/>
                </a:cubicBezTo>
                <a:cubicBezTo>
                  <a:pt x="2846" y="698"/>
                  <a:pt x="2829" y="686"/>
                  <a:pt x="2829" y="686"/>
                </a:cubicBezTo>
                <a:cubicBezTo>
                  <a:pt x="2824" y="677"/>
                  <a:pt x="2817" y="669"/>
                  <a:pt x="2814" y="659"/>
                </a:cubicBezTo>
                <a:cubicBezTo>
                  <a:pt x="2807" y="642"/>
                  <a:pt x="2797" y="606"/>
                  <a:pt x="2797" y="606"/>
                </a:cubicBezTo>
                <a:cubicBezTo>
                  <a:pt x="2793" y="536"/>
                  <a:pt x="2790" y="313"/>
                  <a:pt x="2748" y="234"/>
                </a:cubicBezTo>
                <a:cubicBezTo>
                  <a:pt x="2742" y="223"/>
                  <a:pt x="2730" y="218"/>
                  <a:pt x="2723" y="208"/>
                </a:cubicBezTo>
                <a:cubicBezTo>
                  <a:pt x="2701" y="179"/>
                  <a:pt x="2709" y="153"/>
                  <a:pt x="2674" y="137"/>
                </a:cubicBezTo>
                <a:cubicBezTo>
                  <a:pt x="2658" y="130"/>
                  <a:pt x="2642" y="125"/>
                  <a:pt x="2625" y="119"/>
                </a:cubicBezTo>
                <a:cubicBezTo>
                  <a:pt x="2617" y="116"/>
                  <a:pt x="2600" y="110"/>
                  <a:pt x="2600" y="110"/>
                </a:cubicBezTo>
                <a:cubicBezTo>
                  <a:pt x="2569" y="116"/>
                  <a:pt x="2478" y="149"/>
                  <a:pt x="2453" y="119"/>
                </a:cubicBezTo>
                <a:cubicBezTo>
                  <a:pt x="2438" y="101"/>
                  <a:pt x="2458" y="72"/>
                  <a:pt x="2461" y="48"/>
                </a:cubicBezTo>
                <a:close/>
              </a:path>
            </a:pathLst>
          </a:custGeom>
          <a:solidFill>
            <a:srgbClr val="99CCFF"/>
          </a:solidFill>
          <a:ln w="9525">
            <a:solidFill>
              <a:schemeClr val="tx1"/>
            </a:solidFill>
            <a:round/>
            <a:headEnd/>
            <a:tailEnd/>
          </a:ln>
          <a:effectLst/>
        </p:spPr>
        <p:txBody>
          <a:bodyPr/>
          <a:lstStyle/>
          <a:p>
            <a:endParaRPr lang="zh-CN" altLang="en-US"/>
          </a:p>
        </p:txBody>
      </p:sp>
      <p:pic>
        <p:nvPicPr>
          <p:cNvPr id="385029" name="Picture 5" descr="j0233594"/>
          <p:cNvPicPr>
            <a:picLocks noGrp="1" noChangeAspect="1" noChangeArrowheads="1"/>
          </p:cNvPicPr>
          <p:nvPr>
            <p:ph sz="quarter" idx="1"/>
          </p:nvPr>
        </p:nvPicPr>
        <p:blipFill>
          <a:blip r:embed="rId2" cstate="print"/>
          <a:srcRect/>
          <a:stretch>
            <a:fillRect/>
          </a:stretch>
        </p:blipFill>
        <p:spPr bwMode="auto">
          <a:xfrm>
            <a:off x="8245475" y="3370263"/>
            <a:ext cx="346075" cy="203200"/>
          </a:xfrm>
          <a:noFill/>
        </p:spPr>
      </p:pic>
      <p:pic>
        <p:nvPicPr>
          <p:cNvPr id="385030" name="Picture 6" descr="j0237926"/>
          <p:cNvPicPr>
            <a:picLocks noGrp="1" noChangeAspect="1" noChangeArrowheads="1"/>
          </p:cNvPicPr>
          <p:nvPr>
            <p:ph sz="quarter" idx="2"/>
          </p:nvPr>
        </p:nvPicPr>
        <p:blipFill>
          <a:blip r:embed="rId3" cstate="print"/>
          <a:srcRect/>
          <a:stretch>
            <a:fillRect/>
          </a:stretch>
        </p:blipFill>
        <p:spPr bwMode="auto">
          <a:xfrm>
            <a:off x="179388" y="6308725"/>
            <a:ext cx="647700" cy="365125"/>
          </a:xfrm>
          <a:noFill/>
        </p:spPr>
      </p:pic>
      <p:sp>
        <p:nvSpPr>
          <p:cNvPr id="385031" name="Text Box 7"/>
          <p:cNvSpPr txBox="1">
            <a:spLocks noChangeArrowheads="1"/>
          </p:cNvSpPr>
          <p:nvPr/>
        </p:nvSpPr>
        <p:spPr bwMode="auto">
          <a:xfrm>
            <a:off x="7885113" y="2708275"/>
            <a:ext cx="1223962" cy="304800"/>
          </a:xfrm>
          <a:prstGeom prst="rect">
            <a:avLst/>
          </a:prstGeom>
          <a:noFill/>
          <a:ln w="9525">
            <a:noFill/>
            <a:miter lim="800000"/>
            <a:headEnd/>
            <a:tailEnd/>
          </a:ln>
          <a:effectLst/>
        </p:spPr>
        <p:txBody>
          <a:bodyPr>
            <a:spAutoFit/>
          </a:bodyPr>
          <a:lstStyle/>
          <a:p>
            <a:pPr>
              <a:spcBef>
                <a:spcPct val="50000"/>
              </a:spcBef>
            </a:pPr>
            <a:r>
              <a:rPr lang="en-US" sz="1400" b="1">
                <a:latin typeface="Arial" charset="0"/>
                <a:cs typeface="Arial" charset="0"/>
              </a:rPr>
              <a:t>SEA LEVEL</a:t>
            </a:r>
          </a:p>
        </p:txBody>
      </p:sp>
      <p:pic>
        <p:nvPicPr>
          <p:cNvPr id="385032" name="Picture 8" descr="j0233594"/>
          <p:cNvPicPr>
            <a:picLocks noChangeAspect="1" noChangeArrowheads="1"/>
          </p:cNvPicPr>
          <p:nvPr/>
        </p:nvPicPr>
        <p:blipFill>
          <a:blip r:embed="rId2" cstate="print"/>
          <a:srcRect/>
          <a:stretch>
            <a:fillRect/>
          </a:stretch>
        </p:blipFill>
        <p:spPr bwMode="auto">
          <a:xfrm>
            <a:off x="8532813" y="3644900"/>
            <a:ext cx="347662" cy="174625"/>
          </a:xfrm>
          <a:prstGeom prst="rect">
            <a:avLst/>
          </a:prstGeom>
          <a:noFill/>
          <a:ln w="9525">
            <a:noFill/>
            <a:miter lim="800000"/>
            <a:headEnd/>
            <a:tailEnd/>
          </a:ln>
        </p:spPr>
      </p:pic>
      <p:pic>
        <p:nvPicPr>
          <p:cNvPr id="385033" name="Picture 9" descr="j0233594"/>
          <p:cNvPicPr>
            <a:picLocks noChangeAspect="1" noChangeArrowheads="1"/>
          </p:cNvPicPr>
          <p:nvPr/>
        </p:nvPicPr>
        <p:blipFill>
          <a:blip r:embed="rId2" cstate="print"/>
          <a:srcRect/>
          <a:stretch>
            <a:fillRect/>
          </a:stretch>
        </p:blipFill>
        <p:spPr bwMode="auto">
          <a:xfrm>
            <a:off x="8459788" y="3933825"/>
            <a:ext cx="347662" cy="174625"/>
          </a:xfrm>
          <a:prstGeom prst="rect">
            <a:avLst/>
          </a:prstGeom>
          <a:noFill/>
          <a:ln w="9525">
            <a:noFill/>
            <a:miter lim="800000"/>
            <a:headEnd/>
            <a:tailEnd/>
          </a:ln>
        </p:spPr>
      </p:pic>
      <p:pic>
        <p:nvPicPr>
          <p:cNvPr id="385034" name="Picture 10" descr="j0199855"/>
          <p:cNvPicPr>
            <a:picLocks noChangeAspect="1" noChangeArrowheads="1"/>
          </p:cNvPicPr>
          <p:nvPr/>
        </p:nvPicPr>
        <p:blipFill>
          <a:blip r:embed="rId4" cstate="print"/>
          <a:srcRect/>
          <a:stretch>
            <a:fillRect/>
          </a:stretch>
        </p:blipFill>
        <p:spPr bwMode="auto">
          <a:xfrm>
            <a:off x="755650" y="1484313"/>
            <a:ext cx="768350" cy="482600"/>
          </a:xfrm>
          <a:prstGeom prst="rect">
            <a:avLst/>
          </a:prstGeom>
          <a:noFill/>
          <a:ln w="9525">
            <a:noFill/>
            <a:miter lim="800000"/>
            <a:headEnd/>
            <a:tailEnd/>
          </a:ln>
        </p:spPr>
      </p:pic>
      <p:sp>
        <p:nvSpPr>
          <p:cNvPr id="385035" name="Text Box 11"/>
          <p:cNvSpPr txBox="1">
            <a:spLocks noChangeArrowheads="1"/>
          </p:cNvSpPr>
          <p:nvPr/>
        </p:nvSpPr>
        <p:spPr bwMode="auto">
          <a:xfrm>
            <a:off x="2771775" y="2205038"/>
            <a:ext cx="2449513" cy="579437"/>
          </a:xfrm>
          <a:prstGeom prst="rect">
            <a:avLst/>
          </a:prstGeom>
          <a:noFill/>
          <a:ln w="9525">
            <a:noFill/>
            <a:miter lim="800000"/>
            <a:headEnd/>
            <a:tailEnd/>
          </a:ln>
          <a:effectLst/>
        </p:spPr>
        <p:txBody>
          <a:bodyPr>
            <a:spAutoFit/>
          </a:bodyPr>
          <a:lstStyle/>
          <a:p>
            <a:pPr algn="ctr">
              <a:spcBef>
                <a:spcPct val="50000"/>
              </a:spcBef>
            </a:pPr>
            <a:r>
              <a:rPr lang="en-US" sz="3200" b="1">
                <a:latin typeface="Arial" charset="0"/>
                <a:cs typeface="Arial" charset="0"/>
              </a:rPr>
              <a:t>BEHAVIOR</a:t>
            </a:r>
          </a:p>
        </p:txBody>
      </p:sp>
      <p:sp>
        <p:nvSpPr>
          <p:cNvPr id="385036" name="Text Box 12"/>
          <p:cNvSpPr txBox="1">
            <a:spLocks noChangeArrowheads="1"/>
          </p:cNvSpPr>
          <p:nvPr/>
        </p:nvSpPr>
        <p:spPr bwMode="auto">
          <a:xfrm>
            <a:off x="1547813" y="4522788"/>
            <a:ext cx="5688012" cy="1282700"/>
          </a:xfrm>
          <a:prstGeom prst="rect">
            <a:avLst/>
          </a:prstGeom>
          <a:noFill/>
          <a:ln w="9525">
            <a:noFill/>
            <a:miter lim="800000"/>
            <a:headEnd/>
            <a:tailEnd/>
          </a:ln>
          <a:effectLst/>
        </p:spPr>
        <p:txBody>
          <a:bodyPr>
            <a:spAutoFit/>
          </a:bodyPr>
          <a:lstStyle/>
          <a:p>
            <a:pPr algn="ctr">
              <a:lnSpc>
                <a:spcPct val="50000"/>
              </a:lnSpc>
              <a:spcBef>
                <a:spcPct val="50000"/>
              </a:spcBef>
            </a:pPr>
            <a:r>
              <a:rPr lang="en-US" sz="2000" b="1">
                <a:latin typeface="Arial" charset="0"/>
                <a:cs typeface="Arial" charset="0"/>
              </a:rPr>
              <a:t>VALUES – STANDARDS – JUDGMENTS</a:t>
            </a:r>
          </a:p>
          <a:p>
            <a:pPr algn="ctr">
              <a:lnSpc>
                <a:spcPct val="50000"/>
              </a:lnSpc>
              <a:spcBef>
                <a:spcPct val="50000"/>
              </a:spcBef>
            </a:pPr>
            <a:r>
              <a:rPr lang="en-US" sz="4800" b="1">
                <a:latin typeface="Arial" charset="0"/>
                <a:cs typeface="Arial" charset="0"/>
              </a:rPr>
              <a:t>ATTITUDE</a:t>
            </a:r>
          </a:p>
          <a:p>
            <a:pPr algn="ctr">
              <a:lnSpc>
                <a:spcPct val="50000"/>
              </a:lnSpc>
              <a:spcBef>
                <a:spcPct val="50000"/>
              </a:spcBef>
            </a:pPr>
            <a:r>
              <a:rPr lang="en-US" sz="2000" b="1">
                <a:latin typeface="Arial" charset="0"/>
                <a:cs typeface="Arial" charset="0"/>
              </a:rPr>
              <a:t>MOTIVES – ETHICS - BELIEFS</a:t>
            </a:r>
          </a:p>
        </p:txBody>
      </p:sp>
      <p:sp>
        <p:nvSpPr>
          <p:cNvPr id="385037" name="Text Box 13"/>
          <p:cNvSpPr txBox="1">
            <a:spLocks noChangeArrowheads="1"/>
          </p:cNvSpPr>
          <p:nvPr/>
        </p:nvSpPr>
        <p:spPr bwMode="auto">
          <a:xfrm>
            <a:off x="-34925" y="2346325"/>
            <a:ext cx="2519363" cy="506413"/>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8" name="Text Box 14"/>
          <p:cNvSpPr txBox="1">
            <a:spLocks noChangeArrowheads="1"/>
          </p:cNvSpPr>
          <p:nvPr/>
        </p:nvSpPr>
        <p:spPr bwMode="auto">
          <a:xfrm>
            <a:off x="36513" y="3427413"/>
            <a:ext cx="2374900" cy="506412"/>
          </a:xfrm>
          <a:prstGeom prst="rect">
            <a:avLst/>
          </a:prstGeom>
          <a:solidFill>
            <a:schemeClr val="bg1">
              <a:lumMod val="95000"/>
            </a:schemeClr>
          </a:solidFill>
          <a:ln w="9525">
            <a:noFill/>
            <a:miter lim="800000"/>
            <a:headEnd/>
            <a:tailEnd/>
          </a:ln>
          <a:effectLst/>
        </p:spPr>
        <p:txBody>
          <a:bodyPr>
            <a:spAutoFit/>
          </a:bodyPr>
          <a:lstStyle/>
          <a:p>
            <a:pPr algn="ctr">
              <a:lnSpc>
                <a:spcPct val="50000"/>
              </a:lnSpc>
              <a:spcBef>
                <a:spcPct val="50000"/>
              </a:spcBef>
            </a:pPr>
            <a:r>
              <a:rPr lang="en-US" b="1" dirty="0">
                <a:solidFill>
                  <a:srgbClr val="FF0000"/>
                </a:solidFill>
                <a:latin typeface="Arial" charset="0"/>
                <a:cs typeface="Arial" charset="0"/>
              </a:rPr>
              <a:t>UNKNOWN </a:t>
            </a:r>
          </a:p>
          <a:p>
            <a:pPr algn="ctr">
              <a:lnSpc>
                <a:spcPct val="50000"/>
              </a:lnSpc>
              <a:spcBef>
                <a:spcPct val="50000"/>
              </a:spcBef>
            </a:pPr>
            <a:r>
              <a:rPr lang="en-US" b="1" dirty="0">
                <a:solidFill>
                  <a:srgbClr val="FF0000"/>
                </a:solidFill>
                <a:latin typeface="Arial" charset="0"/>
                <a:cs typeface="Arial" charset="0"/>
              </a:rPr>
              <a:t>TO OTHERS</a:t>
            </a:r>
          </a:p>
        </p:txBody>
      </p:sp>
      <p:sp>
        <p:nvSpPr>
          <p:cNvPr id="385039" name="Line 15"/>
          <p:cNvSpPr>
            <a:spLocks noChangeShapeType="1"/>
          </p:cNvSpPr>
          <p:nvPr/>
        </p:nvSpPr>
        <p:spPr bwMode="auto">
          <a:xfrm>
            <a:off x="0" y="2997200"/>
            <a:ext cx="9144000" cy="0"/>
          </a:xfrm>
          <a:prstGeom prst="line">
            <a:avLst/>
          </a:prstGeom>
          <a:noFill/>
          <a:ln w="76200">
            <a:solidFill>
              <a:schemeClr val="tx1"/>
            </a:solidFill>
            <a:round/>
            <a:headEnd/>
            <a:tailEnd/>
          </a:ln>
          <a:effectLst/>
        </p:spPr>
        <p:txBody>
          <a:bodyPr/>
          <a:lstStyle/>
          <a:p>
            <a:endParaRPr lang="zh-CN" altLang="en-US"/>
          </a:p>
        </p:txBody>
      </p:sp>
      <p:sp>
        <p:nvSpPr>
          <p:cNvPr id="385040" name="AutoShape 16"/>
          <p:cNvSpPr>
            <a:spLocks noChangeArrowheads="1"/>
          </p:cNvSpPr>
          <p:nvPr/>
        </p:nvSpPr>
        <p:spPr bwMode="auto">
          <a:xfrm rot="16200000">
            <a:off x="3492500" y="3357563"/>
            <a:ext cx="1296987" cy="86518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chemeClr val="tx1"/>
            </a:solidFill>
            <a:miter lim="800000"/>
            <a:headEnd/>
            <a:tailEnd/>
          </a:ln>
          <a:effectLst/>
        </p:spPr>
        <p:txBody>
          <a:bodyPr wrap="none" anchor="ctr"/>
          <a:lstStyle/>
          <a:p>
            <a:endParaRPr lang="zh-CN" altLang="en-US"/>
          </a:p>
        </p:txBody>
      </p:sp>
      <p:sp>
        <p:nvSpPr>
          <p:cNvPr id="385041" name="WordArt 17"/>
          <p:cNvSpPr>
            <a:spLocks noChangeArrowheads="1" noChangeShapeType="1" noTextEdit="1"/>
          </p:cNvSpPr>
          <p:nvPr/>
        </p:nvSpPr>
        <p:spPr bwMode="auto">
          <a:xfrm>
            <a:off x="2987675" y="3573463"/>
            <a:ext cx="2447925" cy="657225"/>
          </a:xfrm>
          <a:prstGeom prst="rect">
            <a:avLst/>
          </a:prstGeom>
        </p:spPr>
        <p:txBody>
          <a:bodyPr wrap="none" fromWordArt="1">
            <a:prstTxWarp prst="textDoubleWave1">
              <a:avLst>
                <a:gd name="adj1" fmla="val 6500"/>
                <a:gd name="adj2" fmla="val 0"/>
              </a:avLst>
            </a:prstTxWarp>
          </a:bodyPr>
          <a:lstStyle/>
          <a:p>
            <a:pPr algn="ctr"/>
            <a:r>
              <a:rPr lang="en-US" altLang="zh-CN" sz="3600" kern="10" spc="-360" dirty="0">
                <a:ln w="25400">
                  <a:solidFill>
                    <a:srgbClr val="FF0000"/>
                  </a:solidFill>
                  <a:round/>
                  <a:headEnd/>
                  <a:tailEnd/>
                </a:ln>
                <a:solidFill>
                  <a:srgbClr val="FFCC99"/>
                </a:solidFill>
                <a:latin typeface="Impact"/>
              </a:rPr>
              <a:t>IMPACT</a:t>
            </a:r>
            <a:endParaRPr lang="zh-CN" altLang="en-US" sz="3600" kern="10" spc="-360" dirty="0">
              <a:ln w="25400">
                <a:solidFill>
                  <a:srgbClr val="FF0000"/>
                </a:solidFill>
                <a:round/>
                <a:headEnd/>
                <a:tailEnd/>
              </a:ln>
              <a:solidFill>
                <a:srgbClr val="FFCC99"/>
              </a:solidFill>
              <a:latin typeface="Impac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5040"/>
                                        </p:tgtEl>
                                        <p:attrNameLst>
                                          <p:attrName>style.visibility</p:attrName>
                                        </p:attrNameLst>
                                      </p:cBhvr>
                                      <p:to>
                                        <p:strVal val="visible"/>
                                      </p:to>
                                    </p:set>
                                  </p:childTnLst>
                                </p:cTn>
                              </p:par>
                              <p:par>
                                <p:cTn id="7" presetID="3" presetClass="entr" presetSubtype="0" fill="hold" grpId="0" nodeType="withEffect">
                                  <p:stCondLst>
                                    <p:cond delay="0"/>
                                  </p:stCondLst>
                                  <p:childTnLst>
                                    <p:set>
                                      <p:cBhvr>
                                        <p:cTn id="8" dur="1" fill="hold">
                                          <p:stCondLst>
                                            <p:cond delay="0"/>
                                          </p:stCondLst>
                                        </p:cTn>
                                        <p:tgtEl>
                                          <p:spTgt spid="385041"/>
                                        </p:tgtEl>
                                        <p:attrNameLst>
                                          <p:attrName>style.visibility</p:attrName>
                                        </p:attrNameLst>
                                      </p:cBhvr>
                                      <p:to>
                                        <p:strVal val="visible"/>
                                      </p:to>
                                    </p:set>
                                  </p:childTnLst>
                                </p:cTn>
                              </p:par>
                            </p:childTnLst>
                          </p:cTn>
                        </p:par>
                        <p:par>
                          <p:cTn id="9" fill="hold">
                            <p:stCondLst>
                              <p:cond delay="0"/>
                            </p:stCondLst>
                            <p:childTnLst>
                              <p:par>
                                <p:cTn id="10" presetID="64" presetClass="path" presetSubtype="0" repeatCount="indefinite" accel="50000" decel="50000" fill="hold" grpId="1" nodeType="afterEffect">
                                  <p:stCondLst>
                                    <p:cond delay="0"/>
                                  </p:stCondLst>
                                  <p:childTnLst>
                                    <p:animMotion origin="layout" path="M -4.16667E-6 3.44148E-6 L 0.00018 -0.06304 " pathEditMode="relative" rAng="0" ptsTypes="AA">
                                      <p:cBhvr>
                                        <p:cTn id="11" dur="2000" fill="hold"/>
                                        <p:tgtEl>
                                          <p:spTgt spid="385040"/>
                                        </p:tgtEl>
                                        <p:attrNameLst>
                                          <p:attrName>ppt_x</p:attrName>
                                          <p:attrName>ppt_y</p:attrName>
                                        </p:attrNameLst>
                                      </p:cBhvr>
                                      <p:rCtr x="0" y="-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40" grpId="0" animBg="1"/>
      <p:bldP spid="385040" grpId="1" animBg="1"/>
      <p:bldP spid="38504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5336F63B-584C-472B-90C5-DE51ABE35E61}"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7106" name="Rectangle 2"/>
          <p:cNvSpPr>
            <a:spLocks noGrp="1" noChangeArrowheads="1"/>
          </p:cNvSpPr>
          <p:nvPr>
            <p:ph type="title"/>
          </p:nvPr>
        </p:nvSpPr>
        <p:spPr>
          <a:xfrm>
            <a:off x="457200" y="1066800"/>
            <a:ext cx="8686800" cy="609600"/>
          </a:xfrm>
        </p:spPr>
        <p:txBody>
          <a:bodyPr/>
          <a:lstStyle/>
          <a:p>
            <a:r>
              <a:rPr lang="en-US" altLang="en-US" b="1">
                <a:latin typeface="Arial" panose="020B0604020202020204" pitchFamily="34" charset="0"/>
              </a:rPr>
              <a:t>     Stop Negative Assumptions</a:t>
            </a:r>
          </a:p>
        </p:txBody>
      </p:sp>
      <p:pic>
        <p:nvPicPr>
          <p:cNvPr id="47111" name="Picture 7" descr="Black Woman 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267200"/>
            <a:ext cx="1371600" cy="1828800"/>
          </a:xfrm>
          <a:prstGeom prst="rect">
            <a:avLst/>
          </a:prstGeom>
          <a:noFill/>
          <a:extLst>
            <a:ext uri="{909E8E84-426E-40DD-AFC4-6F175D3DCCD1}">
              <a14:hiddenFill xmlns:a14="http://schemas.microsoft.com/office/drawing/2010/main">
                <a:solidFill>
                  <a:srgbClr val="FFFFFF"/>
                </a:solidFill>
              </a14:hiddenFill>
            </a:ext>
          </a:extLst>
        </p:spPr>
      </p:pic>
      <p:sp>
        <p:nvSpPr>
          <p:cNvPr id="47112" name="Text Box 8"/>
          <p:cNvSpPr txBox="1">
            <a:spLocks noChangeArrowheads="1"/>
          </p:cNvSpPr>
          <p:nvPr/>
        </p:nvSpPr>
        <p:spPr bwMode="auto">
          <a:xfrm>
            <a:off x="533400" y="2362200"/>
            <a:ext cx="259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never buy.</a:t>
            </a:r>
          </a:p>
        </p:txBody>
      </p:sp>
      <p:sp>
        <p:nvSpPr>
          <p:cNvPr id="47113" name="Text Box 9"/>
          <p:cNvSpPr txBox="1">
            <a:spLocks noChangeArrowheads="1"/>
          </p:cNvSpPr>
          <p:nvPr/>
        </p:nvSpPr>
        <p:spPr bwMode="auto">
          <a:xfrm>
            <a:off x="3429000" y="2133600"/>
            <a:ext cx="281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can’t afford it.</a:t>
            </a:r>
          </a:p>
        </p:txBody>
      </p:sp>
      <p:sp>
        <p:nvSpPr>
          <p:cNvPr id="47114" name="Text Box 10"/>
          <p:cNvSpPr txBox="1">
            <a:spLocks noChangeArrowheads="1"/>
          </p:cNvSpPr>
          <p:nvPr/>
        </p:nvSpPr>
        <p:spPr bwMode="auto">
          <a:xfrm>
            <a:off x="4800600" y="28956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a pain to work with.</a:t>
            </a:r>
          </a:p>
        </p:txBody>
      </p:sp>
      <p:sp>
        <p:nvSpPr>
          <p:cNvPr id="47115" name="Text Box 11"/>
          <p:cNvSpPr txBox="1">
            <a:spLocks noChangeArrowheads="1"/>
          </p:cNvSpPr>
          <p:nvPr/>
        </p:nvSpPr>
        <p:spPr bwMode="auto">
          <a:xfrm>
            <a:off x="1066800" y="3276600"/>
            <a:ext cx="3124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just looking for a good deal.</a:t>
            </a:r>
          </a:p>
        </p:txBody>
      </p:sp>
      <p:sp>
        <p:nvSpPr>
          <p:cNvPr id="47116" name="Text Box 12"/>
          <p:cNvSpPr txBox="1">
            <a:spLocks noChangeArrowheads="1"/>
          </p:cNvSpPr>
          <p:nvPr/>
        </p:nvSpPr>
        <p:spPr bwMode="auto">
          <a:xfrm>
            <a:off x="5334000" y="37338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probably already know what they want.</a:t>
            </a:r>
          </a:p>
        </p:txBody>
      </p:sp>
      <p:sp>
        <p:nvSpPr>
          <p:cNvPr id="47117" name="Text Box 13"/>
          <p:cNvSpPr txBox="1">
            <a:spLocks noChangeArrowheads="1"/>
          </p:cNvSpPr>
          <p:nvPr/>
        </p:nvSpPr>
        <p:spPr bwMode="auto">
          <a:xfrm>
            <a:off x="609600" y="4572000"/>
            <a:ext cx="2743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I ask for referrals, customers will think I’m pushy.</a:t>
            </a:r>
          </a:p>
        </p:txBody>
      </p:sp>
      <p:sp>
        <p:nvSpPr>
          <p:cNvPr id="47118" name="Text Box 14"/>
          <p:cNvSpPr txBox="1">
            <a:spLocks noChangeArrowheads="1"/>
          </p:cNvSpPr>
          <p:nvPr/>
        </p:nvSpPr>
        <p:spPr bwMode="auto">
          <a:xfrm>
            <a:off x="5638800" y="54102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They’re cheap.</a:t>
            </a:r>
          </a:p>
        </p:txBody>
      </p:sp>
    </p:spTree>
    <p:extLst>
      <p:ext uri="{BB962C8B-B14F-4D97-AF65-F5344CB8AC3E}">
        <p14:creationId xmlns:p14="http://schemas.microsoft.com/office/powerpoint/2010/main" val="1236797020"/>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3"/>
          <p:cNvSpPr>
            <a:spLocks noGrp="1"/>
          </p:cNvSpPr>
          <p:nvPr>
            <p:ph type="sldNum" sz="quarter"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CE10800C-776A-479F-9B0E-2C7603FCA36C}" type="slidenum">
              <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0" i="0" u="none" strike="noStrike" kern="1200" cap="none" spc="0" normalizeH="0" baseline="0" noProof="0">
              <a:ln>
                <a:noFill/>
              </a:ln>
              <a:solidFill>
                <a:srgbClr val="FFFFFF"/>
              </a:solidFill>
              <a:effectLst/>
              <a:uLnTx/>
              <a:uFillTx/>
              <a:latin typeface="55 Helvetica Roman"/>
              <a:ea typeface="ＭＳ Ｐゴシック" panose="020B0600070205080204" pitchFamily="34" charset="-128"/>
              <a:cs typeface="+mn-cs"/>
            </a:endParaRPr>
          </a:p>
        </p:txBody>
      </p:sp>
      <p:sp>
        <p:nvSpPr>
          <p:cNvPr id="49154" name="Rectangle 2"/>
          <p:cNvSpPr>
            <a:spLocks noGrp="1" noChangeArrowheads="1"/>
          </p:cNvSpPr>
          <p:nvPr>
            <p:ph type="title"/>
          </p:nvPr>
        </p:nvSpPr>
        <p:spPr>
          <a:xfrm>
            <a:off x="304800" y="1219200"/>
            <a:ext cx="7467600" cy="609600"/>
          </a:xfrm>
        </p:spPr>
        <p:txBody>
          <a:bodyPr/>
          <a:lstStyle/>
          <a:p>
            <a:r>
              <a:rPr lang="en-US" altLang="en-US" b="1">
                <a:latin typeface="Arial" panose="020B0604020202020204" pitchFamily="34" charset="0"/>
              </a:rPr>
              <a:t>Make them Positive...</a:t>
            </a:r>
          </a:p>
        </p:txBody>
      </p:sp>
      <p:sp>
        <p:nvSpPr>
          <p:cNvPr id="49156" name="Text Box 4"/>
          <p:cNvSpPr txBox="1">
            <a:spLocks noChangeArrowheads="1"/>
          </p:cNvSpPr>
          <p:nvPr/>
        </p:nvSpPr>
        <p:spPr bwMode="auto">
          <a:xfrm>
            <a:off x="838200" y="2209800"/>
            <a:ext cx="3276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buy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if I give them what they want.</a:t>
            </a:r>
          </a:p>
        </p:txBody>
      </p:sp>
      <p:sp>
        <p:nvSpPr>
          <p:cNvPr id="49157" name="Text Box 5"/>
          <p:cNvSpPr txBox="1">
            <a:spLocks noChangeArrowheads="1"/>
          </p:cNvSpPr>
          <p:nvPr/>
        </p:nvSpPr>
        <p:spPr bwMode="auto">
          <a:xfrm>
            <a:off x="4648200" y="2133600"/>
            <a:ext cx="411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afford it, if they want it.</a:t>
            </a:r>
          </a:p>
        </p:txBody>
      </p:sp>
      <p:sp>
        <p:nvSpPr>
          <p:cNvPr id="49158" name="Text Box 6"/>
          <p:cNvSpPr txBox="1">
            <a:spLocks noChangeArrowheads="1"/>
          </p:cNvSpPr>
          <p:nvPr/>
        </p:nvSpPr>
        <p:spPr bwMode="auto">
          <a:xfrm>
            <a:off x="4800600" y="31242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have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high standards</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sp>
        <p:nvSpPr>
          <p:cNvPr id="49159" name="Text Box 7"/>
          <p:cNvSpPr txBox="1">
            <a:spLocks noChangeArrowheads="1"/>
          </p:cNvSpPr>
          <p:nvPr/>
        </p:nvSpPr>
        <p:spPr bwMode="auto">
          <a:xfrm>
            <a:off x="609600" y="3352800"/>
            <a:ext cx="3581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want the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best value</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for their money.</a:t>
            </a:r>
          </a:p>
        </p:txBody>
      </p:sp>
      <p:sp>
        <p:nvSpPr>
          <p:cNvPr id="49160" name="Text Box 8"/>
          <p:cNvSpPr txBox="1">
            <a:spLocks noChangeArrowheads="1"/>
          </p:cNvSpPr>
          <p:nvPr/>
        </p:nvSpPr>
        <p:spPr bwMode="auto">
          <a:xfrm>
            <a:off x="5486400" y="3962400"/>
            <a:ext cx="3200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can help them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discover what they want.</a:t>
            </a:r>
          </a:p>
        </p:txBody>
      </p:sp>
      <p:sp>
        <p:nvSpPr>
          <p:cNvPr id="49161" name="Text Box 9"/>
          <p:cNvSpPr txBox="1">
            <a:spLocks noChangeArrowheads="1"/>
          </p:cNvSpPr>
          <p:nvPr/>
        </p:nvSpPr>
        <p:spPr bwMode="auto">
          <a:xfrm>
            <a:off x="609600" y="4572000"/>
            <a:ext cx="27432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If customers like me and my service,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they’ll be happy</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 to give referrals!</a:t>
            </a:r>
          </a:p>
        </p:txBody>
      </p:sp>
      <p:sp>
        <p:nvSpPr>
          <p:cNvPr id="49162" name="Text Box 10"/>
          <p:cNvSpPr txBox="1">
            <a:spLocks noChangeArrowheads="1"/>
          </p:cNvSpPr>
          <p:nvPr/>
        </p:nvSpPr>
        <p:spPr bwMode="auto">
          <a:xfrm>
            <a:off x="5638800" y="5410200"/>
            <a:ext cx="2895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They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will spend </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on things that are </a:t>
            </a:r>
            <a:r>
              <a:rPr kumimoji="0" lang="en-US" altLang="en-US" sz="2400" b="1"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valuable to them</a:t>
            </a:r>
            <a:r>
              <a:rPr kumimoji="0" lang="en-US" altLang="en-US" sz="2400" b="0" i="0" u="none" strike="noStrike" kern="1200" cap="none" spc="0" normalizeH="0" baseline="0" noProof="0">
                <a:ln>
                  <a:noFill/>
                </a:ln>
                <a:solidFill>
                  <a:srgbClr val="003468"/>
                </a:solidFill>
                <a:effectLst/>
                <a:uLnTx/>
                <a:uFillTx/>
                <a:latin typeface="Arial" panose="020B0604020202020204" pitchFamily="34" charset="0"/>
                <a:ea typeface="ＭＳ Ｐゴシック" panose="020B0600070205080204" pitchFamily="34" charset="-128"/>
                <a:cs typeface="+mn-cs"/>
              </a:rPr>
              <a:t>.</a:t>
            </a:r>
          </a:p>
        </p:txBody>
      </p:sp>
      <p:pic>
        <p:nvPicPr>
          <p:cNvPr id="49167" name="Picture 15" descr="200113561-00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810000" y="4114800"/>
            <a:ext cx="1447800" cy="1828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459870"/>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50"/>
          <p:cNvSpPr>
            <a:spLocks noGrp="1" noChangeArrowheads="1"/>
          </p:cNvSpPr>
          <p:nvPr>
            <p:ph type="title"/>
          </p:nvPr>
        </p:nvSpPr>
        <p:spPr/>
        <p:txBody>
          <a:bodyPr/>
          <a:lstStyle/>
          <a:p>
            <a:r>
              <a:rPr lang="en-US" altLang="en-US" sz="3200" b="1" dirty="0">
                <a:solidFill>
                  <a:srgbClr val="0033CC"/>
                </a:solidFill>
              </a:rPr>
              <a:t>ATTITUDES ARE EVALUATIVE STATEMENTS</a:t>
            </a:r>
            <a:r>
              <a:rPr lang="en-US" altLang="en-US" b="1" dirty="0"/>
              <a:t> </a:t>
            </a:r>
            <a:endParaRPr lang="en-US" altLang="en-US" dirty="0"/>
          </a:p>
        </p:txBody>
      </p:sp>
      <p:sp>
        <p:nvSpPr>
          <p:cNvPr id="19459" name="Rectangle 2051"/>
          <p:cNvSpPr>
            <a:spLocks noGrp="1" noChangeArrowheads="1"/>
          </p:cNvSpPr>
          <p:nvPr>
            <p:ph idx="1"/>
          </p:nvPr>
        </p:nvSpPr>
        <p:spPr/>
        <p:txBody>
          <a:bodyPr>
            <a:normAutofit/>
          </a:bodyPr>
          <a:lstStyle/>
          <a:p>
            <a:r>
              <a:rPr lang="en-US" altLang="en-US" sz="4000" dirty="0"/>
              <a:t>Attitude reflect how one feels about something </a:t>
            </a:r>
          </a:p>
          <a:p>
            <a:pPr>
              <a:buFont typeface="Monotype Sorts" pitchFamily="2" charset="2"/>
              <a:buNone/>
            </a:pPr>
            <a:r>
              <a:rPr lang="en-US" altLang="en-US" sz="4000" dirty="0"/>
              <a:t>Ex. When someone says “</a:t>
            </a:r>
            <a:r>
              <a:rPr lang="en-US" altLang="en-US" sz="4000" dirty="0">
                <a:solidFill>
                  <a:srgbClr val="0033CC"/>
                </a:solidFill>
              </a:rPr>
              <a:t>I like teaching</a:t>
            </a:r>
            <a:r>
              <a:rPr lang="en-US" altLang="en-US" sz="4000" dirty="0"/>
              <a:t>” he is expressing his </a:t>
            </a:r>
            <a:r>
              <a:rPr lang="en-US" altLang="en-US" sz="4000" dirty="0">
                <a:solidFill>
                  <a:srgbClr val="0033CC"/>
                </a:solidFill>
              </a:rPr>
              <a:t>attitude about his work</a:t>
            </a:r>
            <a:r>
              <a:rPr lang="en-US" altLang="en-US" sz="4000" dirty="0"/>
              <a:t> </a:t>
            </a:r>
          </a:p>
        </p:txBody>
      </p:sp>
    </p:spTree>
    <p:extLst>
      <p:ext uri="{BB962C8B-B14F-4D97-AF65-F5344CB8AC3E}">
        <p14:creationId xmlns:p14="http://schemas.microsoft.com/office/powerpoint/2010/main" val="3510836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b="1"/>
              <a:t>HOW ATTITUDE WORKS </a:t>
            </a:r>
            <a:r>
              <a:rPr lang="en-US" altLang="en-US"/>
              <a:t> </a:t>
            </a:r>
          </a:p>
        </p:txBody>
      </p:sp>
      <p:sp>
        <p:nvSpPr>
          <p:cNvPr id="28675" name="Rectangle 3"/>
          <p:cNvSpPr>
            <a:spLocks noGrp="1" noChangeArrowheads="1"/>
          </p:cNvSpPr>
          <p:nvPr>
            <p:ph idx="1"/>
          </p:nvPr>
        </p:nvSpPr>
        <p:spPr/>
        <p:txBody>
          <a:bodyPr>
            <a:normAutofit/>
          </a:bodyPr>
          <a:lstStyle/>
          <a:p>
            <a:r>
              <a:rPr lang="en-US" altLang="en-US" sz="3600" dirty="0"/>
              <a:t>It is a </a:t>
            </a:r>
            <a:r>
              <a:rPr lang="en-US" altLang="en-US" sz="3600" dirty="0">
                <a:solidFill>
                  <a:srgbClr val="0033CC"/>
                </a:solidFill>
              </a:rPr>
              <a:t>cognitive and affective evaluation</a:t>
            </a:r>
            <a:r>
              <a:rPr lang="en-US" altLang="en-US" sz="3600" dirty="0"/>
              <a:t> that predisposes a person to </a:t>
            </a:r>
            <a:r>
              <a:rPr lang="en-US" altLang="en-US" sz="3600" dirty="0" smtClean="0"/>
              <a:t>act </a:t>
            </a:r>
            <a:r>
              <a:rPr lang="en-US" altLang="en-US" sz="3600" dirty="0"/>
              <a:t>in a certain way </a:t>
            </a:r>
          </a:p>
        </p:txBody>
      </p:sp>
      <p:sp>
        <p:nvSpPr>
          <p:cNvPr id="28676" name="Oval 4"/>
          <p:cNvSpPr>
            <a:spLocks noChangeArrowheads="1"/>
          </p:cNvSpPr>
          <p:nvPr/>
        </p:nvSpPr>
        <p:spPr bwMode="auto">
          <a:xfrm>
            <a:off x="4114800" y="3733800"/>
            <a:ext cx="457200" cy="457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7" name="Line 5"/>
          <p:cNvSpPr>
            <a:spLocks noChangeShapeType="1"/>
          </p:cNvSpPr>
          <p:nvPr/>
        </p:nvSpPr>
        <p:spPr bwMode="auto">
          <a:xfrm flipH="1">
            <a:off x="4038600" y="4191000"/>
            <a:ext cx="30480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8" name="Line 6"/>
          <p:cNvSpPr>
            <a:spLocks noChangeShapeType="1"/>
          </p:cNvSpPr>
          <p:nvPr/>
        </p:nvSpPr>
        <p:spPr bwMode="auto">
          <a:xfrm>
            <a:off x="40386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79" name="Line 7"/>
          <p:cNvSpPr>
            <a:spLocks noChangeShapeType="1"/>
          </p:cNvSpPr>
          <p:nvPr/>
        </p:nvSpPr>
        <p:spPr bwMode="auto">
          <a:xfrm flipH="1">
            <a:off x="3581400" y="5562600"/>
            <a:ext cx="457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0" name="Line 8"/>
          <p:cNvSpPr>
            <a:spLocks noChangeShapeType="1"/>
          </p:cNvSpPr>
          <p:nvPr/>
        </p:nvSpPr>
        <p:spPr bwMode="auto">
          <a:xfrm flipH="1">
            <a:off x="4038600" y="4419600"/>
            <a:ext cx="2286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1" name="Line 9"/>
          <p:cNvSpPr>
            <a:spLocks noChangeShapeType="1"/>
          </p:cNvSpPr>
          <p:nvPr/>
        </p:nvSpPr>
        <p:spPr bwMode="auto">
          <a:xfrm>
            <a:off x="4343400" y="4419600"/>
            <a:ext cx="6096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2" name="Text Box 10"/>
          <p:cNvSpPr txBox="1">
            <a:spLocks noChangeArrowheads="1"/>
          </p:cNvSpPr>
          <p:nvPr/>
        </p:nvSpPr>
        <p:spPr bwMode="auto">
          <a:xfrm>
            <a:off x="5181600" y="3657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Cognitive </a:t>
            </a:r>
          </a:p>
        </p:txBody>
      </p:sp>
      <p:sp>
        <p:nvSpPr>
          <p:cNvPr id="28683" name="Line 11"/>
          <p:cNvSpPr>
            <a:spLocks noChangeShapeType="1"/>
          </p:cNvSpPr>
          <p:nvPr/>
        </p:nvSpPr>
        <p:spPr bwMode="auto">
          <a:xfrm flipH="1">
            <a:off x="4343400" y="3886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4" name="Text Box 12"/>
          <p:cNvSpPr txBox="1">
            <a:spLocks noChangeArrowheads="1"/>
          </p:cNvSpPr>
          <p:nvPr/>
        </p:nvSpPr>
        <p:spPr bwMode="auto">
          <a:xfrm>
            <a:off x="1752600" y="4495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Affective </a:t>
            </a:r>
          </a:p>
        </p:txBody>
      </p:sp>
      <p:sp>
        <p:nvSpPr>
          <p:cNvPr id="28685" name="Line 13"/>
          <p:cNvSpPr>
            <a:spLocks noChangeShapeType="1"/>
          </p:cNvSpPr>
          <p:nvPr/>
        </p:nvSpPr>
        <p:spPr bwMode="auto">
          <a:xfrm flipV="1">
            <a:off x="2971800" y="4800600"/>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6" name="Oval 14"/>
          <p:cNvSpPr>
            <a:spLocks noChangeArrowheads="1"/>
          </p:cNvSpPr>
          <p:nvPr/>
        </p:nvSpPr>
        <p:spPr bwMode="auto">
          <a:xfrm>
            <a:off x="4191000" y="4724400"/>
            <a:ext cx="76200" cy="1524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7" name="Line 15"/>
          <p:cNvSpPr>
            <a:spLocks noChangeShapeType="1"/>
          </p:cNvSpPr>
          <p:nvPr/>
        </p:nvSpPr>
        <p:spPr bwMode="auto">
          <a:xfrm>
            <a:off x="4114800" y="5334000"/>
            <a:ext cx="13716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endParaRPr>
          </a:p>
        </p:txBody>
      </p:sp>
      <p:sp>
        <p:nvSpPr>
          <p:cNvPr id="28688" name="Text Box 16"/>
          <p:cNvSpPr txBox="1">
            <a:spLocks noChangeArrowheads="1"/>
          </p:cNvSpPr>
          <p:nvPr/>
        </p:nvSpPr>
        <p:spPr bwMode="auto">
          <a:xfrm>
            <a:off x="5791200" y="4953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2400" b="0" i="0" u="none" strike="noStrike" kern="1200" cap="none" spc="0" normalizeH="0" baseline="0" noProof="0" smtClean="0">
                <a:ln>
                  <a:noFill/>
                </a:ln>
                <a:solidFill>
                  <a:srgbClr val="402000"/>
                </a:solidFill>
                <a:effectLst/>
                <a:uLnTx/>
                <a:uFillTx/>
                <a:latin typeface="Times New Roman" panose="02020603050405020304" pitchFamily="18" charset="0"/>
                <a:ea typeface="+mn-ea"/>
                <a:cs typeface="+mn-cs"/>
              </a:rPr>
              <a:t>BEHAVIOUR </a:t>
            </a:r>
          </a:p>
        </p:txBody>
      </p:sp>
    </p:spTree>
    <p:extLst>
      <p:ext uri="{BB962C8B-B14F-4D97-AF65-F5344CB8AC3E}">
        <p14:creationId xmlns:p14="http://schemas.microsoft.com/office/powerpoint/2010/main" val="3950234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normAutofit/>
          </a:bodyPr>
          <a:lstStyle/>
          <a:p>
            <a:r>
              <a:rPr lang="en-US" altLang="en-US" sz="4000" b="1" dirty="0">
                <a:solidFill>
                  <a:srgbClr val="FF0000"/>
                </a:solidFill>
              </a:rPr>
              <a:t>WHAT ARE THE SALIENT FEATURES ABOUT AITUDES?</a:t>
            </a:r>
            <a:r>
              <a:rPr lang="en-US" altLang="en-US" sz="4000" dirty="0">
                <a:solidFill>
                  <a:srgbClr val="FF0000"/>
                </a:solidFill>
              </a:rPr>
              <a:t> </a:t>
            </a:r>
          </a:p>
        </p:txBody>
      </p:sp>
      <p:sp>
        <p:nvSpPr>
          <p:cNvPr id="21507" name="Rectangle 1027"/>
          <p:cNvSpPr>
            <a:spLocks noGrp="1" noChangeArrowheads="1"/>
          </p:cNvSpPr>
          <p:nvPr>
            <p:ph idx="1"/>
          </p:nvPr>
        </p:nvSpPr>
        <p:spPr/>
        <p:txBody>
          <a:bodyPr>
            <a:noAutofit/>
          </a:bodyPr>
          <a:lstStyle/>
          <a:p>
            <a:r>
              <a:rPr lang="en-US" altLang="en-US" sz="3600" dirty="0"/>
              <a:t>Attitudes are related to feelings and beliefs about people </a:t>
            </a:r>
          </a:p>
          <a:p>
            <a:r>
              <a:rPr lang="en-US" altLang="en-US" sz="3600" dirty="0"/>
              <a:t>Attitude is a response to persons objects or events </a:t>
            </a:r>
          </a:p>
          <a:p>
            <a:r>
              <a:rPr lang="en-US" altLang="en-US" sz="3600" dirty="0"/>
              <a:t>Attitudes affect </a:t>
            </a:r>
            <a:r>
              <a:rPr lang="en-US" altLang="en-US" sz="3600" dirty="0" err="1"/>
              <a:t>behaviour</a:t>
            </a:r>
            <a:r>
              <a:rPr lang="en-US" altLang="en-US" sz="3600" dirty="0"/>
              <a:t> positively or negatively </a:t>
            </a:r>
          </a:p>
          <a:p>
            <a:r>
              <a:rPr lang="en-US" altLang="en-US" sz="3600" dirty="0"/>
              <a:t>Attitudes </a:t>
            </a:r>
            <a:r>
              <a:rPr lang="en-US" altLang="en-US" sz="3600" dirty="0" smtClean="0"/>
              <a:t>feel </a:t>
            </a:r>
            <a:r>
              <a:rPr lang="en-US" altLang="en-US" sz="3600" dirty="0"/>
              <a:t>changes</a:t>
            </a:r>
          </a:p>
          <a:p>
            <a:r>
              <a:rPr lang="en-US" altLang="en-US" sz="3600" dirty="0">
                <a:solidFill>
                  <a:schemeClr val="accent2"/>
                </a:solidFill>
              </a:rPr>
              <a:t>Attitudes affect perception, and in turn, </a:t>
            </a:r>
            <a:r>
              <a:rPr lang="en-US" altLang="en-US" sz="3600" dirty="0" err="1">
                <a:solidFill>
                  <a:schemeClr val="accent2"/>
                </a:solidFill>
              </a:rPr>
              <a:t>behaviour</a:t>
            </a:r>
            <a:r>
              <a:rPr lang="en-US" altLang="en-US" sz="3600" dirty="0">
                <a:solidFill>
                  <a:schemeClr val="accent2"/>
                </a:solidFill>
              </a:rPr>
              <a:t> </a:t>
            </a:r>
          </a:p>
        </p:txBody>
      </p:sp>
    </p:spTree>
    <p:extLst>
      <p:ext uri="{BB962C8B-B14F-4D97-AF65-F5344CB8AC3E}">
        <p14:creationId xmlns:p14="http://schemas.microsoft.com/office/powerpoint/2010/main" val="2160165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2800" b="1" dirty="0">
                <a:solidFill>
                  <a:srgbClr val="00B050"/>
                </a:solidFill>
              </a:rPr>
              <a:t>HOW ATTITUDES ARE </a:t>
            </a:r>
            <a:r>
              <a:rPr lang="en-US" altLang="en-US" sz="2800" b="1" dirty="0" smtClean="0">
                <a:solidFill>
                  <a:srgbClr val="00B050"/>
                </a:solidFill>
              </a:rPr>
              <a:t>FORMED</a:t>
            </a:r>
            <a:endParaRPr lang="en-US" altLang="en-US" dirty="0">
              <a:solidFill>
                <a:srgbClr val="00B050"/>
              </a:solidFill>
            </a:endParaRPr>
          </a:p>
        </p:txBody>
      </p:sp>
      <p:sp>
        <p:nvSpPr>
          <p:cNvPr id="22531" name="Rectangle 3"/>
          <p:cNvSpPr>
            <a:spLocks noGrp="1" noChangeArrowheads="1"/>
          </p:cNvSpPr>
          <p:nvPr>
            <p:ph idx="1"/>
          </p:nvPr>
        </p:nvSpPr>
        <p:spPr/>
        <p:txBody>
          <a:bodyPr>
            <a:normAutofit/>
          </a:bodyPr>
          <a:lstStyle/>
          <a:p>
            <a:r>
              <a:rPr lang="en-US" altLang="en-US" sz="4800" dirty="0"/>
              <a:t>Attitudes are </a:t>
            </a:r>
            <a:r>
              <a:rPr lang="en-US" altLang="en-US" sz="4800" dirty="0">
                <a:solidFill>
                  <a:schemeClr val="accent2"/>
                </a:solidFill>
              </a:rPr>
              <a:t>not</a:t>
            </a:r>
            <a:r>
              <a:rPr lang="en-US" altLang="en-US" sz="4800" dirty="0"/>
              <a:t> inherited </a:t>
            </a:r>
          </a:p>
          <a:p>
            <a:r>
              <a:rPr lang="en-US" altLang="en-US" sz="4800" dirty="0"/>
              <a:t>They are </a:t>
            </a:r>
            <a:r>
              <a:rPr lang="en-US" altLang="en-US" sz="4800" dirty="0">
                <a:solidFill>
                  <a:srgbClr val="0033CC"/>
                </a:solidFill>
              </a:rPr>
              <a:t>acquired or learned</a:t>
            </a:r>
            <a:r>
              <a:rPr lang="en-US" altLang="en-US" sz="4800" dirty="0"/>
              <a:t> by people from the environment in which they interact </a:t>
            </a:r>
          </a:p>
        </p:txBody>
      </p:sp>
    </p:spTree>
    <p:extLst>
      <p:ext uri="{BB962C8B-B14F-4D97-AF65-F5344CB8AC3E}">
        <p14:creationId xmlns:p14="http://schemas.microsoft.com/office/powerpoint/2010/main" val="4288661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0" indent="0">
              <a:buNone/>
            </a:pPr>
            <a:r>
              <a:rPr lang="en-US" dirty="0" smtClean="0"/>
              <a:t>After  this class, </a:t>
            </a:r>
            <a:r>
              <a:rPr lang="en-US" dirty="0"/>
              <a:t>you will be able to: </a:t>
            </a:r>
            <a:endParaRPr lang="en-US" dirty="0" smtClean="0"/>
          </a:p>
          <a:p>
            <a:pPr marL="0" indent="0">
              <a:buNone/>
            </a:pPr>
            <a:r>
              <a:rPr lang="en-US" dirty="0" smtClean="0"/>
              <a:t>• </a:t>
            </a:r>
            <a:r>
              <a:rPr lang="en-US" dirty="0"/>
              <a:t>Define attitudes; </a:t>
            </a:r>
            <a:endParaRPr lang="en-US" dirty="0" smtClean="0"/>
          </a:p>
          <a:p>
            <a:pPr marL="0" indent="0">
              <a:buNone/>
            </a:pPr>
            <a:r>
              <a:rPr lang="en-US" dirty="0" smtClean="0"/>
              <a:t>• Components </a:t>
            </a:r>
            <a:r>
              <a:rPr lang="en-US" dirty="0"/>
              <a:t>of </a:t>
            </a:r>
            <a:r>
              <a:rPr lang="en-US" dirty="0" smtClean="0"/>
              <a:t>Attitudes; </a:t>
            </a:r>
          </a:p>
          <a:p>
            <a:pPr marL="0" indent="0">
              <a:buNone/>
            </a:pPr>
            <a:r>
              <a:rPr lang="en-US" dirty="0" smtClean="0"/>
              <a:t>• Explain how attitudes are formed; and </a:t>
            </a:r>
          </a:p>
          <a:p>
            <a:pPr marL="0" indent="0">
              <a:buNone/>
            </a:pPr>
            <a:r>
              <a:rPr lang="en-US" dirty="0" smtClean="0"/>
              <a:t>• Describe the h</a:t>
            </a:r>
            <a:r>
              <a:rPr lang="en-US" altLang="en-US" dirty="0" smtClean="0"/>
              <a:t>ow to </a:t>
            </a:r>
            <a:r>
              <a:rPr lang="en-US" altLang="en-US" dirty="0"/>
              <a:t>Change  Attitudes </a:t>
            </a:r>
            <a:endParaRPr lang="en-US" dirty="0"/>
          </a:p>
        </p:txBody>
      </p:sp>
    </p:spTree>
    <p:extLst>
      <p:ext uri="{BB962C8B-B14F-4D97-AF65-F5344CB8AC3E}">
        <p14:creationId xmlns:p14="http://schemas.microsoft.com/office/powerpoint/2010/main" val="2964579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n-US" altLang="en-US" sz="4000" dirty="0"/>
              <a:t>ROLE OF CULTURE IN ATTITUDE FORMATION </a:t>
            </a:r>
          </a:p>
        </p:txBody>
      </p:sp>
      <p:sp>
        <p:nvSpPr>
          <p:cNvPr id="33795" name="Rectangle 3"/>
          <p:cNvSpPr>
            <a:spLocks noGrp="1" noChangeArrowheads="1"/>
          </p:cNvSpPr>
          <p:nvPr>
            <p:ph idx="1"/>
          </p:nvPr>
        </p:nvSpPr>
        <p:spPr/>
        <p:txBody>
          <a:bodyPr>
            <a:normAutofit/>
          </a:bodyPr>
          <a:lstStyle/>
          <a:p>
            <a:r>
              <a:rPr lang="en-US" altLang="en-US" sz="4400" dirty="0"/>
              <a:t>Culture plays a definitive role in the formation of attitudes </a:t>
            </a:r>
          </a:p>
          <a:p>
            <a:r>
              <a:rPr lang="en-US" altLang="en-US" sz="4400" dirty="0">
                <a:solidFill>
                  <a:srgbClr val="0033CC"/>
                </a:solidFill>
              </a:rPr>
              <a:t>Ex- Sri </a:t>
            </a:r>
            <a:r>
              <a:rPr lang="en-US" altLang="en-US" sz="4400" dirty="0" err="1">
                <a:solidFill>
                  <a:srgbClr val="0033CC"/>
                </a:solidFill>
              </a:rPr>
              <a:t>lankans</a:t>
            </a:r>
            <a:r>
              <a:rPr lang="en-US" altLang="en-US" sz="4400" dirty="0">
                <a:solidFill>
                  <a:srgbClr val="0033CC"/>
                </a:solidFill>
              </a:rPr>
              <a:t> earn for future requirements </a:t>
            </a:r>
          </a:p>
          <a:p>
            <a:r>
              <a:rPr lang="en-US" altLang="en-US" sz="4400" dirty="0">
                <a:solidFill>
                  <a:srgbClr val="0033CC"/>
                </a:solidFill>
              </a:rPr>
              <a:t>Americans for that matter earn to enjoy the present </a:t>
            </a:r>
          </a:p>
        </p:txBody>
      </p:sp>
    </p:spTree>
    <p:extLst>
      <p:ext uri="{BB962C8B-B14F-4D97-AF65-F5344CB8AC3E}">
        <p14:creationId xmlns:p14="http://schemas.microsoft.com/office/powerpoint/2010/main" val="2466501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sz="4400" b="1" dirty="0"/>
              <a:t>WHAT IS A POSITIVE ATTITUDE</a:t>
            </a:r>
            <a:r>
              <a:rPr lang="en-US" altLang="en-US" sz="4400" dirty="0"/>
              <a:t> </a:t>
            </a:r>
          </a:p>
        </p:txBody>
      </p:sp>
      <p:sp>
        <p:nvSpPr>
          <p:cNvPr id="8195" name="Rectangle 3"/>
          <p:cNvSpPr>
            <a:spLocks noGrp="1" noChangeArrowheads="1"/>
          </p:cNvSpPr>
          <p:nvPr>
            <p:ph idx="1"/>
          </p:nvPr>
        </p:nvSpPr>
        <p:spPr/>
        <p:txBody>
          <a:bodyPr>
            <a:normAutofit/>
          </a:bodyPr>
          <a:lstStyle/>
          <a:p>
            <a:pPr marL="0" indent="0">
              <a:buNone/>
            </a:pPr>
            <a:r>
              <a:rPr lang="en-US" altLang="en-US" sz="6000" dirty="0"/>
              <a:t>Attitude is the way you communicate your mood to others </a:t>
            </a:r>
          </a:p>
        </p:txBody>
      </p:sp>
    </p:spTree>
    <p:extLst>
      <p:ext uri="{BB962C8B-B14F-4D97-AF65-F5344CB8AC3E}">
        <p14:creationId xmlns:p14="http://schemas.microsoft.com/office/powerpoint/2010/main" val="2259032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altLang="en-US" sz="4000" b="1" dirty="0">
                <a:solidFill>
                  <a:srgbClr val="FF0000"/>
                </a:solidFill>
              </a:rPr>
              <a:t>ATTITUDE IS YOUR MENTAL FOCUS ON THE OUTSIDE WORLD</a:t>
            </a:r>
            <a:r>
              <a:rPr lang="en-US" altLang="en-US" sz="3600" dirty="0">
                <a:solidFill>
                  <a:srgbClr val="FF0000"/>
                </a:solidFill>
              </a:rPr>
              <a:t> </a:t>
            </a:r>
          </a:p>
        </p:txBody>
      </p:sp>
      <p:sp>
        <p:nvSpPr>
          <p:cNvPr id="9219" name="Rectangle 3"/>
          <p:cNvSpPr>
            <a:spLocks noGrp="1" noChangeArrowheads="1"/>
          </p:cNvSpPr>
          <p:nvPr>
            <p:ph idx="1"/>
          </p:nvPr>
        </p:nvSpPr>
        <p:spPr/>
        <p:txBody>
          <a:bodyPr/>
          <a:lstStyle/>
          <a:p>
            <a:r>
              <a:rPr lang="en-US" altLang="en-US" sz="3200" dirty="0"/>
              <a:t>Like using a camera you can focus or set your mind on what appeals to you </a:t>
            </a:r>
          </a:p>
          <a:p>
            <a:r>
              <a:rPr lang="en-US" altLang="en-US" sz="3200" dirty="0"/>
              <a:t>You can see situations as either opportunities or failures </a:t>
            </a:r>
          </a:p>
          <a:p>
            <a:r>
              <a:rPr lang="en-US" altLang="en-US" sz="3200" dirty="0">
                <a:solidFill>
                  <a:schemeClr val="accent2"/>
                </a:solidFill>
              </a:rPr>
              <a:t>Examples </a:t>
            </a:r>
          </a:p>
          <a:p>
            <a:pPr lvl="1"/>
            <a:r>
              <a:rPr lang="en-US" altLang="en-US" sz="2800" dirty="0"/>
              <a:t>A hot summer day may be beautiful or ugly </a:t>
            </a:r>
          </a:p>
          <a:p>
            <a:pPr lvl="1"/>
            <a:r>
              <a:rPr lang="en-US" altLang="en-US" sz="2800" dirty="0"/>
              <a:t>A departmental meeting is either interesting or boring </a:t>
            </a:r>
          </a:p>
          <a:p>
            <a:endParaRPr lang="en-US" altLang="en-US" dirty="0"/>
          </a:p>
          <a:p>
            <a:endParaRPr lang="en-US" altLang="en-US" dirty="0"/>
          </a:p>
        </p:txBody>
      </p:sp>
    </p:spTree>
    <p:extLst>
      <p:ext uri="{BB962C8B-B14F-4D97-AF65-F5344CB8AC3E}">
        <p14:creationId xmlns:p14="http://schemas.microsoft.com/office/powerpoint/2010/main" val="2533972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altLang="en-US" sz="4400" b="1" dirty="0">
                <a:solidFill>
                  <a:srgbClr val="FF0000"/>
                </a:solidFill>
              </a:rPr>
              <a:t>EMPHASIZING THE POSITIVE AND DIFFUSING THE NEGATIVE</a:t>
            </a:r>
            <a:r>
              <a:rPr lang="en-US" altLang="en-US" sz="4000" dirty="0">
                <a:solidFill>
                  <a:srgbClr val="FF0000"/>
                </a:solidFill>
              </a:rPr>
              <a:t> </a:t>
            </a:r>
          </a:p>
        </p:txBody>
      </p:sp>
      <p:sp>
        <p:nvSpPr>
          <p:cNvPr id="10243" name="Rectangle 3"/>
          <p:cNvSpPr>
            <a:spLocks noGrp="1" noChangeArrowheads="1"/>
          </p:cNvSpPr>
          <p:nvPr>
            <p:ph idx="1"/>
          </p:nvPr>
        </p:nvSpPr>
        <p:spPr/>
        <p:txBody>
          <a:bodyPr>
            <a:noAutofit/>
          </a:bodyPr>
          <a:lstStyle/>
          <a:p>
            <a:r>
              <a:rPr lang="en-US" altLang="en-US" sz="3200" dirty="0"/>
              <a:t>Emphasizing the positive and diffusing the negative is like using a </a:t>
            </a:r>
            <a:r>
              <a:rPr lang="en-US" altLang="en-US" sz="3200" dirty="0">
                <a:solidFill>
                  <a:srgbClr val="0033CC"/>
                </a:solidFill>
              </a:rPr>
              <a:t>magnifying glass</a:t>
            </a:r>
            <a:r>
              <a:rPr lang="en-US" altLang="en-US" sz="3200" dirty="0"/>
              <a:t> </a:t>
            </a:r>
          </a:p>
          <a:p>
            <a:r>
              <a:rPr lang="en-US" altLang="en-US" sz="3200" dirty="0"/>
              <a:t>You can place the glass over good news and feel better or you can magnify bad news and make yourself </a:t>
            </a:r>
            <a:r>
              <a:rPr lang="en-US" altLang="en-US" sz="3200" dirty="0" smtClean="0"/>
              <a:t>unhappy </a:t>
            </a:r>
            <a:endParaRPr lang="en-US" altLang="en-US" sz="3200" dirty="0"/>
          </a:p>
          <a:p>
            <a:r>
              <a:rPr lang="en-US" altLang="en-US" sz="3200" dirty="0"/>
              <a:t>Magnifying situations can become a habit </a:t>
            </a:r>
          </a:p>
          <a:p>
            <a:r>
              <a:rPr lang="en-US" altLang="en-US" sz="3200" dirty="0"/>
              <a:t>if you continually focus on difficult situations the result will be </a:t>
            </a:r>
            <a:r>
              <a:rPr lang="en-US" altLang="en-US" sz="3200" dirty="0" smtClean="0"/>
              <a:t>distortions </a:t>
            </a:r>
            <a:r>
              <a:rPr lang="en-US" altLang="en-US" sz="3200" dirty="0"/>
              <a:t>of problems </a:t>
            </a:r>
          </a:p>
        </p:txBody>
      </p:sp>
    </p:spTree>
    <p:extLst>
      <p:ext uri="{BB962C8B-B14F-4D97-AF65-F5344CB8AC3E}">
        <p14:creationId xmlns:p14="http://schemas.microsoft.com/office/powerpoint/2010/main" val="20026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altLang="en-US" sz="4400" dirty="0">
                <a:solidFill>
                  <a:srgbClr val="FF0000"/>
                </a:solidFill>
              </a:rPr>
              <a:t>WHAT CAN WE LEARN FORM THIS </a:t>
            </a:r>
          </a:p>
        </p:txBody>
      </p:sp>
      <p:sp>
        <p:nvSpPr>
          <p:cNvPr id="13315" name="Rectangle 3"/>
          <p:cNvSpPr>
            <a:spLocks noGrp="1" noChangeArrowheads="1"/>
          </p:cNvSpPr>
          <p:nvPr>
            <p:ph idx="1"/>
          </p:nvPr>
        </p:nvSpPr>
        <p:spPr/>
        <p:txBody>
          <a:bodyPr>
            <a:normAutofit/>
          </a:bodyPr>
          <a:lstStyle/>
          <a:p>
            <a:r>
              <a:rPr lang="en-US" altLang="en-US" sz="4000" dirty="0"/>
              <a:t>Think more about the positive things </a:t>
            </a:r>
            <a:endParaRPr lang="en-US" altLang="en-US" sz="4000" dirty="0" smtClean="0"/>
          </a:p>
          <a:p>
            <a:r>
              <a:rPr lang="en-US" altLang="en-US" sz="4000" dirty="0" smtClean="0"/>
              <a:t>This </a:t>
            </a:r>
            <a:r>
              <a:rPr lang="en-US" altLang="en-US" sz="4000" dirty="0"/>
              <a:t>means that you have learnt to alter your imagery to highlight the positive</a:t>
            </a:r>
          </a:p>
          <a:p>
            <a:r>
              <a:rPr lang="en-US" altLang="en-US" sz="4000" dirty="0"/>
              <a:t>This means that you are on the right road </a:t>
            </a:r>
          </a:p>
        </p:txBody>
      </p:sp>
    </p:spTree>
    <p:extLst>
      <p:ext uri="{BB962C8B-B14F-4D97-AF65-F5344CB8AC3E}">
        <p14:creationId xmlns:p14="http://schemas.microsoft.com/office/powerpoint/2010/main" val="4071508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2743200"/>
            <a:ext cx="7772400" cy="2057400"/>
          </a:xfrm>
        </p:spPr>
        <p:txBody>
          <a:bodyPr>
            <a:noAutofit/>
          </a:bodyPr>
          <a:lstStyle/>
          <a:p>
            <a:r>
              <a:rPr lang="en-US" altLang="en-US" sz="4400" dirty="0">
                <a:solidFill>
                  <a:srgbClr val="FF0000"/>
                </a:solidFill>
              </a:rPr>
              <a:t>REMEMBER! ATTITUDE IS NEVER </a:t>
            </a:r>
            <a:r>
              <a:rPr lang="en-US" altLang="en-US" sz="4400" dirty="0" smtClean="0">
                <a:solidFill>
                  <a:srgbClr val="FF0000"/>
                </a:solidFill>
              </a:rPr>
              <a:t>FIXED! </a:t>
            </a:r>
            <a:r>
              <a:rPr lang="en-US" altLang="en-US" sz="4400" dirty="0"/>
              <a:t/>
            </a:r>
            <a:br>
              <a:rPr lang="en-US" altLang="en-US" sz="4400" dirty="0"/>
            </a:br>
            <a:r>
              <a:rPr lang="en-US" altLang="en-US" sz="4400" dirty="0"/>
              <a:t>IT IS AN ONGOING </a:t>
            </a:r>
            <a:r>
              <a:rPr lang="en-US" altLang="en-US" sz="4400" dirty="0" smtClean="0"/>
              <a:t>ACTIVE PROCESS </a:t>
            </a:r>
            <a:endParaRPr lang="en-US" altLang="en-US" sz="4400" dirty="0"/>
          </a:p>
        </p:txBody>
      </p:sp>
    </p:spTree>
    <p:extLst>
      <p:ext uri="{BB962C8B-B14F-4D97-AF65-F5344CB8AC3E}">
        <p14:creationId xmlns:p14="http://schemas.microsoft.com/office/powerpoint/2010/main" val="1580258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altLang="en-US" sz="4400" dirty="0">
                <a:solidFill>
                  <a:srgbClr val="FF0000"/>
                </a:solidFill>
              </a:rPr>
              <a:t>Challenge! </a:t>
            </a:r>
          </a:p>
        </p:txBody>
      </p:sp>
      <p:sp>
        <p:nvSpPr>
          <p:cNvPr id="18435" name="Rectangle 3"/>
          <p:cNvSpPr>
            <a:spLocks noGrp="1" noChangeArrowheads="1"/>
          </p:cNvSpPr>
          <p:nvPr>
            <p:ph idx="1"/>
          </p:nvPr>
        </p:nvSpPr>
        <p:spPr/>
        <p:txBody>
          <a:bodyPr>
            <a:normAutofit/>
          </a:bodyPr>
          <a:lstStyle/>
          <a:p>
            <a:r>
              <a:rPr lang="en-US" altLang="en-US" sz="3200" dirty="0">
                <a:solidFill>
                  <a:srgbClr val="FF0000"/>
                </a:solidFill>
              </a:rPr>
              <a:t>Of course! No one can be positive all the time </a:t>
            </a:r>
          </a:p>
          <a:p>
            <a:r>
              <a:rPr lang="en-US" altLang="en-US" sz="3200" dirty="0">
                <a:solidFill>
                  <a:srgbClr val="FF0000"/>
                </a:solidFill>
              </a:rPr>
              <a:t>Excessive optimism is not realistic </a:t>
            </a:r>
          </a:p>
          <a:p>
            <a:r>
              <a:rPr lang="en-US" altLang="en-US" sz="3200" dirty="0">
                <a:solidFill>
                  <a:srgbClr val="FF0000"/>
                </a:solidFill>
              </a:rPr>
              <a:t>Positive attitude is not an act. It must be  </a:t>
            </a:r>
            <a:r>
              <a:rPr lang="en-US" altLang="en-US" sz="3200" dirty="0" smtClean="0">
                <a:solidFill>
                  <a:srgbClr val="FF0000"/>
                </a:solidFill>
              </a:rPr>
              <a:t>honest </a:t>
            </a:r>
            <a:endParaRPr lang="en-US" altLang="en-US" sz="3200" dirty="0">
              <a:solidFill>
                <a:srgbClr val="FF0000"/>
              </a:solidFill>
            </a:endParaRPr>
          </a:p>
        </p:txBody>
      </p:sp>
    </p:spTree>
    <p:extLst>
      <p:ext uri="{BB962C8B-B14F-4D97-AF65-F5344CB8AC3E}">
        <p14:creationId xmlns:p14="http://schemas.microsoft.com/office/powerpoint/2010/main" val="215258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90600" y="457200"/>
            <a:ext cx="8153400" cy="1143000"/>
          </a:xfrm>
        </p:spPr>
        <p:txBody>
          <a:bodyPr>
            <a:normAutofit/>
          </a:bodyPr>
          <a:lstStyle/>
          <a:p>
            <a:r>
              <a:rPr lang="en-US" altLang="en-US" sz="4000" dirty="0">
                <a:solidFill>
                  <a:srgbClr val="FF0000"/>
                </a:solidFill>
              </a:rPr>
              <a:t>HOW TO MEASURE ATTITUDES </a:t>
            </a:r>
          </a:p>
        </p:txBody>
      </p:sp>
      <p:sp>
        <p:nvSpPr>
          <p:cNvPr id="26627" name="Rectangle 3"/>
          <p:cNvSpPr>
            <a:spLocks noGrp="1" noChangeArrowheads="1"/>
          </p:cNvSpPr>
          <p:nvPr>
            <p:ph idx="1"/>
          </p:nvPr>
        </p:nvSpPr>
        <p:spPr/>
        <p:txBody>
          <a:bodyPr>
            <a:normAutofit/>
          </a:bodyPr>
          <a:lstStyle/>
          <a:p>
            <a:r>
              <a:rPr lang="en-US" altLang="en-US" sz="3600" dirty="0"/>
              <a:t>Self- Report </a:t>
            </a:r>
            <a:endParaRPr lang="en-US" altLang="en-US" sz="3600" dirty="0">
              <a:solidFill>
                <a:schemeClr val="accent2"/>
              </a:solidFill>
            </a:endParaRPr>
          </a:p>
          <a:p>
            <a:r>
              <a:rPr lang="en-US" altLang="en-US" sz="3600" dirty="0"/>
              <a:t>Indirect tests </a:t>
            </a:r>
          </a:p>
          <a:p>
            <a:r>
              <a:rPr lang="en-US" altLang="en-US" sz="3600" dirty="0"/>
              <a:t>Direct observation Techniques </a:t>
            </a:r>
          </a:p>
        </p:txBody>
      </p:sp>
    </p:spTree>
    <p:extLst>
      <p:ext uri="{BB962C8B-B14F-4D97-AF65-F5344CB8AC3E}">
        <p14:creationId xmlns:p14="http://schemas.microsoft.com/office/powerpoint/2010/main" val="2253066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90600" y="457200"/>
            <a:ext cx="8153400" cy="1143000"/>
          </a:xfrm>
        </p:spPr>
        <p:txBody>
          <a:bodyPr>
            <a:normAutofit/>
          </a:bodyPr>
          <a:lstStyle/>
          <a:p>
            <a:r>
              <a:rPr lang="en-US" altLang="en-US" sz="4400" dirty="0"/>
              <a:t>HOW TO CHANGE  ATTITUDES </a:t>
            </a:r>
          </a:p>
        </p:txBody>
      </p:sp>
      <p:sp>
        <p:nvSpPr>
          <p:cNvPr id="27651" name="Rectangle 3"/>
          <p:cNvSpPr>
            <a:spLocks noGrp="1" noChangeArrowheads="1"/>
          </p:cNvSpPr>
          <p:nvPr>
            <p:ph idx="1"/>
          </p:nvPr>
        </p:nvSpPr>
        <p:spPr/>
        <p:txBody>
          <a:bodyPr>
            <a:normAutofit/>
          </a:bodyPr>
          <a:lstStyle/>
          <a:p>
            <a:r>
              <a:rPr lang="en-US" altLang="en-US" sz="3200" dirty="0"/>
              <a:t>Filling in information Gap </a:t>
            </a:r>
          </a:p>
          <a:p>
            <a:r>
              <a:rPr lang="en-US" altLang="en-US" sz="3200" dirty="0" smtClean="0"/>
              <a:t>Resolving Differences </a:t>
            </a:r>
            <a:endParaRPr lang="en-US" altLang="en-US" sz="3200" dirty="0"/>
          </a:p>
          <a:p>
            <a:r>
              <a:rPr lang="en-US" altLang="en-US" sz="3200" dirty="0"/>
              <a:t>Impact of peers </a:t>
            </a:r>
          </a:p>
          <a:p>
            <a:r>
              <a:rPr lang="en-US" altLang="en-US" sz="3200" dirty="0"/>
              <a:t>The co-opting approach </a:t>
            </a:r>
            <a:endParaRPr lang="en-US" altLang="en-US" sz="3200" dirty="0">
              <a:solidFill>
                <a:schemeClr val="accent2"/>
              </a:solidFill>
            </a:endParaRPr>
          </a:p>
          <a:p>
            <a:endParaRPr lang="en-US" altLang="en-US" sz="3200" dirty="0"/>
          </a:p>
        </p:txBody>
      </p:sp>
    </p:spTree>
    <p:extLst>
      <p:ext uri="{BB962C8B-B14F-4D97-AF65-F5344CB8AC3E}">
        <p14:creationId xmlns:p14="http://schemas.microsoft.com/office/powerpoint/2010/main" val="22648599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228600"/>
            <a:ext cx="7772400" cy="685800"/>
          </a:xfrm>
        </p:spPr>
        <p:txBody>
          <a:bodyPr/>
          <a:lstStyle/>
          <a:p>
            <a:pPr eaLnBrk="1" hangingPunct="1"/>
            <a:r>
              <a:rPr lang="en-US" altLang="en-US" smtClean="0"/>
              <a:t>Types of Attitudes</a:t>
            </a:r>
          </a:p>
        </p:txBody>
      </p:sp>
      <p:sp>
        <p:nvSpPr>
          <p:cNvPr id="258051" name="Line 3"/>
          <p:cNvSpPr>
            <a:spLocks noChangeShapeType="1"/>
          </p:cNvSpPr>
          <p:nvPr/>
        </p:nvSpPr>
        <p:spPr bwMode="auto">
          <a:xfrm>
            <a:off x="838200" y="4191000"/>
            <a:ext cx="7391400" cy="0"/>
          </a:xfrm>
          <a:prstGeom prst="line">
            <a:avLst/>
          </a:prstGeom>
          <a:noFill/>
          <a:ln w="38100">
            <a:solidFill>
              <a:srgbClr val="CC66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
        <p:nvSpPr>
          <p:cNvPr id="258052" name="Text Box 4"/>
          <p:cNvSpPr txBox="1">
            <a:spLocks noChangeArrowheads="1"/>
          </p:cNvSpPr>
          <p:nvPr/>
        </p:nvSpPr>
        <p:spPr bwMode="auto">
          <a:xfrm>
            <a:off x="609600" y="2667000"/>
            <a:ext cx="7696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a:spcBef>
                <a:spcPct val="20000"/>
              </a:spcBef>
              <a:buClr>
                <a:schemeClr val="tx1"/>
              </a:buClr>
              <a:buFont typeface="Wingdings" panose="05000000000000000000" pitchFamily="2" charset="2"/>
              <a:buChar char="Ø"/>
              <a:defRPr sz="2400" b="1">
                <a:solidFill>
                  <a:schemeClr val="tx1"/>
                </a:solidFill>
                <a:latin typeface="Arial" panose="020B0604020202020204" pitchFamily="34" charset="0"/>
              </a:defRPr>
            </a:lvl1pPr>
            <a:lvl2pPr marL="742950" indent="-285750">
              <a:spcBef>
                <a:spcPct val="20000"/>
              </a:spcBef>
              <a:buClr>
                <a:srgbClr val="336699"/>
              </a:buClr>
              <a:buChar char="–"/>
              <a:defRPr sz="2200">
                <a:solidFill>
                  <a:srgbClr val="993300"/>
                </a:solidFill>
                <a:latin typeface="Tahoma" panose="020B0604030504040204" pitchFamily="34" charset="0"/>
              </a:defRPr>
            </a:lvl2pPr>
            <a:lvl3pPr marL="1143000" indent="-228600">
              <a:spcBef>
                <a:spcPct val="20000"/>
              </a:spcBef>
              <a:buClr>
                <a:srgbClr val="336699"/>
              </a:buClr>
              <a:buChar char="•"/>
              <a:defRPr sz="2000">
                <a:solidFill>
                  <a:schemeClr val="tx1"/>
                </a:solidFill>
                <a:latin typeface="Arial" panose="020B0604020202020204" pitchFamily="34" charset="0"/>
              </a:defRPr>
            </a:lvl3pPr>
            <a:lvl4pPr marL="1600200" indent="-228600">
              <a:spcBef>
                <a:spcPct val="20000"/>
              </a:spcBef>
              <a:buClr>
                <a:srgbClr val="336699"/>
              </a:buClr>
              <a:buChar char="–"/>
              <a:defRPr sz="2000">
                <a:solidFill>
                  <a:schemeClr val="tx1"/>
                </a:solidFill>
                <a:latin typeface="Times New Roman" panose="02020603050405020304" pitchFamily="18" charset="0"/>
              </a:defRPr>
            </a:lvl4pPr>
            <a:lvl5pPr marL="2057400" indent="-228600">
              <a:spcBef>
                <a:spcPct val="20000"/>
              </a:spcBef>
              <a:buClr>
                <a:srgbClr val="336699"/>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9pPr>
          </a:lstStyle>
          <a:p>
            <a:pPr marL="225425" marR="0" lvl="0" indent="-225425"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Job Involvement</a:t>
            </a:r>
            <a:b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br>
            <a:r>
              <a:rPr kumimoji="0" lang="en-US" altLang="en-US" sz="2400" b="0" i="0" u="none" strike="noStrike" kern="1200" cap="none" spc="0" normalizeH="0" baseline="0" noProof="0" smtClean="0">
                <a:ln>
                  <a:noFill/>
                </a:ln>
                <a:solidFill>
                  <a:srgbClr val="000000"/>
                </a:solidFill>
                <a:effectLst/>
                <a:uLnTx/>
                <a:uFillTx/>
                <a:latin typeface="Tahoma" panose="020B0604030504040204" pitchFamily="34" charset="0"/>
                <a:ea typeface="+mn-ea"/>
                <a:cs typeface="+mn-cs"/>
              </a:rPr>
              <a:t>Identifying with the job, actively participating in it, and considering performance important to self-worth.</a:t>
            </a:r>
          </a:p>
        </p:txBody>
      </p:sp>
      <p:sp>
        <p:nvSpPr>
          <p:cNvPr id="258053" name="Text Box 5"/>
          <p:cNvSpPr txBox="1">
            <a:spLocks noChangeArrowheads="1"/>
          </p:cNvSpPr>
          <p:nvPr/>
        </p:nvSpPr>
        <p:spPr bwMode="auto">
          <a:xfrm>
            <a:off x="762000" y="4419600"/>
            <a:ext cx="75438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a:spcBef>
                <a:spcPct val="20000"/>
              </a:spcBef>
              <a:buClr>
                <a:schemeClr val="tx1"/>
              </a:buClr>
              <a:buFont typeface="Wingdings" panose="05000000000000000000" pitchFamily="2" charset="2"/>
              <a:buChar char="Ø"/>
              <a:defRPr sz="2400" b="1">
                <a:solidFill>
                  <a:schemeClr val="tx1"/>
                </a:solidFill>
                <a:latin typeface="Arial" panose="020B0604020202020204" pitchFamily="34" charset="0"/>
              </a:defRPr>
            </a:lvl1pPr>
            <a:lvl2pPr marL="742950" indent="-285750">
              <a:spcBef>
                <a:spcPct val="20000"/>
              </a:spcBef>
              <a:buClr>
                <a:srgbClr val="336699"/>
              </a:buClr>
              <a:buChar char="–"/>
              <a:defRPr sz="2200">
                <a:solidFill>
                  <a:srgbClr val="993300"/>
                </a:solidFill>
                <a:latin typeface="Tahoma" panose="020B0604030504040204" pitchFamily="34" charset="0"/>
              </a:defRPr>
            </a:lvl2pPr>
            <a:lvl3pPr marL="1143000" indent="-228600">
              <a:spcBef>
                <a:spcPct val="20000"/>
              </a:spcBef>
              <a:buClr>
                <a:srgbClr val="336699"/>
              </a:buClr>
              <a:buChar char="•"/>
              <a:defRPr sz="2000">
                <a:solidFill>
                  <a:schemeClr val="tx1"/>
                </a:solidFill>
                <a:latin typeface="Arial" panose="020B0604020202020204" pitchFamily="34" charset="0"/>
              </a:defRPr>
            </a:lvl3pPr>
            <a:lvl4pPr marL="1600200" indent="-228600">
              <a:spcBef>
                <a:spcPct val="20000"/>
              </a:spcBef>
              <a:buClr>
                <a:srgbClr val="336699"/>
              </a:buClr>
              <a:buChar char="–"/>
              <a:defRPr sz="2000">
                <a:solidFill>
                  <a:schemeClr val="tx1"/>
                </a:solidFill>
                <a:latin typeface="Times New Roman" panose="02020603050405020304" pitchFamily="18" charset="0"/>
              </a:defRPr>
            </a:lvl4pPr>
            <a:lvl5pPr marL="2057400" indent="-228600">
              <a:spcBef>
                <a:spcPct val="20000"/>
              </a:spcBef>
              <a:buClr>
                <a:srgbClr val="336699"/>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9pPr>
          </a:lstStyle>
          <a:p>
            <a:pPr marL="225425" marR="0" lvl="0" indent="-225425"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Organizational Commitment</a:t>
            </a:r>
            <a:b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br>
            <a:r>
              <a:rPr kumimoji="0" lang="en-US" altLang="en-US" sz="2400" b="0" i="0" u="none" strike="noStrike" kern="1200" cap="none" spc="0" normalizeH="0" baseline="0" noProof="0" smtClean="0">
                <a:ln>
                  <a:noFill/>
                </a:ln>
                <a:solidFill>
                  <a:srgbClr val="000000"/>
                </a:solidFill>
                <a:effectLst/>
                <a:uLnTx/>
                <a:uFillTx/>
                <a:latin typeface="Tahoma" panose="020B0604030504040204" pitchFamily="34" charset="0"/>
                <a:ea typeface="+mn-ea"/>
                <a:cs typeface="+mn-cs"/>
              </a:rPr>
              <a:t>Identifying with a particular organization and its goals, and wishing to maintain membership in the organization (Continuance and Commitment)</a:t>
            </a:r>
          </a:p>
        </p:txBody>
      </p:sp>
      <p:sp>
        <p:nvSpPr>
          <p:cNvPr id="258054" name="Text Box 6"/>
          <p:cNvSpPr txBox="1">
            <a:spLocks noChangeArrowheads="1"/>
          </p:cNvSpPr>
          <p:nvPr/>
        </p:nvSpPr>
        <p:spPr bwMode="auto">
          <a:xfrm>
            <a:off x="685800" y="11430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a:spcBef>
                <a:spcPct val="20000"/>
              </a:spcBef>
              <a:buClr>
                <a:schemeClr val="tx1"/>
              </a:buClr>
              <a:buFont typeface="Wingdings" panose="05000000000000000000" pitchFamily="2" charset="2"/>
              <a:buChar char="Ø"/>
              <a:defRPr sz="2400" b="1">
                <a:solidFill>
                  <a:schemeClr val="tx1"/>
                </a:solidFill>
                <a:latin typeface="Arial" panose="020B0604020202020204" pitchFamily="34" charset="0"/>
              </a:defRPr>
            </a:lvl1pPr>
            <a:lvl2pPr marL="742950" indent="-285750">
              <a:spcBef>
                <a:spcPct val="20000"/>
              </a:spcBef>
              <a:buClr>
                <a:srgbClr val="336699"/>
              </a:buClr>
              <a:buChar char="–"/>
              <a:defRPr sz="2200">
                <a:solidFill>
                  <a:srgbClr val="993300"/>
                </a:solidFill>
                <a:latin typeface="Tahoma" panose="020B0604030504040204" pitchFamily="34" charset="0"/>
              </a:defRPr>
            </a:lvl2pPr>
            <a:lvl3pPr marL="1143000" indent="-228600">
              <a:spcBef>
                <a:spcPct val="20000"/>
              </a:spcBef>
              <a:buClr>
                <a:srgbClr val="336699"/>
              </a:buClr>
              <a:buChar char="•"/>
              <a:defRPr sz="2000">
                <a:solidFill>
                  <a:schemeClr val="tx1"/>
                </a:solidFill>
                <a:latin typeface="Arial" panose="020B0604020202020204" pitchFamily="34" charset="0"/>
              </a:defRPr>
            </a:lvl3pPr>
            <a:lvl4pPr marL="1600200" indent="-228600">
              <a:spcBef>
                <a:spcPct val="20000"/>
              </a:spcBef>
              <a:buClr>
                <a:srgbClr val="336699"/>
              </a:buClr>
              <a:buChar char="–"/>
              <a:defRPr sz="2000">
                <a:solidFill>
                  <a:schemeClr val="tx1"/>
                </a:solidFill>
                <a:latin typeface="Times New Roman" panose="02020603050405020304" pitchFamily="18" charset="0"/>
              </a:defRPr>
            </a:lvl4pPr>
            <a:lvl5pPr marL="2057400" indent="-228600">
              <a:spcBef>
                <a:spcPct val="20000"/>
              </a:spcBef>
              <a:buClr>
                <a:srgbClr val="336699"/>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rgbClr val="336699"/>
              </a:buClr>
              <a:buChar char="»"/>
              <a:defRPr sz="2000">
                <a:solidFill>
                  <a:schemeClr val="tx1"/>
                </a:solidFill>
                <a:latin typeface="Times New Roman" panose="02020603050405020304" pitchFamily="18" charset="0"/>
              </a:defRPr>
            </a:lvl9pPr>
          </a:lstStyle>
          <a:p>
            <a:pPr marL="225425" marR="0" lvl="0" indent="-225425"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t>Job Satisfaction</a:t>
            </a:r>
            <a:br>
              <a:rPr kumimoji="0" lang="en-US" altLang="en-US" sz="24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br>
            <a:r>
              <a:rPr kumimoji="0" lang="en-US" altLang="en-US" sz="2400" b="0" i="0" u="none" strike="noStrike" kern="1200" cap="none" spc="0" normalizeH="0" baseline="0" noProof="0" smtClean="0">
                <a:ln>
                  <a:noFill/>
                </a:ln>
                <a:solidFill>
                  <a:srgbClr val="000000"/>
                </a:solidFill>
                <a:effectLst/>
                <a:uLnTx/>
                <a:uFillTx/>
                <a:latin typeface="Tahoma" panose="020B0604030504040204" pitchFamily="34" charset="0"/>
                <a:ea typeface="+mn-ea"/>
                <a:cs typeface="+mn-cs"/>
              </a:rPr>
              <a:t>A collection of positive or negative feelings that an individual holds toward his or her job. </a:t>
            </a:r>
          </a:p>
        </p:txBody>
      </p:sp>
      <p:sp>
        <p:nvSpPr>
          <p:cNvPr id="258055" name="Line 7"/>
          <p:cNvSpPr>
            <a:spLocks noChangeShapeType="1"/>
          </p:cNvSpPr>
          <p:nvPr/>
        </p:nvSpPr>
        <p:spPr bwMode="auto">
          <a:xfrm>
            <a:off x="762000" y="2438400"/>
            <a:ext cx="7391400" cy="0"/>
          </a:xfrm>
          <a:prstGeom prst="line">
            <a:avLst/>
          </a:prstGeom>
          <a:noFill/>
          <a:ln w="38100">
            <a:solidFill>
              <a:srgbClr val="CC66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900" b="1" i="0" u="none" strike="noStrike" kern="1200" cap="none" spc="0" normalizeH="0" baseline="0" noProof="0" smtClean="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6979102"/>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58054"/>
                                        </p:tgtEl>
                                        <p:attrNameLst>
                                          <p:attrName>style.visibility</p:attrName>
                                        </p:attrNameLst>
                                      </p:cBhvr>
                                      <p:to>
                                        <p:strVal val="visible"/>
                                      </p:to>
                                    </p:set>
                                    <p:animEffect transition="in" filter="wipe(up)">
                                      <p:cBhvr>
                                        <p:cTn id="7" dur="500"/>
                                        <p:tgtEl>
                                          <p:spTgt spid="258054"/>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258055"/>
                                        </p:tgtEl>
                                        <p:attrNameLst>
                                          <p:attrName>style.visibility</p:attrName>
                                        </p:attrNameLst>
                                      </p:cBhvr>
                                      <p:to>
                                        <p:strVal val="visible"/>
                                      </p:to>
                                    </p:set>
                                    <p:anim calcmode="lin" valueType="num">
                                      <p:cBhvr>
                                        <p:cTn id="11" dur="500" fill="hold"/>
                                        <p:tgtEl>
                                          <p:spTgt spid="258055"/>
                                        </p:tgtEl>
                                        <p:attrNameLst>
                                          <p:attrName>ppt_w</p:attrName>
                                        </p:attrNameLst>
                                      </p:cBhvr>
                                      <p:tavLst>
                                        <p:tav tm="0">
                                          <p:val>
                                            <p:fltVal val="0"/>
                                          </p:val>
                                        </p:tav>
                                        <p:tav tm="100000">
                                          <p:val>
                                            <p:strVal val="#ppt_w"/>
                                          </p:val>
                                        </p:tav>
                                      </p:tavLst>
                                    </p:anim>
                                    <p:anim calcmode="lin" valueType="num">
                                      <p:cBhvr>
                                        <p:cTn id="12" dur="500" fill="hold"/>
                                        <p:tgtEl>
                                          <p:spTgt spid="258055"/>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58052"/>
                                        </p:tgtEl>
                                        <p:attrNameLst>
                                          <p:attrName>style.visibility</p:attrName>
                                        </p:attrNameLst>
                                      </p:cBhvr>
                                      <p:to>
                                        <p:strVal val="visible"/>
                                      </p:to>
                                    </p:set>
                                    <p:animEffect transition="in" filter="wipe(up)">
                                      <p:cBhvr>
                                        <p:cTn id="17" dur="500"/>
                                        <p:tgtEl>
                                          <p:spTgt spid="258052"/>
                                        </p:tgtEl>
                                      </p:cBhvr>
                                    </p:animEffect>
                                  </p:childTnLst>
                                </p:cTn>
                              </p:par>
                            </p:childTnLst>
                          </p:cTn>
                        </p:par>
                        <p:par>
                          <p:cTn id="18" fill="hold" nodeType="afterGroup">
                            <p:stCondLst>
                              <p:cond delay="500"/>
                            </p:stCondLst>
                            <p:childTnLst>
                              <p:par>
                                <p:cTn id="19" presetID="17" presetClass="entr" presetSubtype="10" fill="hold" nodeType="afterEffect">
                                  <p:stCondLst>
                                    <p:cond delay="0"/>
                                  </p:stCondLst>
                                  <p:childTnLst>
                                    <p:set>
                                      <p:cBhvr>
                                        <p:cTn id="20" dur="1" fill="hold">
                                          <p:stCondLst>
                                            <p:cond delay="0"/>
                                          </p:stCondLst>
                                        </p:cTn>
                                        <p:tgtEl>
                                          <p:spTgt spid="258051"/>
                                        </p:tgtEl>
                                        <p:attrNameLst>
                                          <p:attrName>style.visibility</p:attrName>
                                        </p:attrNameLst>
                                      </p:cBhvr>
                                      <p:to>
                                        <p:strVal val="visible"/>
                                      </p:to>
                                    </p:set>
                                    <p:anim calcmode="lin" valueType="num">
                                      <p:cBhvr>
                                        <p:cTn id="21" dur="500" fill="hold"/>
                                        <p:tgtEl>
                                          <p:spTgt spid="258051"/>
                                        </p:tgtEl>
                                        <p:attrNameLst>
                                          <p:attrName>ppt_w</p:attrName>
                                        </p:attrNameLst>
                                      </p:cBhvr>
                                      <p:tavLst>
                                        <p:tav tm="0">
                                          <p:val>
                                            <p:fltVal val="0"/>
                                          </p:val>
                                        </p:tav>
                                        <p:tav tm="100000">
                                          <p:val>
                                            <p:strVal val="#ppt_w"/>
                                          </p:val>
                                        </p:tav>
                                      </p:tavLst>
                                    </p:anim>
                                    <p:anim calcmode="lin" valueType="num">
                                      <p:cBhvr>
                                        <p:cTn id="22" dur="500" fill="hold"/>
                                        <p:tgtEl>
                                          <p:spTgt spid="258051"/>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58053"/>
                                        </p:tgtEl>
                                        <p:attrNameLst>
                                          <p:attrName>style.visibility</p:attrName>
                                        </p:attrNameLst>
                                      </p:cBhvr>
                                      <p:to>
                                        <p:strVal val="visible"/>
                                      </p:to>
                                    </p:set>
                                    <p:animEffect transition="in" filter="wipe(up)">
                                      <p:cBhvr>
                                        <p:cTn id="27" dur="500"/>
                                        <p:tgtEl>
                                          <p:spTgt spid="258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2" grpId="0" autoUpdateAnimBg="0"/>
      <p:bldP spid="258053" grpId="0" autoUpdateAnimBg="0"/>
      <p:bldP spid="25805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sz="4000" dirty="0"/>
              <a:t>Attitudes are defined as our </a:t>
            </a:r>
            <a:r>
              <a:rPr lang="en-US" sz="4000" dirty="0" err="1"/>
              <a:t>favourable</a:t>
            </a:r>
            <a:r>
              <a:rPr lang="en-US" sz="4000" dirty="0"/>
              <a:t> or </a:t>
            </a:r>
            <a:r>
              <a:rPr lang="en-US" sz="4000" dirty="0" err="1"/>
              <a:t>unfavourable</a:t>
            </a:r>
            <a:r>
              <a:rPr lang="en-US" sz="4000" dirty="0"/>
              <a:t> evaluations of people, objects, and situations. </a:t>
            </a:r>
          </a:p>
        </p:txBody>
      </p:sp>
    </p:spTree>
    <p:extLst>
      <p:ext uri="{BB962C8B-B14F-4D97-AF65-F5344CB8AC3E}">
        <p14:creationId xmlns:p14="http://schemas.microsoft.com/office/powerpoint/2010/main" val="21558325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ctrTitle"/>
          </p:nvPr>
        </p:nvSpPr>
        <p:spPr>
          <a:xfrm>
            <a:off x="685800" y="609600"/>
            <a:ext cx="7772400" cy="1066800"/>
          </a:xfrm>
        </p:spPr>
        <p:txBody>
          <a:bodyPr/>
          <a:lstStyle/>
          <a:p>
            <a:r>
              <a:rPr lang="en-US" altLang="en-US" b="1" smtClean="0"/>
              <a:t>Measurement of Attitude</a:t>
            </a:r>
            <a:endParaRPr lang="en-US" altLang="en-US" smtClean="0"/>
          </a:p>
        </p:txBody>
      </p:sp>
      <p:sp>
        <p:nvSpPr>
          <p:cNvPr id="20483" name="Subtitle 3"/>
          <p:cNvSpPr>
            <a:spLocks noGrp="1"/>
          </p:cNvSpPr>
          <p:nvPr>
            <p:ph type="subTitle" idx="1"/>
          </p:nvPr>
        </p:nvSpPr>
        <p:spPr>
          <a:xfrm>
            <a:off x="685800" y="2057400"/>
            <a:ext cx="7772400" cy="2133600"/>
          </a:xfrm>
        </p:spPr>
        <p:txBody>
          <a:bodyPr/>
          <a:lstStyle/>
          <a:p>
            <a:pPr algn="just"/>
            <a:r>
              <a:rPr lang="en-US" altLang="en-US" smtClean="0">
                <a:solidFill>
                  <a:srgbClr val="FF0000"/>
                </a:solidFill>
              </a:rPr>
              <a:t>Thurston Attitude Scale</a:t>
            </a:r>
            <a:r>
              <a:rPr lang="en-US" altLang="en-US" smtClean="0"/>
              <a:t>: Thurston attitude scale is comprised of questionnaires which are filled up by the employees. This method of attitude scaling is widely used for </a:t>
            </a:r>
            <a:r>
              <a:rPr lang="en-US" altLang="en-US" b="0" smtClean="0"/>
              <a:t>measurement</a:t>
            </a:r>
            <a:r>
              <a:rPr lang="en-US" altLang="en-US" smtClean="0"/>
              <a:t> of attitude.</a:t>
            </a:r>
          </a:p>
          <a:p>
            <a:pPr algn="just"/>
            <a:endParaRPr lang="en-US" altLang="en-US" smtClean="0"/>
          </a:p>
          <a:p>
            <a:pPr algn="just"/>
            <a:r>
              <a:rPr lang="en-US" altLang="en-US" smtClean="0">
                <a:solidFill>
                  <a:srgbClr val="FF0000"/>
                </a:solidFill>
              </a:rPr>
              <a:t>Interviews</a:t>
            </a:r>
            <a:r>
              <a:rPr lang="en-US" altLang="en-US" smtClean="0"/>
              <a:t>: Interview is the method of obtaining information about employees’ attitude towards</a:t>
            </a:r>
          </a:p>
          <a:p>
            <a:pPr algn="just"/>
            <a:r>
              <a:rPr lang="en-US" altLang="en-US" smtClean="0"/>
              <a:t>organisation, job related factors, working conditions or other parameters.</a:t>
            </a:r>
          </a:p>
        </p:txBody>
      </p:sp>
    </p:spTree>
    <p:extLst>
      <p:ext uri="{BB962C8B-B14F-4D97-AF65-F5344CB8AC3E}">
        <p14:creationId xmlns:p14="http://schemas.microsoft.com/office/powerpoint/2010/main" val="2084113372"/>
      </p:ext>
    </p:extLst>
  </p:cSld>
  <p:clrMapOvr>
    <a:masterClrMapping/>
  </p:clrMapOvr>
  <p:transition spd="med">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62000" y="838200"/>
            <a:ext cx="8229600" cy="4525963"/>
          </a:xfrm>
        </p:spPr>
        <p:txBody>
          <a:bodyPr/>
          <a:lstStyle/>
          <a:p>
            <a:pPr marL="0" indent="0" algn="just">
              <a:buNone/>
            </a:pPr>
            <a:r>
              <a:rPr lang="en-US" dirty="0" smtClean="0"/>
              <a:t>We </a:t>
            </a:r>
            <a:r>
              <a:rPr lang="en-US" dirty="0"/>
              <a:t>communicate our attitudes in the form of statements such as: </a:t>
            </a:r>
            <a:endParaRPr lang="en-US" dirty="0" smtClean="0"/>
          </a:p>
          <a:p>
            <a:pPr marL="0" indent="0" algn="just">
              <a:buNone/>
            </a:pPr>
            <a:r>
              <a:rPr lang="en-US" dirty="0" smtClean="0"/>
              <a:t>“</a:t>
            </a:r>
            <a:r>
              <a:rPr lang="en-US" dirty="0">
                <a:solidFill>
                  <a:srgbClr val="FF0000"/>
                </a:solidFill>
              </a:rPr>
              <a:t>I like mangoes”,</a:t>
            </a:r>
            <a:r>
              <a:rPr lang="en-US" dirty="0"/>
              <a:t> </a:t>
            </a:r>
            <a:endParaRPr lang="en-US" dirty="0" smtClean="0"/>
          </a:p>
          <a:p>
            <a:pPr marL="0" indent="0" algn="just">
              <a:buNone/>
            </a:pPr>
            <a:r>
              <a:rPr lang="en-US" dirty="0" smtClean="0"/>
              <a:t>“</a:t>
            </a:r>
            <a:r>
              <a:rPr lang="en-US" dirty="0"/>
              <a:t>I enjoy classical music”, </a:t>
            </a:r>
            <a:endParaRPr lang="en-US" dirty="0" smtClean="0"/>
          </a:p>
          <a:p>
            <a:pPr marL="0" indent="0" algn="just">
              <a:buNone/>
            </a:pPr>
            <a:r>
              <a:rPr lang="en-US" dirty="0" smtClean="0"/>
              <a:t>or </a:t>
            </a:r>
            <a:r>
              <a:rPr lang="en-US" dirty="0"/>
              <a:t>“I do not enjoy rock music”. When we use words such as </a:t>
            </a:r>
            <a:r>
              <a:rPr lang="en-US" dirty="0">
                <a:solidFill>
                  <a:srgbClr val="FF0000"/>
                </a:solidFill>
              </a:rPr>
              <a:t>‘like’, </a:t>
            </a:r>
            <a:r>
              <a:rPr lang="en-US" dirty="0"/>
              <a:t>‘</a:t>
            </a:r>
            <a:r>
              <a:rPr lang="en-US" dirty="0">
                <a:solidFill>
                  <a:srgbClr val="FF0000"/>
                </a:solidFill>
              </a:rPr>
              <a:t>dislike</a:t>
            </a:r>
            <a:r>
              <a:rPr lang="en-US" dirty="0"/>
              <a:t>’, </a:t>
            </a:r>
            <a:r>
              <a:rPr lang="en-US" dirty="0" smtClean="0"/>
              <a:t>‘</a:t>
            </a:r>
            <a:r>
              <a:rPr lang="en-US" dirty="0">
                <a:solidFill>
                  <a:srgbClr val="FF0000"/>
                </a:solidFill>
              </a:rPr>
              <a:t>hate’, ‘good’ and ‘bad</a:t>
            </a:r>
            <a:r>
              <a:rPr lang="en-US" dirty="0"/>
              <a:t>’ </a:t>
            </a:r>
            <a:endParaRPr lang="en-US" dirty="0" smtClean="0"/>
          </a:p>
          <a:p>
            <a:pPr marL="0" indent="0" algn="just">
              <a:buNone/>
            </a:pPr>
            <a:r>
              <a:rPr lang="en-US" dirty="0" smtClean="0"/>
              <a:t>we </a:t>
            </a:r>
            <a:r>
              <a:rPr lang="en-US" dirty="0"/>
              <a:t>are describing our attitude towards objects, people or </a:t>
            </a:r>
            <a:r>
              <a:rPr lang="en-US" dirty="0" smtClean="0"/>
              <a:t>issues/events. </a:t>
            </a:r>
            <a:endParaRPr lang="en-US" dirty="0"/>
          </a:p>
        </p:txBody>
      </p:sp>
    </p:spTree>
    <p:extLst>
      <p:ext uri="{BB962C8B-B14F-4D97-AF65-F5344CB8AC3E}">
        <p14:creationId xmlns:p14="http://schemas.microsoft.com/office/powerpoint/2010/main" val="2660559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srgbClr val="FF0000"/>
                </a:solidFill>
              </a:rPr>
              <a:t>Attitude consists of three aspects i.e. cognitive, affective and </a:t>
            </a:r>
            <a:r>
              <a:rPr lang="en-US" sz="3200" dirty="0" err="1">
                <a:solidFill>
                  <a:srgbClr val="FF0000"/>
                </a:solidFill>
              </a:rPr>
              <a:t>behavioural</a:t>
            </a:r>
            <a:endParaRPr lang="en-US" sz="3200" dirty="0">
              <a:solidFill>
                <a:srgbClr val="FF0000"/>
              </a:solidFill>
            </a:endParaRPr>
          </a:p>
        </p:txBody>
      </p:sp>
      <p:sp>
        <p:nvSpPr>
          <p:cNvPr id="3" name="Content Placeholder 2"/>
          <p:cNvSpPr>
            <a:spLocks noGrp="1"/>
          </p:cNvSpPr>
          <p:nvPr>
            <p:ph idx="1"/>
          </p:nvPr>
        </p:nvSpPr>
        <p:spPr>
          <a:xfrm>
            <a:off x="457200" y="1524000"/>
            <a:ext cx="8229600" cy="4525963"/>
          </a:xfrm>
        </p:spPr>
        <p:txBody>
          <a:bodyPr/>
          <a:lstStyle/>
          <a:p>
            <a:r>
              <a:rPr lang="en-US" sz="2800" dirty="0">
                <a:solidFill>
                  <a:srgbClr val="FF0000"/>
                </a:solidFill>
              </a:rPr>
              <a:t>Cognitive part </a:t>
            </a:r>
            <a:r>
              <a:rPr lang="en-US" sz="2800" dirty="0"/>
              <a:t>– It refers to the </a:t>
            </a:r>
            <a:r>
              <a:rPr lang="en-US" sz="2800" b="1" dirty="0"/>
              <a:t>thinking </a:t>
            </a:r>
            <a:r>
              <a:rPr lang="en-US" sz="2800" dirty="0"/>
              <a:t>that brings about the development of a belief about the attitude object</a:t>
            </a:r>
            <a:r>
              <a:rPr lang="en-US" sz="2800" dirty="0" smtClean="0"/>
              <a:t>.</a:t>
            </a:r>
          </a:p>
          <a:p>
            <a:pPr algn="just"/>
            <a:r>
              <a:rPr lang="en-US" sz="2400" dirty="0">
                <a:solidFill>
                  <a:srgbClr val="FF0000"/>
                </a:solidFill>
              </a:rPr>
              <a:t>Affective part</a:t>
            </a:r>
            <a:r>
              <a:rPr lang="en-US" sz="2400" dirty="0"/>
              <a:t> – </a:t>
            </a:r>
            <a:r>
              <a:rPr lang="en-US" sz="2800" dirty="0"/>
              <a:t>It refers to the </a:t>
            </a:r>
            <a:r>
              <a:rPr lang="en-US" sz="2800" b="1" dirty="0"/>
              <a:t>direction</a:t>
            </a:r>
            <a:r>
              <a:rPr lang="en-US" sz="2800" dirty="0"/>
              <a:t> (positive or negative feeling), intensity of a person’s evaluation or the emotion experienced towards the attitude object.</a:t>
            </a:r>
          </a:p>
          <a:p>
            <a:r>
              <a:rPr lang="en-US" sz="2400" dirty="0" err="1">
                <a:solidFill>
                  <a:srgbClr val="FF0000"/>
                </a:solidFill>
              </a:rPr>
              <a:t>Behavioural</a:t>
            </a:r>
            <a:r>
              <a:rPr lang="en-US" sz="2400" dirty="0">
                <a:solidFill>
                  <a:srgbClr val="FF0000"/>
                </a:solidFill>
              </a:rPr>
              <a:t> part </a:t>
            </a:r>
            <a:r>
              <a:rPr lang="en-US" sz="2400" dirty="0"/>
              <a:t>– </a:t>
            </a:r>
            <a:r>
              <a:rPr lang="en-US" sz="2800" dirty="0"/>
              <a:t>It is the </a:t>
            </a:r>
            <a:r>
              <a:rPr lang="en-US" sz="2800" dirty="0" smtClean="0"/>
              <a:t>possibility </a:t>
            </a:r>
            <a:r>
              <a:rPr lang="en-US" sz="2800" dirty="0"/>
              <a:t>of acting in a certain manner towards the attitude object.</a:t>
            </a:r>
          </a:p>
        </p:txBody>
      </p:sp>
    </p:spTree>
    <p:extLst>
      <p:ext uri="{BB962C8B-B14F-4D97-AF65-F5344CB8AC3E}">
        <p14:creationId xmlns:p14="http://schemas.microsoft.com/office/powerpoint/2010/main" val="3740288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Components of Attitudes</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US" b="0" dirty="0"/>
              <a:t>There are three basic components of Attitudes:</a:t>
            </a:r>
          </a:p>
          <a:p>
            <a:pPr>
              <a:defRPr/>
            </a:pPr>
            <a:r>
              <a:rPr lang="en-US" sz="2000" b="0" dirty="0" smtClean="0"/>
              <a:t> </a:t>
            </a:r>
            <a:r>
              <a:rPr lang="en-US" sz="3600" b="0" dirty="0"/>
              <a:t>Cognitive(Evaluation</a:t>
            </a:r>
            <a:r>
              <a:rPr lang="en-US" sz="2000" b="0" dirty="0"/>
              <a:t>) </a:t>
            </a:r>
            <a:r>
              <a:rPr lang="en-US" sz="3200" b="0" dirty="0" smtClean="0"/>
              <a:t>component (what ?)</a:t>
            </a:r>
            <a:r>
              <a:rPr lang="en-US" sz="2000" b="0" dirty="0" smtClean="0">
                <a:solidFill>
                  <a:srgbClr val="FF0000"/>
                </a:solidFill>
              </a:rPr>
              <a:t>(My pay is low)</a:t>
            </a:r>
          </a:p>
          <a:p>
            <a:pPr>
              <a:defRPr/>
            </a:pPr>
            <a:r>
              <a:rPr lang="en-US" sz="3600" b="0" dirty="0" smtClean="0"/>
              <a:t>Affective (Feeling) </a:t>
            </a:r>
            <a:r>
              <a:rPr lang="en-US" sz="3600" b="0" dirty="0"/>
              <a:t>component </a:t>
            </a:r>
            <a:endParaRPr lang="en-US" sz="3600" b="0" dirty="0" smtClean="0"/>
          </a:p>
          <a:p>
            <a:pPr marL="0" indent="0">
              <a:buFont typeface="Wingdings" panose="05000000000000000000" pitchFamily="2" charset="2"/>
              <a:buNone/>
              <a:defRPr/>
            </a:pPr>
            <a:r>
              <a:rPr lang="en-US" sz="3600" b="0" dirty="0" smtClean="0"/>
              <a:t>(</a:t>
            </a:r>
            <a:r>
              <a:rPr lang="en-US" sz="3600" b="0" dirty="0"/>
              <a:t>how do you </a:t>
            </a:r>
            <a:r>
              <a:rPr lang="en-US" sz="3600" b="0" dirty="0" smtClean="0"/>
              <a:t>feel?)</a:t>
            </a:r>
            <a:r>
              <a:rPr lang="en-US" sz="2800" b="0" dirty="0" smtClean="0">
                <a:solidFill>
                  <a:srgbClr val="FF0000"/>
                </a:solidFill>
              </a:rPr>
              <a:t>(How little I’m paid)</a:t>
            </a:r>
            <a:endParaRPr lang="en-US" sz="3600" b="0" dirty="0">
              <a:solidFill>
                <a:srgbClr val="FF0000"/>
              </a:solidFill>
            </a:endParaRPr>
          </a:p>
          <a:p>
            <a:pPr>
              <a:defRPr/>
            </a:pPr>
            <a:r>
              <a:rPr lang="en-US" sz="3600" b="0" dirty="0" err="1" smtClean="0"/>
              <a:t>Behavioural</a:t>
            </a:r>
            <a:r>
              <a:rPr lang="en-US" sz="3600" b="0" dirty="0" smtClean="0"/>
              <a:t>(Action) </a:t>
            </a:r>
            <a:r>
              <a:rPr lang="en-US" sz="3600" b="0" dirty="0"/>
              <a:t>component (a </a:t>
            </a:r>
            <a:r>
              <a:rPr lang="en-US" sz="3600" b="0" dirty="0" smtClean="0"/>
              <a:t>tendency </a:t>
            </a:r>
            <a:r>
              <a:rPr lang="en-US" sz="3600" b="0" dirty="0"/>
              <a:t>to act in a certain way</a:t>
            </a:r>
            <a:r>
              <a:rPr lang="en-US" sz="3600" b="0" dirty="0" smtClean="0"/>
              <a:t>).</a:t>
            </a:r>
            <a:endParaRPr lang="en-US" sz="3600" b="0" dirty="0"/>
          </a:p>
          <a:p>
            <a:pPr marL="0" indent="0">
              <a:buFont typeface="Wingdings" panose="05000000000000000000" pitchFamily="2" charset="2"/>
              <a:buNone/>
              <a:defRPr/>
            </a:pPr>
            <a:r>
              <a:rPr lang="en-US" sz="3600" b="0" dirty="0" smtClean="0"/>
              <a:t>( I am going to look for another job)</a:t>
            </a:r>
            <a:endParaRPr lang="en-US" sz="3600" dirty="0"/>
          </a:p>
        </p:txBody>
      </p:sp>
    </p:spTree>
    <p:extLst>
      <p:ext uri="{BB962C8B-B14F-4D97-AF65-F5344CB8AC3E}">
        <p14:creationId xmlns:p14="http://schemas.microsoft.com/office/powerpoint/2010/main" val="347800418"/>
      </p:ext>
    </p:extLst>
  </p:cSld>
  <p:clrMapOvr>
    <a:masterClrMapping/>
  </p:clrMapOvr>
  <p:transition spd="med">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6629400" cy="1143000"/>
          </a:xfrm>
        </p:spPr>
        <p:txBody>
          <a:bodyPr/>
          <a:lstStyle/>
          <a:p>
            <a:r>
              <a:rPr lang="en-US" dirty="0">
                <a:solidFill>
                  <a:srgbClr val="FF0000"/>
                </a:solidFill>
              </a:rPr>
              <a:t>Components of Attitude</a:t>
            </a:r>
          </a:p>
        </p:txBody>
      </p:sp>
      <p:sp>
        <p:nvSpPr>
          <p:cNvPr id="3" name="Content Placeholder 2"/>
          <p:cNvSpPr>
            <a:spLocks noGrp="1"/>
          </p:cNvSpPr>
          <p:nvPr>
            <p:ph idx="1"/>
          </p:nvPr>
        </p:nvSpPr>
        <p:spPr/>
        <p:txBody>
          <a:bodyPr/>
          <a:lstStyle/>
          <a:p>
            <a:pPr marL="0" indent="0" algn="just">
              <a:buNone/>
            </a:pPr>
            <a:r>
              <a:rPr lang="en-US" dirty="0"/>
              <a:t>Make a list of the various aspects that you think, feel and act towards your best friend. Identify the </a:t>
            </a:r>
            <a:r>
              <a:rPr lang="en-US" sz="4000" b="1" dirty="0"/>
              <a:t>cognitive</a:t>
            </a:r>
            <a:r>
              <a:rPr lang="en-US" dirty="0"/>
              <a:t>, </a:t>
            </a:r>
            <a:r>
              <a:rPr lang="en-US" sz="3600" b="1" dirty="0"/>
              <a:t>affective</a:t>
            </a:r>
            <a:r>
              <a:rPr lang="en-US" dirty="0"/>
              <a:t> and </a:t>
            </a:r>
            <a:r>
              <a:rPr lang="en-US" sz="3600" b="1" dirty="0" err="1"/>
              <a:t>behavioural</a:t>
            </a:r>
            <a:r>
              <a:rPr lang="en-US" dirty="0"/>
              <a:t> components of attitudes.</a:t>
            </a:r>
          </a:p>
        </p:txBody>
      </p:sp>
    </p:spTree>
    <p:extLst>
      <p:ext uri="{BB962C8B-B14F-4D97-AF65-F5344CB8AC3E}">
        <p14:creationId xmlns:p14="http://schemas.microsoft.com/office/powerpoint/2010/main" val="14862254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000" dirty="0">
                <a:solidFill>
                  <a:srgbClr val="C00000"/>
                </a:solidFill>
                <a:latin typeface="Arial Black" pitchFamily="34" charset="0"/>
              </a:rPr>
              <a:t>Positive attitude</a:t>
            </a:r>
            <a:endParaRPr lang="en-US" dirty="0"/>
          </a:p>
        </p:txBody>
      </p:sp>
      <p:sp>
        <p:nvSpPr>
          <p:cNvPr id="6" name="Content Placeholder 5"/>
          <p:cNvSpPr>
            <a:spLocks noGrp="1"/>
          </p:cNvSpPr>
          <p:nvPr>
            <p:ph idx="1"/>
          </p:nvPr>
        </p:nvSpPr>
        <p:spPr/>
        <p:txBody>
          <a:bodyPr/>
          <a:lstStyle/>
          <a:p>
            <a:pPr marL="0" indent="0" algn="justLow" eaLnBrk="0" hangingPunct="0">
              <a:buNone/>
            </a:pPr>
            <a:r>
              <a:rPr lang="en-US" sz="3200" dirty="0">
                <a:solidFill>
                  <a:srgbClr val="C00000"/>
                </a:solidFill>
                <a:latin typeface="Arial Black" pitchFamily="34" charset="0"/>
              </a:rPr>
              <a:t>Positive attitude </a:t>
            </a:r>
            <a:r>
              <a:rPr lang="en-US" sz="3200" dirty="0">
                <a:solidFill>
                  <a:srgbClr val="002060"/>
                </a:solidFill>
                <a:latin typeface="Arial Black" pitchFamily="34" charset="0"/>
              </a:rPr>
              <a:t>leads to happiness and success and can change your whole life. It brings constructive changes in one’s life.</a:t>
            </a:r>
          </a:p>
        </p:txBody>
      </p:sp>
    </p:spTree>
    <p:extLst>
      <p:ext uri="{BB962C8B-B14F-4D97-AF65-F5344CB8AC3E}">
        <p14:creationId xmlns:p14="http://schemas.microsoft.com/office/powerpoint/2010/main" val="1670308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7318" name="Picture 6" descr="Iceberg2"/>
          <p:cNvPicPr>
            <a:picLocks noGrp="1" noChangeAspect="1" noChangeArrowheads="1"/>
          </p:cNvPicPr>
          <p:nvPr>
            <p:ph sz="half" idx="2"/>
          </p:nvPr>
        </p:nvPicPr>
        <p:blipFill>
          <a:blip r:embed="rId2" cstate="print"/>
          <a:srcRect/>
          <a:stretch>
            <a:fillRect/>
          </a:stretch>
        </p:blipFill>
        <p:spPr bwMode="auto">
          <a:xfrm>
            <a:off x="0" y="992188"/>
            <a:ext cx="9144000" cy="5865812"/>
          </a:xfrm>
          <a:noFill/>
        </p:spPr>
      </p:pic>
      <p:pic>
        <p:nvPicPr>
          <p:cNvPr id="397319" name="Picture 7" descr="j0282747"/>
          <p:cNvPicPr>
            <a:picLocks noChangeAspect="1" noChangeArrowheads="1" noCrop="1"/>
          </p:cNvPicPr>
          <p:nvPr/>
        </p:nvPicPr>
        <p:blipFill>
          <a:blip r:embed="rId3" cstate="print"/>
          <a:srcRect/>
          <a:stretch>
            <a:fillRect/>
          </a:stretch>
        </p:blipFill>
        <p:spPr bwMode="auto">
          <a:xfrm flipH="1">
            <a:off x="0" y="990600"/>
            <a:ext cx="2152650" cy="2438400"/>
          </a:xfrm>
          <a:prstGeom prst="rect">
            <a:avLst/>
          </a:prstGeom>
          <a:noFill/>
        </p:spPr>
      </p:pic>
      <p:sp>
        <p:nvSpPr>
          <p:cNvPr id="397320" name="Rectangle 116"/>
          <p:cNvSpPr>
            <a:spLocks noChangeArrowheads="1"/>
          </p:cNvSpPr>
          <p:nvPr/>
        </p:nvSpPr>
        <p:spPr bwMode="auto">
          <a:xfrm>
            <a:off x="0" y="0"/>
            <a:ext cx="9144000" cy="1030288"/>
          </a:xfrm>
          <a:prstGeom prst="rect">
            <a:avLst/>
          </a:prstGeom>
          <a:solidFill>
            <a:srgbClr val="FF6600"/>
          </a:solidFill>
          <a:ln w="9525">
            <a:solidFill>
              <a:srgbClr val="FF9900"/>
            </a:solidFill>
            <a:miter lim="800000"/>
            <a:headEnd/>
            <a:tailEnd/>
          </a:ln>
        </p:spPr>
        <p:txBody>
          <a:bodyPr>
            <a:spAutoFit/>
          </a:bodyPr>
          <a:lstStyle/>
          <a:p>
            <a:pPr marL="342900" indent="-342900"/>
            <a:endParaRPr lang="en-US" sz="900">
              <a:solidFill>
                <a:schemeClr val="bg1"/>
              </a:solidFill>
              <a:latin typeface="Arial Black" pitchFamily="34" charset="0"/>
            </a:endParaRPr>
          </a:p>
          <a:p>
            <a:pPr marL="342900" indent="-342900" algn="ctr"/>
            <a:endParaRPr lang="en-US" sz="1200" b="1">
              <a:latin typeface="Arial Black" pitchFamily="34" charset="0"/>
            </a:endParaRPr>
          </a:p>
          <a:p>
            <a:pPr marL="342900" indent="-342900" algn="ctr"/>
            <a:r>
              <a:rPr lang="en-US" sz="2800" b="1">
                <a:latin typeface="Arial Black" pitchFamily="34" charset="0"/>
              </a:rPr>
              <a:t>How Much Do You See of an </a:t>
            </a:r>
            <a:r>
              <a:rPr lang="en-US" sz="2800" b="1">
                <a:solidFill>
                  <a:schemeClr val="bg1"/>
                </a:solidFill>
                <a:latin typeface="Arial Black" pitchFamily="34" charset="0"/>
              </a:rPr>
              <a:t>ICEBERG</a:t>
            </a:r>
            <a:r>
              <a:rPr lang="en-US" sz="2800" b="1">
                <a:latin typeface="Arial Black" pitchFamily="34" charset="0"/>
              </a:rPr>
              <a:t>?</a:t>
            </a:r>
          </a:p>
          <a:p>
            <a:pPr marL="342900" indent="-342900" algn="ctr"/>
            <a:endParaRPr lang="en-US" sz="1200" b="1">
              <a:latin typeface="Arial Black" pitchFamily="34" charset="0"/>
            </a:endParaRPr>
          </a:p>
        </p:txBody>
      </p:sp>
    </p:spTree>
  </p:cSld>
  <p:clrMapOvr>
    <a:masterClrMapping/>
  </p:clrMapOvr>
  <p:transition spd="slow">
    <p:cover dir="u"/>
  </p:transition>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SimSun"/>
        <a:cs typeface=""/>
      </a:majorFont>
      <a:minorFont>
        <a:latin typeface="Verdana"/>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55 Helvetica Roman"/>
        <a:ea typeface="ＭＳ Ｐゴシック"/>
        <a:cs typeface=""/>
      </a:majorFont>
      <a:minorFont>
        <a:latin typeface="55 Helvetica Roman"/>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rganizational Behavior 11e">
  <a:themeElements>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rganizational Behavior 11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rganizational Behavior 11e">
  <a:themeElements>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rganizational Behavior 11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charset="0"/>
          </a:defRPr>
        </a:defPPr>
      </a:lstStyle>
    </a:lnDef>
  </a:objectDefaults>
  <a:extraClrSchemeLst>
    <a:extraClrScheme>
      <a:clrScheme name="Organizational Behavior 11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rganizational Behavior 11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rganizational Behavior 11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rganizational Behavior 11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rganizational Behavior 11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rganizational Behavior 11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rganizational Behavior 11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1715</TotalTime>
  <Words>1216</Words>
  <Application>Microsoft Office PowerPoint</Application>
  <PresentationFormat>On-screen Show (4:3)</PresentationFormat>
  <Paragraphs>169</Paragraphs>
  <Slides>30</Slides>
  <Notes>3</Notes>
  <HiddenSlides>0</HiddenSlides>
  <MMClips>0</MMClips>
  <ScaleCrop>false</ScaleCrop>
  <HeadingPairs>
    <vt:vector size="6" baseType="variant">
      <vt:variant>
        <vt:lpstr>Fonts Used</vt:lpstr>
      </vt:variant>
      <vt:variant>
        <vt:i4>16</vt:i4>
      </vt:variant>
      <vt:variant>
        <vt:lpstr>Theme</vt:lpstr>
      </vt:variant>
      <vt:variant>
        <vt:i4>5</vt:i4>
      </vt:variant>
      <vt:variant>
        <vt:lpstr>Slide Titles</vt:lpstr>
      </vt:variant>
      <vt:variant>
        <vt:i4>30</vt:i4>
      </vt:variant>
    </vt:vector>
  </HeadingPairs>
  <TitlesOfParts>
    <vt:vector size="51" baseType="lpstr">
      <vt:lpstr>ＭＳ Ｐゴシック</vt:lpstr>
      <vt:lpstr>SimSun</vt:lpstr>
      <vt:lpstr>35 Helvetica Thin</vt:lpstr>
      <vt:lpstr>45 Helvetica Light</vt:lpstr>
      <vt:lpstr>55 Helvetica Roman</vt:lpstr>
      <vt:lpstr>Arial</vt:lpstr>
      <vt:lpstr>Arial Black</vt:lpstr>
      <vt:lpstr>Calibri</vt:lpstr>
      <vt:lpstr>Calibri Light</vt:lpstr>
      <vt:lpstr>Impact</vt:lpstr>
      <vt:lpstr>Monotype Sorts</vt:lpstr>
      <vt:lpstr>Tahoma</vt:lpstr>
      <vt:lpstr>Times</vt:lpstr>
      <vt:lpstr>Times New Roman</vt:lpstr>
      <vt:lpstr>Verdana</vt:lpstr>
      <vt:lpstr>Wingdings</vt:lpstr>
      <vt:lpstr>Profile</vt:lpstr>
      <vt:lpstr>Blank Presentation</vt:lpstr>
      <vt:lpstr>Office Theme</vt:lpstr>
      <vt:lpstr>Organizational Behavior 11e</vt:lpstr>
      <vt:lpstr>1_Organizational Behavior 11e</vt:lpstr>
      <vt:lpstr>   Chapter  3 Attitude</vt:lpstr>
      <vt:lpstr>Learning objectives</vt:lpstr>
      <vt:lpstr>PowerPoint Presentation</vt:lpstr>
      <vt:lpstr>PowerPoint Presentation</vt:lpstr>
      <vt:lpstr>Attitude consists of three aspects i.e. cognitive, affective and behavioural</vt:lpstr>
      <vt:lpstr>Components of Attitudes</vt:lpstr>
      <vt:lpstr>Components of Attitude</vt:lpstr>
      <vt:lpstr>Positive attitude</vt:lpstr>
      <vt:lpstr>PowerPoint Presentation</vt:lpstr>
      <vt:lpstr>PowerPoint Presentation</vt:lpstr>
      <vt:lpstr>PowerPoint Presentation</vt:lpstr>
      <vt:lpstr>PowerPoint Presentation</vt:lpstr>
      <vt:lpstr>PowerPoint Presentation</vt:lpstr>
      <vt:lpstr>     Stop Negative Assumptions</vt:lpstr>
      <vt:lpstr>Make them Positive...</vt:lpstr>
      <vt:lpstr>ATTITUDES ARE EVALUATIVE STATEMENTS </vt:lpstr>
      <vt:lpstr>HOW ATTITUDE WORKS  </vt:lpstr>
      <vt:lpstr>WHAT ARE THE SALIENT FEATURES ABOUT AITUDES? </vt:lpstr>
      <vt:lpstr>HOW ATTITUDES ARE FORMED</vt:lpstr>
      <vt:lpstr>ROLE OF CULTURE IN ATTITUDE FORMATION </vt:lpstr>
      <vt:lpstr>WHAT IS A POSITIVE ATTITUDE </vt:lpstr>
      <vt:lpstr>ATTITUDE IS YOUR MENTAL FOCUS ON THE OUTSIDE WORLD </vt:lpstr>
      <vt:lpstr>EMPHASIZING THE POSITIVE AND DIFFUSING THE NEGATIVE </vt:lpstr>
      <vt:lpstr>WHAT CAN WE LEARN FORM THIS </vt:lpstr>
      <vt:lpstr>REMEMBER! ATTITUDE IS NEVER FIXED!  IT IS AN ONGOING ACTIVE PROCESS </vt:lpstr>
      <vt:lpstr>Challenge! </vt:lpstr>
      <vt:lpstr>HOW TO MEASURE ATTITUDES </vt:lpstr>
      <vt:lpstr>HOW TO CHANGE  ATTITUDES </vt:lpstr>
      <vt:lpstr>Types of Attitudes</vt:lpstr>
      <vt:lpstr>Measurement of Attitude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macky</dc:creator>
  <cp:lastModifiedBy>Windows User</cp:lastModifiedBy>
  <cp:revision>144</cp:revision>
  <cp:lastPrinted>1601-01-01T00:00:00Z</cp:lastPrinted>
  <dcterms:created xsi:type="dcterms:W3CDTF">1601-01-01T00:00:00Z</dcterms:created>
  <dcterms:modified xsi:type="dcterms:W3CDTF">2019-03-31T07:44:11Z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