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0" r:id="rId2"/>
    <p:sldMasterId id="2147483674" r:id="rId3"/>
    <p:sldMasterId id="2147483688" r:id="rId4"/>
    <p:sldMasterId id="2147483707" r:id="rId5"/>
  </p:sldMasterIdLst>
  <p:notesMasterIdLst>
    <p:notesMasterId r:id="rId47"/>
  </p:notesMasterIdLst>
  <p:sldIdLst>
    <p:sldId id="322" r:id="rId6"/>
    <p:sldId id="430" r:id="rId7"/>
    <p:sldId id="431" r:id="rId8"/>
    <p:sldId id="379" r:id="rId9"/>
    <p:sldId id="380" r:id="rId10"/>
    <p:sldId id="382" r:id="rId11"/>
    <p:sldId id="383" r:id="rId12"/>
    <p:sldId id="384" r:id="rId13"/>
    <p:sldId id="385" r:id="rId14"/>
    <p:sldId id="386" r:id="rId15"/>
    <p:sldId id="387" r:id="rId16"/>
    <p:sldId id="403"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376" r:id="rId33"/>
    <p:sldId id="348" r:id="rId34"/>
    <p:sldId id="270" r:id="rId35"/>
    <p:sldId id="320" r:id="rId36"/>
    <p:sldId id="319" r:id="rId37"/>
    <p:sldId id="321" r:id="rId38"/>
    <p:sldId id="275" r:id="rId39"/>
    <p:sldId id="323" r:id="rId40"/>
    <p:sldId id="311" r:id="rId41"/>
    <p:sldId id="312" r:id="rId42"/>
    <p:sldId id="349" r:id="rId43"/>
    <p:sldId id="329" r:id="rId44"/>
    <p:sldId id="333" r:id="rId45"/>
    <p:sldId id="34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pennotti" initials="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6600"/>
    <a:srgbClr val="FF9900"/>
    <a:srgbClr val="008000"/>
    <a:srgbClr val="996600"/>
    <a:srgbClr val="CC3300"/>
    <a:srgbClr val="CC99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varScale="1">
        <p:scale>
          <a:sx n="69" d="100"/>
          <a:sy n="69" d="100"/>
        </p:scale>
        <p:origin x="136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7ED93-D45F-0348-83E5-D929287D02D4}" type="doc">
      <dgm:prSet loTypeId="urn:microsoft.com/office/officeart/2005/8/layout/hierarchy3" loCatId="" qsTypeId="urn:microsoft.com/office/officeart/2005/8/quickstyle/simple4" qsCatId="simple" csTypeId="urn:microsoft.com/office/officeart/2005/8/colors/colorful2" csCatId="colorful" phldr="1"/>
      <dgm:spPr/>
      <dgm:t>
        <a:bodyPr/>
        <a:lstStyle/>
        <a:p>
          <a:endParaRPr lang="en-US"/>
        </a:p>
      </dgm:t>
    </dgm:pt>
    <dgm:pt modelId="{BD96BBDB-74B5-4448-A6CD-03FFF04D93E3}">
      <dgm:prSet phldrT="[Text]"/>
      <dgm:spPr>
        <a:solidFill>
          <a:srgbClr val="558ED5"/>
        </a:solidFill>
      </dgm:spPr>
      <dgm:t>
        <a:bodyPr/>
        <a:lstStyle/>
        <a:p>
          <a:r>
            <a:rPr lang="en-US" dirty="0" smtClean="0"/>
            <a:t>Access</a:t>
          </a:r>
          <a:endParaRPr lang="en-US" dirty="0"/>
        </a:p>
      </dgm:t>
    </dgm:pt>
    <dgm:pt modelId="{779245A4-AAC3-2D46-8AB8-2C9FE25912F0}" type="parTrans" cxnId="{44A0EDE5-AFA1-7A46-BAF6-28E5D66C7BBB}">
      <dgm:prSet/>
      <dgm:spPr/>
      <dgm:t>
        <a:bodyPr/>
        <a:lstStyle/>
        <a:p>
          <a:endParaRPr lang="en-US"/>
        </a:p>
      </dgm:t>
    </dgm:pt>
    <dgm:pt modelId="{96A4B4B0-05A0-5346-8873-ABEEF06F558B}" type="sibTrans" cxnId="{44A0EDE5-AFA1-7A46-BAF6-28E5D66C7BBB}">
      <dgm:prSet/>
      <dgm:spPr/>
      <dgm:t>
        <a:bodyPr/>
        <a:lstStyle/>
        <a:p>
          <a:endParaRPr lang="en-US"/>
        </a:p>
      </dgm:t>
    </dgm:pt>
    <dgm:pt modelId="{830A05E0-468F-7B40-A367-C4CE49C003F6}">
      <dgm:prSet phldrT="[Text]"/>
      <dgm:spPr>
        <a:solidFill>
          <a:srgbClr val="FFC000">
            <a:alpha val="90000"/>
          </a:srgbClr>
        </a:solidFill>
      </dgm:spPr>
      <dgm:t>
        <a:bodyPr/>
        <a:lstStyle/>
        <a:p>
          <a:r>
            <a:rPr lang="en-US" dirty="0"/>
            <a:t>Cows</a:t>
          </a:r>
        </a:p>
      </dgm:t>
    </dgm:pt>
    <dgm:pt modelId="{A4CF3AD8-A132-2648-891B-175DD4F35E17}" type="parTrans" cxnId="{97CAB606-A2AB-B44D-A0D2-E468381EBA4C}">
      <dgm:prSet/>
      <dgm:spPr/>
      <dgm:t>
        <a:bodyPr/>
        <a:lstStyle/>
        <a:p>
          <a:endParaRPr lang="en-US"/>
        </a:p>
      </dgm:t>
    </dgm:pt>
    <dgm:pt modelId="{EA462235-A4C7-934F-9B56-1297622EE968}" type="sibTrans" cxnId="{97CAB606-A2AB-B44D-A0D2-E468381EBA4C}">
      <dgm:prSet/>
      <dgm:spPr/>
      <dgm:t>
        <a:bodyPr/>
        <a:lstStyle/>
        <a:p>
          <a:endParaRPr lang="en-US"/>
        </a:p>
      </dgm:t>
    </dgm:pt>
    <dgm:pt modelId="{918C9BE8-5000-8A44-A215-5EB3FE274B2C}">
      <dgm:prSet phldrT="[Text]"/>
      <dgm:spPr>
        <a:solidFill>
          <a:srgbClr val="FFC000"/>
        </a:solidFill>
      </dgm:spPr>
      <dgm:t>
        <a:bodyPr/>
        <a:lstStyle/>
        <a:p>
          <a:r>
            <a:rPr lang="en-US" dirty="0"/>
            <a:t>Land</a:t>
          </a:r>
        </a:p>
      </dgm:t>
    </dgm:pt>
    <dgm:pt modelId="{805BA1BB-4987-4946-AA51-A11357A972ED}" type="parTrans" cxnId="{7C0145E7-B50E-7448-9F19-D71B5181147E}">
      <dgm:prSet/>
      <dgm:spPr/>
      <dgm:t>
        <a:bodyPr/>
        <a:lstStyle/>
        <a:p>
          <a:endParaRPr lang="en-US"/>
        </a:p>
      </dgm:t>
    </dgm:pt>
    <dgm:pt modelId="{72A6F46C-1CF9-FE44-9A6D-6F9616115FB6}" type="sibTrans" cxnId="{7C0145E7-B50E-7448-9F19-D71B5181147E}">
      <dgm:prSet/>
      <dgm:spPr/>
      <dgm:t>
        <a:bodyPr/>
        <a:lstStyle/>
        <a:p>
          <a:endParaRPr lang="en-US"/>
        </a:p>
      </dgm:t>
    </dgm:pt>
    <dgm:pt modelId="{CEB066C1-972A-604D-BEBC-A6C698DABB23}">
      <dgm:prSet phldrT="[Text]"/>
      <dgm:spPr>
        <a:solidFill>
          <a:schemeClr val="tx2">
            <a:lumMod val="60000"/>
            <a:lumOff val="40000"/>
          </a:schemeClr>
        </a:solidFill>
      </dgm:spPr>
      <dgm:t>
        <a:bodyPr/>
        <a:lstStyle/>
        <a:p>
          <a:r>
            <a:rPr lang="en-US" dirty="0" smtClean="0"/>
            <a:t>Control</a:t>
          </a:r>
          <a:endParaRPr lang="en-US" dirty="0"/>
        </a:p>
      </dgm:t>
    </dgm:pt>
    <dgm:pt modelId="{745D1226-FC0C-C846-BF10-55E6FC9462C0}" type="parTrans" cxnId="{8B3B8433-C1B4-6C4D-8924-F098CABA9438}">
      <dgm:prSet/>
      <dgm:spPr/>
      <dgm:t>
        <a:bodyPr/>
        <a:lstStyle/>
        <a:p>
          <a:endParaRPr lang="en-US"/>
        </a:p>
      </dgm:t>
    </dgm:pt>
    <dgm:pt modelId="{FB029427-7ECD-7D4E-85FF-0F18C64E4BF0}" type="sibTrans" cxnId="{8B3B8433-C1B4-6C4D-8924-F098CABA9438}">
      <dgm:prSet/>
      <dgm:spPr/>
      <dgm:t>
        <a:bodyPr/>
        <a:lstStyle/>
        <a:p>
          <a:endParaRPr lang="en-US"/>
        </a:p>
      </dgm:t>
    </dgm:pt>
    <dgm:pt modelId="{B94B8E9A-D928-4644-AF7B-3D93DF92288E}">
      <dgm:prSet phldrT="[Text]"/>
      <dgm:spPr>
        <a:solidFill>
          <a:srgbClr val="008000">
            <a:alpha val="90000"/>
          </a:srgbClr>
        </a:solidFill>
      </dgm:spPr>
      <dgm:t>
        <a:bodyPr/>
        <a:lstStyle/>
        <a:p>
          <a:r>
            <a:rPr lang="en-US" dirty="0"/>
            <a:t>Cows</a:t>
          </a:r>
        </a:p>
      </dgm:t>
    </dgm:pt>
    <dgm:pt modelId="{F84575A1-9F6A-5C46-8373-61202B892DC2}" type="parTrans" cxnId="{1CAD7083-C51D-3242-B231-B085D6C78D2A}">
      <dgm:prSet/>
      <dgm:spPr/>
      <dgm:t>
        <a:bodyPr/>
        <a:lstStyle/>
        <a:p>
          <a:endParaRPr lang="en-US"/>
        </a:p>
      </dgm:t>
    </dgm:pt>
    <dgm:pt modelId="{DED735DF-6C30-7042-9382-A8A48FB769B5}" type="sibTrans" cxnId="{1CAD7083-C51D-3242-B231-B085D6C78D2A}">
      <dgm:prSet/>
      <dgm:spPr/>
      <dgm:t>
        <a:bodyPr/>
        <a:lstStyle/>
        <a:p>
          <a:endParaRPr lang="en-US"/>
        </a:p>
      </dgm:t>
    </dgm:pt>
    <dgm:pt modelId="{52EA3279-779A-C040-8BE7-CAA12378111C}">
      <dgm:prSet phldrT="[Text]"/>
      <dgm:spPr>
        <a:solidFill>
          <a:srgbClr val="FFC000"/>
        </a:solidFill>
      </dgm:spPr>
      <dgm:t>
        <a:bodyPr/>
        <a:lstStyle/>
        <a:p>
          <a:r>
            <a:rPr lang="en-US" dirty="0"/>
            <a:t>Grass</a:t>
          </a:r>
        </a:p>
      </dgm:t>
    </dgm:pt>
    <dgm:pt modelId="{EAC069EB-C7DF-E24B-B305-8B890333149A}" type="parTrans" cxnId="{103C2F2F-A3EF-5542-BA71-C7002171F0FD}">
      <dgm:prSet/>
      <dgm:spPr/>
      <dgm:t>
        <a:bodyPr/>
        <a:lstStyle/>
        <a:p>
          <a:endParaRPr lang="en-US"/>
        </a:p>
      </dgm:t>
    </dgm:pt>
    <dgm:pt modelId="{D2B3342D-160E-BA42-B6AC-3FB29D7FE550}" type="sibTrans" cxnId="{103C2F2F-A3EF-5542-BA71-C7002171F0FD}">
      <dgm:prSet/>
      <dgm:spPr/>
      <dgm:t>
        <a:bodyPr/>
        <a:lstStyle/>
        <a:p>
          <a:endParaRPr lang="en-US"/>
        </a:p>
      </dgm:t>
    </dgm:pt>
    <dgm:pt modelId="{AD62B773-0368-9342-8DA7-C034FF287A7B}">
      <dgm:prSet phldrT="[Text]"/>
      <dgm:spPr>
        <a:solidFill>
          <a:srgbClr val="FFC000">
            <a:alpha val="90000"/>
          </a:srgbClr>
        </a:solidFill>
      </dgm:spPr>
      <dgm:t>
        <a:bodyPr/>
        <a:lstStyle/>
        <a:p>
          <a:r>
            <a:rPr lang="en-US" dirty="0"/>
            <a:t>Grass</a:t>
          </a:r>
        </a:p>
      </dgm:t>
    </dgm:pt>
    <dgm:pt modelId="{81AE4D94-3CE9-2A4D-8104-9D985E793318}" type="parTrans" cxnId="{0A1AC298-B37E-D74F-BE0C-D22EC6702B74}">
      <dgm:prSet/>
      <dgm:spPr/>
      <dgm:t>
        <a:bodyPr/>
        <a:lstStyle/>
        <a:p>
          <a:endParaRPr lang="en-US"/>
        </a:p>
      </dgm:t>
    </dgm:pt>
    <dgm:pt modelId="{4FDE6600-4707-C84B-A845-1AFD33A78BAB}" type="sibTrans" cxnId="{0A1AC298-B37E-D74F-BE0C-D22EC6702B74}">
      <dgm:prSet/>
      <dgm:spPr/>
      <dgm:t>
        <a:bodyPr/>
        <a:lstStyle/>
        <a:p>
          <a:endParaRPr lang="en-US"/>
        </a:p>
      </dgm:t>
    </dgm:pt>
    <dgm:pt modelId="{F6E26DEC-1B6A-A148-83AB-56746EE1516A}">
      <dgm:prSet phldrT="[Text]"/>
      <dgm:spPr>
        <a:solidFill>
          <a:srgbClr val="FFC000">
            <a:alpha val="90000"/>
          </a:srgbClr>
        </a:solidFill>
      </dgm:spPr>
      <dgm:t>
        <a:bodyPr/>
        <a:lstStyle/>
        <a:p>
          <a:r>
            <a:rPr lang="en-US" dirty="0"/>
            <a:t>Money</a:t>
          </a:r>
        </a:p>
      </dgm:t>
    </dgm:pt>
    <dgm:pt modelId="{0A8E0B4E-6938-304A-A00F-D9A86F045065}" type="parTrans" cxnId="{DD775579-77ED-3341-9511-00EF22E00909}">
      <dgm:prSet/>
      <dgm:spPr/>
      <dgm:t>
        <a:bodyPr/>
        <a:lstStyle/>
        <a:p>
          <a:endParaRPr lang="en-US"/>
        </a:p>
      </dgm:t>
    </dgm:pt>
    <dgm:pt modelId="{74104875-383A-9F4A-B0D1-1E60BDCD1CA3}" type="sibTrans" cxnId="{DD775579-77ED-3341-9511-00EF22E00909}">
      <dgm:prSet/>
      <dgm:spPr/>
      <dgm:t>
        <a:bodyPr/>
        <a:lstStyle/>
        <a:p>
          <a:endParaRPr lang="en-US"/>
        </a:p>
      </dgm:t>
    </dgm:pt>
    <dgm:pt modelId="{27070F7C-758F-0A4A-BFD6-9F03B9950F3E}">
      <dgm:prSet phldrT="[Text]"/>
      <dgm:spPr>
        <a:solidFill>
          <a:srgbClr val="FFC000"/>
        </a:solidFill>
      </dgm:spPr>
      <dgm:t>
        <a:bodyPr/>
        <a:lstStyle/>
        <a:p>
          <a:r>
            <a:rPr lang="en-US" dirty="0"/>
            <a:t>Feed</a:t>
          </a:r>
        </a:p>
      </dgm:t>
    </dgm:pt>
    <dgm:pt modelId="{D91E7271-76FA-894F-BFDD-34E97DD2133B}" type="parTrans" cxnId="{E3EB1727-91AD-0E41-97D9-4FE541F4D053}">
      <dgm:prSet/>
      <dgm:spPr/>
      <dgm:t>
        <a:bodyPr/>
        <a:lstStyle/>
        <a:p>
          <a:endParaRPr lang="en-US"/>
        </a:p>
      </dgm:t>
    </dgm:pt>
    <dgm:pt modelId="{9B2FED95-4A3F-9D4F-AD74-3304D0FC10EB}" type="sibTrans" cxnId="{E3EB1727-91AD-0E41-97D9-4FE541F4D053}">
      <dgm:prSet/>
      <dgm:spPr/>
      <dgm:t>
        <a:bodyPr/>
        <a:lstStyle/>
        <a:p>
          <a:endParaRPr lang="en-US"/>
        </a:p>
      </dgm:t>
    </dgm:pt>
    <dgm:pt modelId="{4DBD78E1-4A48-E543-87A0-8956A32065E7}">
      <dgm:prSet phldrT="[Text]"/>
      <dgm:spPr>
        <a:solidFill>
          <a:srgbClr val="FFC000"/>
        </a:solidFill>
      </dgm:spPr>
      <dgm:t>
        <a:bodyPr/>
        <a:lstStyle/>
        <a:p>
          <a:r>
            <a:rPr lang="en-US" dirty="0"/>
            <a:t>Milk</a:t>
          </a:r>
        </a:p>
      </dgm:t>
    </dgm:pt>
    <dgm:pt modelId="{D60FD937-562A-674F-9DBF-88C20803A3EA}" type="parTrans" cxnId="{D179E2F9-E915-A348-A937-CD782469E4AC}">
      <dgm:prSet/>
      <dgm:spPr/>
      <dgm:t>
        <a:bodyPr/>
        <a:lstStyle/>
        <a:p>
          <a:endParaRPr lang="en-US"/>
        </a:p>
      </dgm:t>
    </dgm:pt>
    <dgm:pt modelId="{23C2E2ED-4BE4-DD46-B796-28EC7573B5CE}" type="sibTrans" cxnId="{D179E2F9-E915-A348-A937-CD782469E4AC}">
      <dgm:prSet/>
      <dgm:spPr/>
      <dgm:t>
        <a:bodyPr/>
        <a:lstStyle/>
        <a:p>
          <a:endParaRPr lang="en-US"/>
        </a:p>
      </dgm:t>
    </dgm:pt>
    <dgm:pt modelId="{15C1DCA0-29EA-0B4A-9E68-684F41B009C3}">
      <dgm:prSet phldrT="[Text]"/>
      <dgm:spPr>
        <a:solidFill>
          <a:srgbClr val="008000">
            <a:alpha val="90000"/>
          </a:srgbClr>
        </a:solidFill>
      </dgm:spPr>
      <dgm:t>
        <a:bodyPr/>
        <a:lstStyle/>
        <a:p>
          <a:r>
            <a:rPr lang="en-US" dirty="0"/>
            <a:t>Money</a:t>
          </a:r>
        </a:p>
      </dgm:t>
    </dgm:pt>
    <dgm:pt modelId="{DBEBF809-0FB6-D14B-A71A-CEFA92DDF2FF}" type="parTrans" cxnId="{602409D7-FAC1-F941-A763-DF32CB3D2E1A}">
      <dgm:prSet/>
      <dgm:spPr/>
      <dgm:t>
        <a:bodyPr/>
        <a:lstStyle/>
        <a:p>
          <a:endParaRPr lang="en-US"/>
        </a:p>
      </dgm:t>
    </dgm:pt>
    <dgm:pt modelId="{7F3FB925-9EED-5742-B6E2-08C144630AB7}" type="sibTrans" cxnId="{602409D7-FAC1-F941-A763-DF32CB3D2E1A}">
      <dgm:prSet/>
      <dgm:spPr/>
      <dgm:t>
        <a:bodyPr/>
        <a:lstStyle/>
        <a:p>
          <a:endParaRPr lang="en-US"/>
        </a:p>
      </dgm:t>
    </dgm:pt>
    <dgm:pt modelId="{3949C02D-E5CB-4A48-B3E1-C7B157877066}">
      <dgm:prSet phldrT="[Text]"/>
      <dgm:spPr>
        <a:solidFill>
          <a:srgbClr val="008000">
            <a:alpha val="90000"/>
          </a:srgbClr>
        </a:solidFill>
      </dgm:spPr>
      <dgm:t>
        <a:bodyPr/>
        <a:lstStyle/>
        <a:p>
          <a:r>
            <a:rPr lang="en-US" dirty="0"/>
            <a:t>Land</a:t>
          </a:r>
        </a:p>
      </dgm:t>
    </dgm:pt>
    <dgm:pt modelId="{BD5607B6-320B-DD46-9A7B-CAF5E69D2069}" type="parTrans" cxnId="{6CAEAB90-5F4E-4044-A365-986A96A1893F}">
      <dgm:prSet/>
      <dgm:spPr/>
      <dgm:t>
        <a:bodyPr/>
        <a:lstStyle/>
        <a:p>
          <a:endParaRPr lang="en-US"/>
        </a:p>
      </dgm:t>
    </dgm:pt>
    <dgm:pt modelId="{B511179C-412F-6846-9D7F-1A163A22B72C}" type="sibTrans" cxnId="{6CAEAB90-5F4E-4044-A365-986A96A1893F}">
      <dgm:prSet/>
      <dgm:spPr/>
      <dgm:t>
        <a:bodyPr/>
        <a:lstStyle/>
        <a:p>
          <a:endParaRPr lang="en-US"/>
        </a:p>
      </dgm:t>
    </dgm:pt>
    <dgm:pt modelId="{F643089D-5173-B242-B02F-02273BBDEDC6}">
      <dgm:prSet phldrT="[Text]"/>
      <dgm:spPr>
        <a:solidFill>
          <a:srgbClr val="FFC000"/>
        </a:solidFill>
      </dgm:spPr>
      <dgm:t>
        <a:bodyPr/>
        <a:lstStyle/>
        <a:p>
          <a:r>
            <a:rPr lang="en-US" dirty="0"/>
            <a:t>Feed</a:t>
          </a:r>
        </a:p>
      </dgm:t>
    </dgm:pt>
    <dgm:pt modelId="{D4938391-76F1-504E-8E5D-C2D36FD35975}" type="parTrans" cxnId="{EF0F0870-12E2-DF43-A85D-6F8610B54DA4}">
      <dgm:prSet/>
      <dgm:spPr/>
      <dgm:t>
        <a:bodyPr/>
        <a:lstStyle/>
        <a:p>
          <a:endParaRPr lang="en-US"/>
        </a:p>
      </dgm:t>
    </dgm:pt>
    <dgm:pt modelId="{981B00B3-0283-4C42-A60C-8761AAF8DE77}" type="sibTrans" cxnId="{EF0F0870-12E2-DF43-A85D-6F8610B54DA4}">
      <dgm:prSet/>
      <dgm:spPr/>
      <dgm:t>
        <a:bodyPr/>
        <a:lstStyle/>
        <a:p>
          <a:endParaRPr lang="en-US"/>
        </a:p>
      </dgm:t>
    </dgm:pt>
    <dgm:pt modelId="{EEBF896F-E32C-B443-98E0-67BEFF97AE01}">
      <dgm:prSet phldrT="[Text]"/>
      <dgm:spPr>
        <a:solidFill>
          <a:srgbClr val="FFC000"/>
        </a:solidFill>
      </dgm:spPr>
      <dgm:t>
        <a:bodyPr/>
        <a:lstStyle/>
        <a:p>
          <a:r>
            <a:rPr lang="en-US" dirty="0"/>
            <a:t>Milk</a:t>
          </a:r>
        </a:p>
      </dgm:t>
    </dgm:pt>
    <dgm:pt modelId="{C650CDB4-D490-614F-A304-34E1CB52931B}" type="parTrans" cxnId="{9AC056CC-4F17-174B-8239-7407D6C6C600}">
      <dgm:prSet/>
      <dgm:spPr/>
      <dgm:t>
        <a:bodyPr/>
        <a:lstStyle/>
        <a:p>
          <a:endParaRPr lang="en-US"/>
        </a:p>
      </dgm:t>
    </dgm:pt>
    <dgm:pt modelId="{E5BFF41B-7381-6F4F-8EBE-B23C1E8EA2E7}" type="sibTrans" cxnId="{9AC056CC-4F17-174B-8239-7407D6C6C600}">
      <dgm:prSet/>
      <dgm:spPr/>
      <dgm:t>
        <a:bodyPr/>
        <a:lstStyle/>
        <a:p>
          <a:endParaRPr lang="en-US"/>
        </a:p>
      </dgm:t>
    </dgm:pt>
    <dgm:pt modelId="{4018240B-B319-804A-8EF9-B9F7B79A4B73}">
      <dgm:prSet phldrT="[Text]"/>
      <dgm:spPr>
        <a:solidFill>
          <a:srgbClr val="B3A2C7"/>
        </a:solidFill>
      </dgm:spPr>
      <dgm:t>
        <a:bodyPr/>
        <a:lstStyle/>
        <a:p>
          <a:r>
            <a:rPr lang="en-US" dirty="0" smtClean="0">
              <a:solidFill>
                <a:schemeClr val="bg1"/>
              </a:solidFill>
            </a:rPr>
            <a:t>Asset</a:t>
          </a:r>
          <a:endParaRPr lang="en-US" dirty="0">
            <a:solidFill>
              <a:schemeClr val="bg1"/>
            </a:solidFill>
          </a:endParaRPr>
        </a:p>
      </dgm:t>
    </dgm:pt>
    <dgm:pt modelId="{996C77D0-9471-C14B-B6EF-1A6A739A77F3}" type="parTrans" cxnId="{CDA1F086-06EC-A245-A1C3-D6645E057BB9}">
      <dgm:prSet/>
      <dgm:spPr/>
      <dgm:t>
        <a:bodyPr/>
        <a:lstStyle/>
        <a:p>
          <a:endParaRPr lang="en-US"/>
        </a:p>
      </dgm:t>
    </dgm:pt>
    <dgm:pt modelId="{11A7EDE7-4DFA-F849-ADEB-217B02AA54E9}" type="sibTrans" cxnId="{CDA1F086-06EC-A245-A1C3-D6645E057BB9}">
      <dgm:prSet/>
      <dgm:spPr/>
      <dgm:t>
        <a:bodyPr/>
        <a:lstStyle/>
        <a:p>
          <a:endParaRPr lang="en-US"/>
        </a:p>
      </dgm:t>
    </dgm:pt>
    <dgm:pt modelId="{313A8F98-4589-0044-A72D-A2ED1CF852EA}">
      <dgm:prSet phldrT="[Text]"/>
      <dgm:spPr>
        <a:solidFill>
          <a:srgbClr val="FFC000">
            <a:alpha val="90000"/>
          </a:srgbClr>
        </a:solidFill>
      </dgm:spPr>
      <dgm:t>
        <a:bodyPr/>
        <a:lstStyle/>
        <a:p>
          <a:r>
            <a:rPr lang="en-US" dirty="0"/>
            <a:t>Cows</a:t>
          </a:r>
        </a:p>
      </dgm:t>
    </dgm:pt>
    <dgm:pt modelId="{508F848D-AA78-024B-984A-8E46A3D664CC}" type="parTrans" cxnId="{BCD06E49-F6C4-7448-BD53-8BFDAE04884D}">
      <dgm:prSet/>
      <dgm:spPr/>
      <dgm:t>
        <a:bodyPr/>
        <a:lstStyle/>
        <a:p>
          <a:endParaRPr lang="en-US"/>
        </a:p>
      </dgm:t>
    </dgm:pt>
    <dgm:pt modelId="{CF352ED9-24CA-D749-A1BD-0580AD3E8B3E}" type="sibTrans" cxnId="{BCD06E49-F6C4-7448-BD53-8BFDAE04884D}">
      <dgm:prSet/>
      <dgm:spPr/>
      <dgm:t>
        <a:bodyPr/>
        <a:lstStyle/>
        <a:p>
          <a:endParaRPr lang="en-US"/>
        </a:p>
      </dgm:t>
    </dgm:pt>
    <dgm:pt modelId="{FC1B7445-D0EA-7A45-ADDF-B2C24A5FF399}">
      <dgm:prSet phldrT="[Text]"/>
      <dgm:spPr>
        <a:solidFill>
          <a:srgbClr val="FFC000">
            <a:alpha val="90000"/>
          </a:srgbClr>
        </a:solidFill>
      </dgm:spPr>
      <dgm:t>
        <a:bodyPr/>
        <a:lstStyle/>
        <a:p>
          <a:r>
            <a:rPr lang="en-US" dirty="0"/>
            <a:t>Grass</a:t>
          </a:r>
        </a:p>
      </dgm:t>
    </dgm:pt>
    <dgm:pt modelId="{8D2FE4D1-6F68-004F-B7CE-8D512B930A93}" type="parTrans" cxnId="{F6E5CA96-9945-E146-8D39-83D0DD4B7EAE}">
      <dgm:prSet/>
      <dgm:spPr/>
      <dgm:t>
        <a:bodyPr/>
        <a:lstStyle/>
        <a:p>
          <a:endParaRPr lang="en-US"/>
        </a:p>
      </dgm:t>
    </dgm:pt>
    <dgm:pt modelId="{A418683A-49D6-494C-91B6-9385E18958E7}" type="sibTrans" cxnId="{F6E5CA96-9945-E146-8D39-83D0DD4B7EAE}">
      <dgm:prSet/>
      <dgm:spPr/>
      <dgm:t>
        <a:bodyPr/>
        <a:lstStyle/>
        <a:p>
          <a:endParaRPr lang="en-US"/>
        </a:p>
      </dgm:t>
    </dgm:pt>
    <dgm:pt modelId="{67E6D65C-210C-7843-BB96-1C6D6834CBA1}">
      <dgm:prSet phldrT="[Text]"/>
      <dgm:spPr>
        <a:solidFill>
          <a:srgbClr val="FFC000">
            <a:alpha val="90000"/>
          </a:srgbClr>
        </a:solidFill>
      </dgm:spPr>
      <dgm:t>
        <a:bodyPr/>
        <a:lstStyle/>
        <a:p>
          <a:r>
            <a:rPr lang="en-US" dirty="0"/>
            <a:t>Money</a:t>
          </a:r>
        </a:p>
      </dgm:t>
    </dgm:pt>
    <dgm:pt modelId="{4153682E-68E0-1840-9460-13BC22D18F76}" type="parTrans" cxnId="{898D5A45-74A0-FF43-A62F-0DD47EDF7468}">
      <dgm:prSet/>
      <dgm:spPr/>
      <dgm:t>
        <a:bodyPr/>
        <a:lstStyle/>
        <a:p>
          <a:endParaRPr lang="en-US"/>
        </a:p>
      </dgm:t>
    </dgm:pt>
    <dgm:pt modelId="{A22697F8-586C-1D41-A6F8-B30E91B5C0DE}" type="sibTrans" cxnId="{898D5A45-74A0-FF43-A62F-0DD47EDF7468}">
      <dgm:prSet/>
      <dgm:spPr/>
      <dgm:t>
        <a:bodyPr/>
        <a:lstStyle/>
        <a:p>
          <a:endParaRPr lang="en-US"/>
        </a:p>
      </dgm:t>
    </dgm:pt>
    <dgm:pt modelId="{10CC1450-18E0-9C45-BC89-31CA6681914A}">
      <dgm:prSet phldrT="[Text]"/>
      <dgm:spPr>
        <a:solidFill>
          <a:srgbClr val="FFC000">
            <a:alpha val="90000"/>
          </a:srgbClr>
        </a:solidFill>
      </dgm:spPr>
      <dgm:t>
        <a:bodyPr/>
        <a:lstStyle/>
        <a:p>
          <a:r>
            <a:rPr lang="en-US" dirty="0"/>
            <a:t>Land</a:t>
          </a:r>
        </a:p>
      </dgm:t>
    </dgm:pt>
    <dgm:pt modelId="{7B0D6C45-422F-AA47-903A-B8A9A795AE40}" type="parTrans" cxnId="{8083EDFE-B428-4545-993D-12C9C5366430}">
      <dgm:prSet/>
      <dgm:spPr/>
      <dgm:t>
        <a:bodyPr/>
        <a:lstStyle/>
        <a:p>
          <a:endParaRPr lang="en-US"/>
        </a:p>
      </dgm:t>
    </dgm:pt>
    <dgm:pt modelId="{A88461DB-A754-1B4D-ABCB-CCD0AD3AC22B}" type="sibTrans" cxnId="{8083EDFE-B428-4545-993D-12C9C5366430}">
      <dgm:prSet/>
      <dgm:spPr/>
      <dgm:t>
        <a:bodyPr/>
        <a:lstStyle/>
        <a:p>
          <a:endParaRPr lang="en-US"/>
        </a:p>
      </dgm:t>
    </dgm:pt>
    <dgm:pt modelId="{E8ACFEFA-F95E-394F-BE9E-02C8D6ADFDCD}">
      <dgm:prSet phldrT="[Text]"/>
      <dgm:spPr>
        <a:solidFill>
          <a:srgbClr val="FFC000">
            <a:alpha val="90000"/>
          </a:srgbClr>
        </a:solidFill>
      </dgm:spPr>
      <dgm:t>
        <a:bodyPr/>
        <a:lstStyle/>
        <a:p>
          <a:r>
            <a:rPr lang="en-US" dirty="0"/>
            <a:t>Feed</a:t>
          </a:r>
        </a:p>
      </dgm:t>
    </dgm:pt>
    <dgm:pt modelId="{2BEB1E1F-B9B3-5440-A492-BD754601DFEB}" type="parTrans" cxnId="{58D34D84-7DB3-224D-B71B-58DB5782F0BD}">
      <dgm:prSet/>
      <dgm:spPr/>
      <dgm:t>
        <a:bodyPr/>
        <a:lstStyle/>
        <a:p>
          <a:endParaRPr lang="en-US"/>
        </a:p>
      </dgm:t>
    </dgm:pt>
    <dgm:pt modelId="{91307F68-6953-C240-9731-F308F48473FF}" type="sibTrans" cxnId="{58D34D84-7DB3-224D-B71B-58DB5782F0BD}">
      <dgm:prSet/>
      <dgm:spPr/>
      <dgm:t>
        <a:bodyPr/>
        <a:lstStyle/>
        <a:p>
          <a:endParaRPr lang="en-US"/>
        </a:p>
      </dgm:t>
    </dgm:pt>
    <dgm:pt modelId="{B6CFAFE8-6929-2A47-A691-BB912637F7AA}">
      <dgm:prSet phldrT="[Text]"/>
      <dgm:spPr>
        <a:solidFill>
          <a:srgbClr val="FFC000">
            <a:alpha val="90000"/>
          </a:srgbClr>
        </a:solidFill>
      </dgm:spPr>
      <dgm:t>
        <a:bodyPr/>
        <a:lstStyle/>
        <a:p>
          <a:r>
            <a:rPr lang="en-US" dirty="0"/>
            <a:t>Milk</a:t>
          </a:r>
        </a:p>
      </dgm:t>
    </dgm:pt>
    <dgm:pt modelId="{F243C6F0-A6EF-0547-8893-88E03A9B8196}" type="parTrans" cxnId="{3BA7A906-51A8-0A42-AD99-4A4159465300}">
      <dgm:prSet/>
      <dgm:spPr/>
      <dgm:t>
        <a:bodyPr/>
        <a:lstStyle/>
        <a:p>
          <a:endParaRPr lang="en-US"/>
        </a:p>
      </dgm:t>
    </dgm:pt>
    <dgm:pt modelId="{EF415D18-D6A4-2448-BD70-27580355D53B}" type="sibTrans" cxnId="{3BA7A906-51A8-0A42-AD99-4A4159465300}">
      <dgm:prSet/>
      <dgm:spPr/>
      <dgm:t>
        <a:bodyPr/>
        <a:lstStyle/>
        <a:p>
          <a:endParaRPr lang="en-US"/>
        </a:p>
      </dgm:t>
    </dgm:pt>
    <dgm:pt modelId="{294BEB8C-B3F2-5444-8E08-477A11E1DE83}">
      <dgm:prSet phldrT="[Text]"/>
      <dgm:spPr>
        <a:solidFill>
          <a:schemeClr val="accent4">
            <a:lumMod val="60000"/>
            <a:lumOff val="40000"/>
          </a:schemeClr>
        </a:solidFill>
      </dgm:spPr>
      <dgm:t>
        <a:bodyPr/>
        <a:lstStyle/>
        <a:p>
          <a:r>
            <a:rPr lang="en-US" dirty="0" smtClean="0">
              <a:solidFill>
                <a:schemeClr val="bg1"/>
              </a:solidFill>
            </a:rPr>
            <a:t>Control</a:t>
          </a:r>
          <a:endParaRPr lang="en-US" dirty="0">
            <a:solidFill>
              <a:schemeClr val="bg1"/>
            </a:solidFill>
          </a:endParaRPr>
        </a:p>
      </dgm:t>
    </dgm:pt>
    <dgm:pt modelId="{5077C175-5467-DA4E-AAFC-5FE14B3AC2C3}" type="parTrans" cxnId="{5E82C466-397D-984F-9C10-4FC05FAF8CF7}">
      <dgm:prSet/>
      <dgm:spPr/>
      <dgm:t>
        <a:bodyPr/>
        <a:lstStyle/>
        <a:p>
          <a:endParaRPr lang="en-US"/>
        </a:p>
      </dgm:t>
    </dgm:pt>
    <dgm:pt modelId="{AF77281F-A884-684F-9F88-63FC47CE4168}" type="sibTrans" cxnId="{5E82C466-397D-984F-9C10-4FC05FAF8CF7}">
      <dgm:prSet/>
      <dgm:spPr/>
      <dgm:t>
        <a:bodyPr/>
        <a:lstStyle/>
        <a:p>
          <a:endParaRPr lang="en-US"/>
        </a:p>
      </dgm:t>
    </dgm:pt>
    <dgm:pt modelId="{BB5085DC-4084-274A-A981-A2653239F16B}">
      <dgm:prSet phldrT="[Text]"/>
      <dgm:spPr>
        <a:solidFill>
          <a:srgbClr val="FF0000">
            <a:alpha val="90000"/>
          </a:srgbClr>
        </a:solidFill>
      </dgm:spPr>
      <dgm:t>
        <a:bodyPr/>
        <a:lstStyle/>
        <a:p>
          <a:r>
            <a:rPr lang="en-US" dirty="0"/>
            <a:t>Cows</a:t>
          </a:r>
        </a:p>
      </dgm:t>
    </dgm:pt>
    <dgm:pt modelId="{375C5511-96DA-2E40-BDB7-CC8F9B537367}" type="parTrans" cxnId="{CBE015E2-7125-7E40-BF3B-5F37087F04F7}">
      <dgm:prSet/>
      <dgm:spPr/>
      <dgm:t>
        <a:bodyPr/>
        <a:lstStyle/>
        <a:p>
          <a:endParaRPr lang="en-US"/>
        </a:p>
      </dgm:t>
    </dgm:pt>
    <dgm:pt modelId="{51E0E53A-EF07-444B-8ECA-2102F480B276}" type="sibTrans" cxnId="{CBE015E2-7125-7E40-BF3B-5F37087F04F7}">
      <dgm:prSet/>
      <dgm:spPr/>
      <dgm:t>
        <a:bodyPr/>
        <a:lstStyle/>
        <a:p>
          <a:endParaRPr lang="en-US"/>
        </a:p>
      </dgm:t>
    </dgm:pt>
    <dgm:pt modelId="{C266EF19-80D4-F249-A082-9B6C1ADAD837}">
      <dgm:prSet phldrT="[Text]"/>
      <dgm:spPr>
        <a:solidFill>
          <a:srgbClr val="FF0000">
            <a:alpha val="90000"/>
          </a:srgbClr>
        </a:solidFill>
      </dgm:spPr>
      <dgm:t>
        <a:bodyPr/>
        <a:lstStyle/>
        <a:p>
          <a:r>
            <a:rPr lang="en-US" dirty="0"/>
            <a:t>Grass</a:t>
          </a:r>
        </a:p>
      </dgm:t>
    </dgm:pt>
    <dgm:pt modelId="{3A4F8099-324E-F648-97AF-B9830821492C}" type="parTrans" cxnId="{175EAB04-9718-2D41-B0DC-9B74C4FE3A98}">
      <dgm:prSet/>
      <dgm:spPr/>
      <dgm:t>
        <a:bodyPr/>
        <a:lstStyle/>
        <a:p>
          <a:endParaRPr lang="en-US"/>
        </a:p>
      </dgm:t>
    </dgm:pt>
    <dgm:pt modelId="{E1D6E06C-0E95-F14F-85A7-18161CAB0B36}" type="sibTrans" cxnId="{175EAB04-9718-2D41-B0DC-9B74C4FE3A98}">
      <dgm:prSet/>
      <dgm:spPr/>
      <dgm:t>
        <a:bodyPr/>
        <a:lstStyle/>
        <a:p>
          <a:endParaRPr lang="en-US"/>
        </a:p>
      </dgm:t>
    </dgm:pt>
    <dgm:pt modelId="{AC92244C-45E4-5B41-9C80-00DA2BE57D4D}">
      <dgm:prSet phldrT="[Text]"/>
      <dgm:spPr>
        <a:solidFill>
          <a:srgbClr val="FF0000">
            <a:alpha val="90000"/>
          </a:srgbClr>
        </a:solidFill>
      </dgm:spPr>
      <dgm:t>
        <a:bodyPr/>
        <a:lstStyle/>
        <a:p>
          <a:r>
            <a:rPr lang="en-US" dirty="0"/>
            <a:t>Money</a:t>
          </a:r>
        </a:p>
      </dgm:t>
    </dgm:pt>
    <dgm:pt modelId="{D2FF94C0-E955-4544-969C-CF13A6C15914}" type="parTrans" cxnId="{2359E5DA-2D0F-3641-AC88-7FFC4AD66180}">
      <dgm:prSet/>
      <dgm:spPr/>
      <dgm:t>
        <a:bodyPr/>
        <a:lstStyle/>
        <a:p>
          <a:endParaRPr lang="en-US"/>
        </a:p>
      </dgm:t>
    </dgm:pt>
    <dgm:pt modelId="{3C136A51-4355-3045-BC82-794B274C39F1}" type="sibTrans" cxnId="{2359E5DA-2D0F-3641-AC88-7FFC4AD66180}">
      <dgm:prSet/>
      <dgm:spPr/>
      <dgm:t>
        <a:bodyPr/>
        <a:lstStyle/>
        <a:p>
          <a:endParaRPr lang="en-US"/>
        </a:p>
      </dgm:t>
    </dgm:pt>
    <dgm:pt modelId="{5818CB9A-59AF-E848-A709-C679FAE5565C}">
      <dgm:prSet phldrT="[Text]"/>
      <dgm:spPr>
        <a:solidFill>
          <a:srgbClr val="FF0000">
            <a:alpha val="90000"/>
          </a:srgbClr>
        </a:solidFill>
      </dgm:spPr>
      <dgm:t>
        <a:bodyPr/>
        <a:lstStyle/>
        <a:p>
          <a:r>
            <a:rPr lang="en-US" dirty="0"/>
            <a:t>Land</a:t>
          </a:r>
        </a:p>
      </dgm:t>
    </dgm:pt>
    <dgm:pt modelId="{11B08C5B-CEDA-024A-BC39-B7E9D73F3B31}" type="parTrans" cxnId="{4C471A1C-83E0-2747-B18C-191308994286}">
      <dgm:prSet/>
      <dgm:spPr/>
      <dgm:t>
        <a:bodyPr/>
        <a:lstStyle/>
        <a:p>
          <a:endParaRPr lang="en-US"/>
        </a:p>
      </dgm:t>
    </dgm:pt>
    <dgm:pt modelId="{F0F394E3-2568-1743-8FAB-2AD95B0FC6C2}" type="sibTrans" cxnId="{4C471A1C-83E0-2747-B18C-191308994286}">
      <dgm:prSet/>
      <dgm:spPr/>
      <dgm:t>
        <a:bodyPr/>
        <a:lstStyle/>
        <a:p>
          <a:endParaRPr lang="en-US"/>
        </a:p>
      </dgm:t>
    </dgm:pt>
    <dgm:pt modelId="{0E3A3E12-95BE-8E46-8073-0A6DA7640781}">
      <dgm:prSet phldrT="[Text]"/>
      <dgm:spPr>
        <a:solidFill>
          <a:srgbClr val="FF0000">
            <a:alpha val="90000"/>
          </a:srgbClr>
        </a:solidFill>
      </dgm:spPr>
      <dgm:t>
        <a:bodyPr/>
        <a:lstStyle/>
        <a:p>
          <a:r>
            <a:rPr lang="en-US" dirty="0"/>
            <a:t>Feed</a:t>
          </a:r>
        </a:p>
      </dgm:t>
    </dgm:pt>
    <dgm:pt modelId="{7EBEADDD-D010-7F4C-B088-95558F9FB902}" type="parTrans" cxnId="{F50ABC37-DB70-4944-9132-20B4B77D5A49}">
      <dgm:prSet/>
      <dgm:spPr/>
      <dgm:t>
        <a:bodyPr/>
        <a:lstStyle/>
        <a:p>
          <a:endParaRPr lang="en-US"/>
        </a:p>
      </dgm:t>
    </dgm:pt>
    <dgm:pt modelId="{BBBB522E-86D3-E940-94AB-561CD2DCF47E}" type="sibTrans" cxnId="{F50ABC37-DB70-4944-9132-20B4B77D5A49}">
      <dgm:prSet/>
      <dgm:spPr/>
      <dgm:t>
        <a:bodyPr/>
        <a:lstStyle/>
        <a:p>
          <a:endParaRPr lang="en-US"/>
        </a:p>
      </dgm:t>
    </dgm:pt>
    <dgm:pt modelId="{408C2FE1-813C-FB46-B4D7-8A36D526D27C}">
      <dgm:prSet phldrT="[Text]"/>
      <dgm:spPr>
        <a:solidFill>
          <a:srgbClr val="FFC000">
            <a:alpha val="90000"/>
          </a:srgbClr>
        </a:solidFill>
      </dgm:spPr>
      <dgm:t>
        <a:bodyPr/>
        <a:lstStyle/>
        <a:p>
          <a:r>
            <a:rPr lang="en-US" dirty="0"/>
            <a:t>Milk</a:t>
          </a:r>
        </a:p>
      </dgm:t>
    </dgm:pt>
    <dgm:pt modelId="{EB24007B-8F1A-364B-A8A2-E9126B213748}" type="parTrans" cxnId="{4AF20505-DE73-4D4F-BAA8-E68650C3EBB5}">
      <dgm:prSet/>
      <dgm:spPr/>
      <dgm:t>
        <a:bodyPr/>
        <a:lstStyle/>
        <a:p>
          <a:endParaRPr lang="en-US"/>
        </a:p>
      </dgm:t>
    </dgm:pt>
    <dgm:pt modelId="{5A4E7BC3-AD9F-8F4A-A276-13A26E29438F}" type="sibTrans" cxnId="{4AF20505-DE73-4D4F-BAA8-E68650C3EBB5}">
      <dgm:prSet/>
      <dgm:spPr/>
      <dgm:t>
        <a:bodyPr/>
        <a:lstStyle/>
        <a:p>
          <a:endParaRPr lang="en-US"/>
        </a:p>
      </dgm:t>
    </dgm:pt>
    <dgm:pt modelId="{90EFA2C8-DBCE-7447-861D-DE7CF42BD511}" type="pres">
      <dgm:prSet presAssocID="{7637ED93-D45F-0348-83E5-D929287D02D4}" presName="diagram" presStyleCnt="0">
        <dgm:presLayoutVars>
          <dgm:chPref val="1"/>
          <dgm:dir/>
          <dgm:animOne val="branch"/>
          <dgm:animLvl val="lvl"/>
          <dgm:resizeHandles/>
        </dgm:presLayoutVars>
      </dgm:prSet>
      <dgm:spPr/>
      <dgm:t>
        <a:bodyPr/>
        <a:lstStyle/>
        <a:p>
          <a:endParaRPr lang="en-US"/>
        </a:p>
      </dgm:t>
    </dgm:pt>
    <dgm:pt modelId="{EF99ED0B-45DB-2C45-A23D-A88E2C79B4A7}" type="pres">
      <dgm:prSet presAssocID="{BD96BBDB-74B5-4448-A6CD-03FFF04D93E3}" presName="root" presStyleCnt="0"/>
      <dgm:spPr/>
    </dgm:pt>
    <dgm:pt modelId="{18998691-A02A-E142-BB14-66606A9E72B3}" type="pres">
      <dgm:prSet presAssocID="{BD96BBDB-74B5-4448-A6CD-03FFF04D93E3}" presName="rootComposite" presStyleCnt="0"/>
      <dgm:spPr/>
    </dgm:pt>
    <dgm:pt modelId="{452BAC42-0C39-E341-AFA0-3627906E4D48}" type="pres">
      <dgm:prSet presAssocID="{BD96BBDB-74B5-4448-A6CD-03FFF04D93E3}" presName="rootText" presStyleLbl="node1" presStyleIdx="0" presStyleCnt="4" custLinFactNeighborX="12570"/>
      <dgm:spPr/>
      <dgm:t>
        <a:bodyPr/>
        <a:lstStyle/>
        <a:p>
          <a:endParaRPr lang="en-US"/>
        </a:p>
      </dgm:t>
    </dgm:pt>
    <dgm:pt modelId="{010D2025-D8B8-8D46-AA96-B3C826040417}" type="pres">
      <dgm:prSet presAssocID="{BD96BBDB-74B5-4448-A6CD-03FFF04D93E3}" presName="rootConnector" presStyleLbl="node1" presStyleIdx="0" presStyleCnt="4"/>
      <dgm:spPr/>
      <dgm:t>
        <a:bodyPr/>
        <a:lstStyle/>
        <a:p>
          <a:endParaRPr lang="en-US"/>
        </a:p>
      </dgm:t>
    </dgm:pt>
    <dgm:pt modelId="{F4DDA8B4-E0F4-1B4E-8D57-CAAD1D2448C1}" type="pres">
      <dgm:prSet presAssocID="{BD96BBDB-74B5-4448-A6CD-03FFF04D93E3}" presName="childShape" presStyleCnt="0"/>
      <dgm:spPr/>
    </dgm:pt>
    <dgm:pt modelId="{65F8B886-9FCA-4C4D-AF04-3808C34D40AE}" type="pres">
      <dgm:prSet presAssocID="{A4CF3AD8-A132-2648-891B-175DD4F35E17}" presName="Name13" presStyleLbl="parChTrans1D2" presStyleIdx="0" presStyleCnt="24"/>
      <dgm:spPr/>
      <dgm:t>
        <a:bodyPr/>
        <a:lstStyle/>
        <a:p>
          <a:endParaRPr lang="en-US"/>
        </a:p>
      </dgm:t>
    </dgm:pt>
    <dgm:pt modelId="{92838B1C-81CE-9F4B-8804-710DE37C0A40}" type="pres">
      <dgm:prSet presAssocID="{830A05E0-468F-7B40-A367-C4CE49C003F6}" presName="childText" presStyleLbl="bgAcc1" presStyleIdx="0" presStyleCnt="24">
        <dgm:presLayoutVars>
          <dgm:bulletEnabled val="1"/>
        </dgm:presLayoutVars>
      </dgm:prSet>
      <dgm:spPr/>
      <dgm:t>
        <a:bodyPr/>
        <a:lstStyle/>
        <a:p>
          <a:endParaRPr lang="en-US"/>
        </a:p>
      </dgm:t>
    </dgm:pt>
    <dgm:pt modelId="{9921A63B-72EB-A146-8A8D-698E58E40E47}" type="pres">
      <dgm:prSet presAssocID="{81AE4D94-3CE9-2A4D-8104-9D985E793318}" presName="Name13" presStyleLbl="parChTrans1D2" presStyleIdx="1" presStyleCnt="24"/>
      <dgm:spPr/>
      <dgm:t>
        <a:bodyPr/>
        <a:lstStyle/>
        <a:p>
          <a:endParaRPr lang="en-US"/>
        </a:p>
      </dgm:t>
    </dgm:pt>
    <dgm:pt modelId="{3A4F0860-E8DF-D448-BB37-A81B613B4A7F}" type="pres">
      <dgm:prSet presAssocID="{AD62B773-0368-9342-8DA7-C034FF287A7B}" presName="childText" presStyleLbl="bgAcc1" presStyleIdx="1" presStyleCnt="24">
        <dgm:presLayoutVars>
          <dgm:bulletEnabled val="1"/>
        </dgm:presLayoutVars>
      </dgm:prSet>
      <dgm:spPr/>
      <dgm:t>
        <a:bodyPr/>
        <a:lstStyle/>
        <a:p>
          <a:endParaRPr lang="en-US"/>
        </a:p>
      </dgm:t>
    </dgm:pt>
    <dgm:pt modelId="{537A1CC6-C1B6-5349-BA0F-937322E070AC}" type="pres">
      <dgm:prSet presAssocID="{0A8E0B4E-6938-304A-A00F-D9A86F045065}" presName="Name13" presStyleLbl="parChTrans1D2" presStyleIdx="2" presStyleCnt="24"/>
      <dgm:spPr/>
      <dgm:t>
        <a:bodyPr/>
        <a:lstStyle/>
        <a:p>
          <a:endParaRPr lang="en-US"/>
        </a:p>
      </dgm:t>
    </dgm:pt>
    <dgm:pt modelId="{C1D9DE85-5BA6-9C4F-B948-19CE269C0A30}" type="pres">
      <dgm:prSet presAssocID="{F6E26DEC-1B6A-A148-83AB-56746EE1516A}" presName="childText" presStyleLbl="bgAcc1" presStyleIdx="2" presStyleCnt="24">
        <dgm:presLayoutVars>
          <dgm:bulletEnabled val="1"/>
        </dgm:presLayoutVars>
      </dgm:prSet>
      <dgm:spPr/>
      <dgm:t>
        <a:bodyPr/>
        <a:lstStyle/>
        <a:p>
          <a:endParaRPr lang="en-US"/>
        </a:p>
      </dgm:t>
    </dgm:pt>
    <dgm:pt modelId="{6F9F18A2-B41D-A34C-A4B4-DE07262ED2C1}" type="pres">
      <dgm:prSet presAssocID="{805BA1BB-4987-4946-AA51-A11357A972ED}" presName="Name13" presStyleLbl="parChTrans1D2" presStyleIdx="3" presStyleCnt="24"/>
      <dgm:spPr/>
      <dgm:t>
        <a:bodyPr/>
        <a:lstStyle/>
        <a:p>
          <a:endParaRPr lang="en-US"/>
        </a:p>
      </dgm:t>
    </dgm:pt>
    <dgm:pt modelId="{F7BE2167-7800-8E45-8B24-F3FCA707DD76}" type="pres">
      <dgm:prSet presAssocID="{918C9BE8-5000-8A44-A215-5EB3FE274B2C}" presName="childText" presStyleLbl="bgAcc1" presStyleIdx="3" presStyleCnt="24">
        <dgm:presLayoutVars>
          <dgm:bulletEnabled val="1"/>
        </dgm:presLayoutVars>
      </dgm:prSet>
      <dgm:spPr/>
      <dgm:t>
        <a:bodyPr/>
        <a:lstStyle/>
        <a:p>
          <a:endParaRPr lang="en-US"/>
        </a:p>
      </dgm:t>
    </dgm:pt>
    <dgm:pt modelId="{EC733662-223E-0841-B139-505D8D6DAFBB}" type="pres">
      <dgm:prSet presAssocID="{D91E7271-76FA-894F-BFDD-34E97DD2133B}" presName="Name13" presStyleLbl="parChTrans1D2" presStyleIdx="4" presStyleCnt="24"/>
      <dgm:spPr/>
      <dgm:t>
        <a:bodyPr/>
        <a:lstStyle/>
        <a:p>
          <a:endParaRPr lang="en-US"/>
        </a:p>
      </dgm:t>
    </dgm:pt>
    <dgm:pt modelId="{B18E5016-AD14-5A4F-BAE3-2A7079477BDF}" type="pres">
      <dgm:prSet presAssocID="{27070F7C-758F-0A4A-BFD6-9F03B9950F3E}" presName="childText" presStyleLbl="bgAcc1" presStyleIdx="4" presStyleCnt="24">
        <dgm:presLayoutVars>
          <dgm:bulletEnabled val="1"/>
        </dgm:presLayoutVars>
      </dgm:prSet>
      <dgm:spPr/>
      <dgm:t>
        <a:bodyPr/>
        <a:lstStyle/>
        <a:p>
          <a:endParaRPr lang="en-US"/>
        </a:p>
      </dgm:t>
    </dgm:pt>
    <dgm:pt modelId="{2595CBD4-DB51-634E-B4F3-5049BFDC30D3}" type="pres">
      <dgm:prSet presAssocID="{D60FD937-562A-674F-9DBF-88C20803A3EA}" presName="Name13" presStyleLbl="parChTrans1D2" presStyleIdx="5" presStyleCnt="24"/>
      <dgm:spPr/>
      <dgm:t>
        <a:bodyPr/>
        <a:lstStyle/>
        <a:p>
          <a:endParaRPr lang="en-US"/>
        </a:p>
      </dgm:t>
    </dgm:pt>
    <dgm:pt modelId="{44C12AA8-A39C-D746-A848-2BDCED608400}" type="pres">
      <dgm:prSet presAssocID="{4DBD78E1-4A48-E543-87A0-8956A32065E7}" presName="childText" presStyleLbl="bgAcc1" presStyleIdx="5" presStyleCnt="24">
        <dgm:presLayoutVars>
          <dgm:bulletEnabled val="1"/>
        </dgm:presLayoutVars>
      </dgm:prSet>
      <dgm:spPr/>
      <dgm:t>
        <a:bodyPr/>
        <a:lstStyle/>
        <a:p>
          <a:endParaRPr lang="en-US"/>
        </a:p>
      </dgm:t>
    </dgm:pt>
    <dgm:pt modelId="{E88A63EE-77F9-9E47-ACD8-89D3AFDBABBE}" type="pres">
      <dgm:prSet presAssocID="{CEB066C1-972A-604D-BEBC-A6C698DABB23}" presName="root" presStyleCnt="0"/>
      <dgm:spPr/>
    </dgm:pt>
    <dgm:pt modelId="{60861576-D271-6C47-92F3-C0CCE325B3CF}" type="pres">
      <dgm:prSet presAssocID="{CEB066C1-972A-604D-BEBC-A6C698DABB23}" presName="rootComposite" presStyleCnt="0"/>
      <dgm:spPr/>
    </dgm:pt>
    <dgm:pt modelId="{75A05735-20F0-EE42-8C97-A01CB2F5EC83}" type="pres">
      <dgm:prSet presAssocID="{CEB066C1-972A-604D-BEBC-A6C698DABB23}" presName="rootText" presStyleLbl="node1" presStyleIdx="1" presStyleCnt="4" custLinFactNeighborX="12570"/>
      <dgm:spPr/>
      <dgm:t>
        <a:bodyPr/>
        <a:lstStyle/>
        <a:p>
          <a:endParaRPr lang="en-US"/>
        </a:p>
      </dgm:t>
    </dgm:pt>
    <dgm:pt modelId="{C77DAE23-0F09-3149-AE6B-39A79332A292}" type="pres">
      <dgm:prSet presAssocID="{CEB066C1-972A-604D-BEBC-A6C698DABB23}" presName="rootConnector" presStyleLbl="node1" presStyleIdx="1" presStyleCnt="4"/>
      <dgm:spPr/>
      <dgm:t>
        <a:bodyPr/>
        <a:lstStyle/>
        <a:p>
          <a:endParaRPr lang="en-US"/>
        </a:p>
      </dgm:t>
    </dgm:pt>
    <dgm:pt modelId="{33FD2701-5C49-734F-A611-DFB032A7FBFB}" type="pres">
      <dgm:prSet presAssocID="{CEB066C1-972A-604D-BEBC-A6C698DABB23}" presName="childShape" presStyleCnt="0"/>
      <dgm:spPr/>
    </dgm:pt>
    <dgm:pt modelId="{16B6EB31-8A73-1444-B472-F969BDDEF33E}" type="pres">
      <dgm:prSet presAssocID="{F84575A1-9F6A-5C46-8373-61202B892DC2}" presName="Name13" presStyleLbl="parChTrans1D2" presStyleIdx="6" presStyleCnt="24"/>
      <dgm:spPr/>
      <dgm:t>
        <a:bodyPr/>
        <a:lstStyle/>
        <a:p>
          <a:endParaRPr lang="en-US"/>
        </a:p>
      </dgm:t>
    </dgm:pt>
    <dgm:pt modelId="{D5B3969A-B723-3D42-8B46-4F30A4D6BE15}" type="pres">
      <dgm:prSet presAssocID="{B94B8E9A-D928-4644-AF7B-3D93DF92288E}" presName="childText" presStyleLbl="bgAcc1" presStyleIdx="6" presStyleCnt="24">
        <dgm:presLayoutVars>
          <dgm:bulletEnabled val="1"/>
        </dgm:presLayoutVars>
      </dgm:prSet>
      <dgm:spPr/>
      <dgm:t>
        <a:bodyPr/>
        <a:lstStyle/>
        <a:p>
          <a:endParaRPr lang="en-US"/>
        </a:p>
      </dgm:t>
    </dgm:pt>
    <dgm:pt modelId="{00A4C928-DD53-C347-8B18-573338903BC4}" type="pres">
      <dgm:prSet presAssocID="{EAC069EB-C7DF-E24B-B305-8B890333149A}" presName="Name13" presStyleLbl="parChTrans1D2" presStyleIdx="7" presStyleCnt="24"/>
      <dgm:spPr/>
      <dgm:t>
        <a:bodyPr/>
        <a:lstStyle/>
        <a:p>
          <a:endParaRPr lang="en-US"/>
        </a:p>
      </dgm:t>
    </dgm:pt>
    <dgm:pt modelId="{9E3F4977-534C-B447-95A8-48FE3AB01BA6}" type="pres">
      <dgm:prSet presAssocID="{52EA3279-779A-C040-8BE7-CAA12378111C}" presName="childText" presStyleLbl="bgAcc1" presStyleIdx="7" presStyleCnt="24">
        <dgm:presLayoutVars>
          <dgm:bulletEnabled val="1"/>
        </dgm:presLayoutVars>
      </dgm:prSet>
      <dgm:spPr/>
      <dgm:t>
        <a:bodyPr/>
        <a:lstStyle/>
        <a:p>
          <a:endParaRPr lang="en-US"/>
        </a:p>
      </dgm:t>
    </dgm:pt>
    <dgm:pt modelId="{7D2CFF14-0701-D348-B47E-F97D2DD5339D}" type="pres">
      <dgm:prSet presAssocID="{DBEBF809-0FB6-D14B-A71A-CEFA92DDF2FF}" presName="Name13" presStyleLbl="parChTrans1D2" presStyleIdx="8" presStyleCnt="24"/>
      <dgm:spPr/>
      <dgm:t>
        <a:bodyPr/>
        <a:lstStyle/>
        <a:p>
          <a:endParaRPr lang="en-US"/>
        </a:p>
      </dgm:t>
    </dgm:pt>
    <dgm:pt modelId="{0867B72F-DDBE-0048-BF55-7E4F81C5DD4F}" type="pres">
      <dgm:prSet presAssocID="{15C1DCA0-29EA-0B4A-9E68-684F41B009C3}" presName="childText" presStyleLbl="bgAcc1" presStyleIdx="8" presStyleCnt="24">
        <dgm:presLayoutVars>
          <dgm:bulletEnabled val="1"/>
        </dgm:presLayoutVars>
      </dgm:prSet>
      <dgm:spPr/>
      <dgm:t>
        <a:bodyPr/>
        <a:lstStyle/>
        <a:p>
          <a:endParaRPr lang="en-US"/>
        </a:p>
      </dgm:t>
    </dgm:pt>
    <dgm:pt modelId="{2D60B218-4641-8D42-8092-6939D31CD093}" type="pres">
      <dgm:prSet presAssocID="{BD5607B6-320B-DD46-9A7B-CAF5E69D2069}" presName="Name13" presStyleLbl="parChTrans1D2" presStyleIdx="9" presStyleCnt="24"/>
      <dgm:spPr/>
      <dgm:t>
        <a:bodyPr/>
        <a:lstStyle/>
        <a:p>
          <a:endParaRPr lang="en-US"/>
        </a:p>
      </dgm:t>
    </dgm:pt>
    <dgm:pt modelId="{9A6243EB-FABC-3B4F-81B0-E40846881A87}" type="pres">
      <dgm:prSet presAssocID="{3949C02D-E5CB-4A48-B3E1-C7B157877066}" presName="childText" presStyleLbl="bgAcc1" presStyleIdx="9" presStyleCnt="24">
        <dgm:presLayoutVars>
          <dgm:bulletEnabled val="1"/>
        </dgm:presLayoutVars>
      </dgm:prSet>
      <dgm:spPr/>
      <dgm:t>
        <a:bodyPr/>
        <a:lstStyle/>
        <a:p>
          <a:endParaRPr lang="en-US"/>
        </a:p>
      </dgm:t>
    </dgm:pt>
    <dgm:pt modelId="{132F3B23-C230-104E-AB6C-9C667BC75C0E}" type="pres">
      <dgm:prSet presAssocID="{D4938391-76F1-504E-8E5D-C2D36FD35975}" presName="Name13" presStyleLbl="parChTrans1D2" presStyleIdx="10" presStyleCnt="24"/>
      <dgm:spPr/>
      <dgm:t>
        <a:bodyPr/>
        <a:lstStyle/>
        <a:p>
          <a:endParaRPr lang="en-US"/>
        </a:p>
      </dgm:t>
    </dgm:pt>
    <dgm:pt modelId="{3EDC0C24-C615-3B45-AB6A-7D0611216597}" type="pres">
      <dgm:prSet presAssocID="{F643089D-5173-B242-B02F-02273BBDEDC6}" presName="childText" presStyleLbl="bgAcc1" presStyleIdx="10" presStyleCnt="24">
        <dgm:presLayoutVars>
          <dgm:bulletEnabled val="1"/>
        </dgm:presLayoutVars>
      </dgm:prSet>
      <dgm:spPr/>
      <dgm:t>
        <a:bodyPr/>
        <a:lstStyle/>
        <a:p>
          <a:endParaRPr lang="en-US"/>
        </a:p>
      </dgm:t>
    </dgm:pt>
    <dgm:pt modelId="{EB9B21D1-3706-6241-9C4B-7D4C604C34BF}" type="pres">
      <dgm:prSet presAssocID="{C650CDB4-D490-614F-A304-34E1CB52931B}" presName="Name13" presStyleLbl="parChTrans1D2" presStyleIdx="11" presStyleCnt="24"/>
      <dgm:spPr/>
      <dgm:t>
        <a:bodyPr/>
        <a:lstStyle/>
        <a:p>
          <a:endParaRPr lang="en-US"/>
        </a:p>
      </dgm:t>
    </dgm:pt>
    <dgm:pt modelId="{EFDB1297-FD2C-4C42-9025-1492AADF8044}" type="pres">
      <dgm:prSet presAssocID="{EEBF896F-E32C-B443-98E0-67BEFF97AE01}" presName="childText" presStyleLbl="bgAcc1" presStyleIdx="11" presStyleCnt="24">
        <dgm:presLayoutVars>
          <dgm:bulletEnabled val="1"/>
        </dgm:presLayoutVars>
      </dgm:prSet>
      <dgm:spPr/>
      <dgm:t>
        <a:bodyPr/>
        <a:lstStyle/>
        <a:p>
          <a:endParaRPr lang="en-US"/>
        </a:p>
      </dgm:t>
    </dgm:pt>
    <dgm:pt modelId="{249AA3C6-C129-9646-B0A2-6F6B2FB7DBE2}" type="pres">
      <dgm:prSet presAssocID="{4018240B-B319-804A-8EF9-B9F7B79A4B73}" presName="root" presStyleCnt="0"/>
      <dgm:spPr/>
    </dgm:pt>
    <dgm:pt modelId="{C157ECC5-52E0-6E45-BE1E-9FA14E583407}" type="pres">
      <dgm:prSet presAssocID="{4018240B-B319-804A-8EF9-B9F7B79A4B73}" presName="rootComposite" presStyleCnt="0"/>
      <dgm:spPr/>
    </dgm:pt>
    <dgm:pt modelId="{EF0BF1E0-571C-1749-9EA2-A7CE5E1FB61F}" type="pres">
      <dgm:prSet presAssocID="{4018240B-B319-804A-8EF9-B9F7B79A4B73}" presName="rootText" presStyleLbl="node1" presStyleIdx="2" presStyleCnt="4" custLinFactNeighborX="12570"/>
      <dgm:spPr/>
      <dgm:t>
        <a:bodyPr/>
        <a:lstStyle/>
        <a:p>
          <a:endParaRPr lang="en-US"/>
        </a:p>
      </dgm:t>
    </dgm:pt>
    <dgm:pt modelId="{A255FCCF-00F8-9A4B-825B-8A6FBDA48BB9}" type="pres">
      <dgm:prSet presAssocID="{4018240B-B319-804A-8EF9-B9F7B79A4B73}" presName="rootConnector" presStyleLbl="node1" presStyleIdx="2" presStyleCnt="4"/>
      <dgm:spPr/>
      <dgm:t>
        <a:bodyPr/>
        <a:lstStyle/>
        <a:p>
          <a:endParaRPr lang="en-US"/>
        </a:p>
      </dgm:t>
    </dgm:pt>
    <dgm:pt modelId="{EAF5A02F-949D-0343-9ED3-127E02E7E425}" type="pres">
      <dgm:prSet presAssocID="{4018240B-B319-804A-8EF9-B9F7B79A4B73}" presName="childShape" presStyleCnt="0"/>
      <dgm:spPr/>
    </dgm:pt>
    <dgm:pt modelId="{954EF789-F24D-9242-8084-AE8D7F1C1939}" type="pres">
      <dgm:prSet presAssocID="{508F848D-AA78-024B-984A-8E46A3D664CC}" presName="Name13" presStyleLbl="parChTrans1D2" presStyleIdx="12" presStyleCnt="24"/>
      <dgm:spPr/>
      <dgm:t>
        <a:bodyPr/>
        <a:lstStyle/>
        <a:p>
          <a:endParaRPr lang="en-US"/>
        </a:p>
      </dgm:t>
    </dgm:pt>
    <dgm:pt modelId="{C8FED943-5742-A744-96E9-548058230EEB}" type="pres">
      <dgm:prSet presAssocID="{313A8F98-4589-0044-A72D-A2ED1CF852EA}" presName="childText" presStyleLbl="bgAcc1" presStyleIdx="12" presStyleCnt="24">
        <dgm:presLayoutVars>
          <dgm:bulletEnabled val="1"/>
        </dgm:presLayoutVars>
      </dgm:prSet>
      <dgm:spPr/>
      <dgm:t>
        <a:bodyPr/>
        <a:lstStyle/>
        <a:p>
          <a:endParaRPr lang="en-US"/>
        </a:p>
      </dgm:t>
    </dgm:pt>
    <dgm:pt modelId="{F6B6E98D-7C44-7848-B663-1B1765472C89}" type="pres">
      <dgm:prSet presAssocID="{8D2FE4D1-6F68-004F-B7CE-8D512B930A93}" presName="Name13" presStyleLbl="parChTrans1D2" presStyleIdx="13" presStyleCnt="24"/>
      <dgm:spPr/>
      <dgm:t>
        <a:bodyPr/>
        <a:lstStyle/>
        <a:p>
          <a:endParaRPr lang="en-US"/>
        </a:p>
      </dgm:t>
    </dgm:pt>
    <dgm:pt modelId="{B861DF23-1FDB-F54D-9B1D-7DE8FF0A00DA}" type="pres">
      <dgm:prSet presAssocID="{FC1B7445-D0EA-7A45-ADDF-B2C24A5FF399}" presName="childText" presStyleLbl="bgAcc1" presStyleIdx="13" presStyleCnt="24">
        <dgm:presLayoutVars>
          <dgm:bulletEnabled val="1"/>
        </dgm:presLayoutVars>
      </dgm:prSet>
      <dgm:spPr/>
      <dgm:t>
        <a:bodyPr/>
        <a:lstStyle/>
        <a:p>
          <a:endParaRPr lang="en-US"/>
        </a:p>
      </dgm:t>
    </dgm:pt>
    <dgm:pt modelId="{45C0D5D9-5E08-3041-8C17-EDBCAAAEAA7D}" type="pres">
      <dgm:prSet presAssocID="{4153682E-68E0-1840-9460-13BC22D18F76}" presName="Name13" presStyleLbl="parChTrans1D2" presStyleIdx="14" presStyleCnt="24"/>
      <dgm:spPr/>
      <dgm:t>
        <a:bodyPr/>
        <a:lstStyle/>
        <a:p>
          <a:endParaRPr lang="en-US"/>
        </a:p>
      </dgm:t>
    </dgm:pt>
    <dgm:pt modelId="{278E1217-4E86-214C-BD2A-A600897CF16B}" type="pres">
      <dgm:prSet presAssocID="{67E6D65C-210C-7843-BB96-1C6D6834CBA1}" presName="childText" presStyleLbl="bgAcc1" presStyleIdx="14" presStyleCnt="24">
        <dgm:presLayoutVars>
          <dgm:bulletEnabled val="1"/>
        </dgm:presLayoutVars>
      </dgm:prSet>
      <dgm:spPr/>
      <dgm:t>
        <a:bodyPr/>
        <a:lstStyle/>
        <a:p>
          <a:endParaRPr lang="en-US"/>
        </a:p>
      </dgm:t>
    </dgm:pt>
    <dgm:pt modelId="{AC19D84F-C536-E94D-9AFF-89119C126964}" type="pres">
      <dgm:prSet presAssocID="{7B0D6C45-422F-AA47-903A-B8A9A795AE40}" presName="Name13" presStyleLbl="parChTrans1D2" presStyleIdx="15" presStyleCnt="24"/>
      <dgm:spPr/>
      <dgm:t>
        <a:bodyPr/>
        <a:lstStyle/>
        <a:p>
          <a:endParaRPr lang="en-US"/>
        </a:p>
      </dgm:t>
    </dgm:pt>
    <dgm:pt modelId="{3CA3130D-40EB-074C-85EB-47010C646825}" type="pres">
      <dgm:prSet presAssocID="{10CC1450-18E0-9C45-BC89-31CA6681914A}" presName="childText" presStyleLbl="bgAcc1" presStyleIdx="15" presStyleCnt="24">
        <dgm:presLayoutVars>
          <dgm:bulletEnabled val="1"/>
        </dgm:presLayoutVars>
      </dgm:prSet>
      <dgm:spPr/>
      <dgm:t>
        <a:bodyPr/>
        <a:lstStyle/>
        <a:p>
          <a:endParaRPr lang="en-US"/>
        </a:p>
      </dgm:t>
    </dgm:pt>
    <dgm:pt modelId="{90CFF368-1C97-2A48-B6B4-66AAC7A3E148}" type="pres">
      <dgm:prSet presAssocID="{2BEB1E1F-B9B3-5440-A492-BD754601DFEB}" presName="Name13" presStyleLbl="parChTrans1D2" presStyleIdx="16" presStyleCnt="24"/>
      <dgm:spPr/>
      <dgm:t>
        <a:bodyPr/>
        <a:lstStyle/>
        <a:p>
          <a:endParaRPr lang="en-US"/>
        </a:p>
      </dgm:t>
    </dgm:pt>
    <dgm:pt modelId="{4B8E865C-BAC0-A64E-84BB-9F67E0275C26}" type="pres">
      <dgm:prSet presAssocID="{E8ACFEFA-F95E-394F-BE9E-02C8D6ADFDCD}" presName="childText" presStyleLbl="bgAcc1" presStyleIdx="16" presStyleCnt="24">
        <dgm:presLayoutVars>
          <dgm:bulletEnabled val="1"/>
        </dgm:presLayoutVars>
      </dgm:prSet>
      <dgm:spPr/>
      <dgm:t>
        <a:bodyPr/>
        <a:lstStyle/>
        <a:p>
          <a:endParaRPr lang="en-US"/>
        </a:p>
      </dgm:t>
    </dgm:pt>
    <dgm:pt modelId="{254B8C3D-1046-D948-962A-9DD5F6C95ACF}" type="pres">
      <dgm:prSet presAssocID="{F243C6F0-A6EF-0547-8893-88E03A9B8196}" presName="Name13" presStyleLbl="parChTrans1D2" presStyleIdx="17" presStyleCnt="24"/>
      <dgm:spPr/>
      <dgm:t>
        <a:bodyPr/>
        <a:lstStyle/>
        <a:p>
          <a:endParaRPr lang="en-US"/>
        </a:p>
      </dgm:t>
    </dgm:pt>
    <dgm:pt modelId="{19EA4F04-0E1F-034A-9E00-16DE3B61F393}" type="pres">
      <dgm:prSet presAssocID="{B6CFAFE8-6929-2A47-A691-BB912637F7AA}" presName="childText" presStyleLbl="bgAcc1" presStyleIdx="17" presStyleCnt="24">
        <dgm:presLayoutVars>
          <dgm:bulletEnabled val="1"/>
        </dgm:presLayoutVars>
      </dgm:prSet>
      <dgm:spPr/>
      <dgm:t>
        <a:bodyPr/>
        <a:lstStyle/>
        <a:p>
          <a:endParaRPr lang="en-US"/>
        </a:p>
      </dgm:t>
    </dgm:pt>
    <dgm:pt modelId="{6B605DD6-67C8-F543-B38B-DB40A6A23EF1}" type="pres">
      <dgm:prSet presAssocID="{294BEB8C-B3F2-5444-8E08-477A11E1DE83}" presName="root" presStyleCnt="0"/>
      <dgm:spPr/>
    </dgm:pt>
    <dgm:pt modelId="{4A5D6FDC-271E-9F41-9BA5-016A3BD71180}" type="pres">
      <dgm:prSet presAssocID="{294BEB8C-B3F2-5444-8E08-477A11E1DE83}" presName="rootComposite" presStyleCnt="0"/>
      <dgm:spPr/>
    </dgm:pt>
    <dgm:pt modelId="{54BCC36F-E5D0-7F45-826F-F2054709E6B6}" type="pres">
      <dgm:prSet presAssocID="{294BEB8C-B3F2-5444-8E08-477A11E1DE83}" presName="rootText" presStyleLbl="node1" presStyleIdx="3" presStyleCnt="4" custLinFactNeighborX="1344"/>
      <dgm:spPr/>
      <dgm:t>
        <a:bodyPr/>
        <a:lstStyle/>
        <a:p>
          <a:endParaRPr lang="en-US"/>
        </a:p>
      </dgm:t>
    </dgm:pt>
    <dgm:pt modelId="{D1C9394F-DE36-A947-B38A-167F589F4F89}" type="pres">
      <dgm:prSet presAssocID="{294BEB8C-B3F2-5444-8E08-477A11E1DE83}" presName="rootConnector" presStyleLbl="node1" presStyleIdx="3" presStyleCnt="4"/>
      <dgm:spPr/>
      <dgm:t>
        <a:bodyPr/>
        <a:lstStyle/>
        <a:p>
          <a:endParaRPr lang="en-US"/>
        </a:p>
      </dgm:t>
    </dgm:pt>
    <dgm:pt modelId="{63E6EC8B-4EAE-4348-BFD3-CD80E44A9B6C}" type="pres">
      <dgm:prSet presAssocID="{294BEB8C-B3F2-5444-8E08-477A11E1DE83}" presName="childShape" presStyleCnt="0"/>
      <dgm:spPr/>
    </dgm:pt>
    <dgm:pt modelId="{0A45ACBD-D996-084E-9CF8-998EE828E58F}" type="pres">
      <dgm:prSet presAssocID="{375C5511-96DA-2E40-BDB7-CC8F9B537367}" presName="Name13" presStyleLbl="parChTrans1D2" presStyleIdx="18" presStyleCnt="24"/>
      <dgm:spPr/>
      <dgm:t>
        <a:bodyPr/>
        <a:lstStyle/>
        <a:p>
          <a:endParaRPr lang="en-US"/>
        </a:p>
      </dgm:t>
    </dgm:pt>
    <dgm:pt modelId="{1624C190-8F52-8A4F-843B-498DDB664801}" type="pres">
      <dgm:prSet presAssocID="{BB5085DC-4084-274A-A981-A2653239F16B}" presName="childText" presStyleLbl="bgAcc1" presStyleIdx="18" presStyleCnt="24" custLinFactNeighborX="-12568">
        <dgm:presLayoutVars>
          <dgm:bulletEnabled val="1"/>
        </dgm:presLayoutVars>
      </dgm:prSet>
      <dgm:spPr/>
      <dgm:t>
        <a:bodyPr/>
        <a:lstStyle/>
        <a:p>
          <a:endParaRPr lang="en-US"/>
        </a:p>
      </dgm:t>
    </dgm:pt>
    <dgm:pt modelId="{9BF57154-9FA0-2B4E-900E-84B8107DD1CA}" type="pres">
      <dgm:prSet presAssocID="{3A4F8099-324E-F648-97AF-B9830821492C}" presName="Name13" presStyleLbl="parChTrans1D2" presStyleIdx="19" presStyleCnt="24"/>
      <dgm:spPr/>
      <dgm:t>
        <a:bodyPr/>
        <a:lstStyle/>
        <a:p>
          <a:endParaRPr lang="en-US"/>
        </a:p>
      </dgm:t>
    </dgm:pt>
    <dgm:pt modelId="{38DA8803-812E-2C45-A79A-6C3F11B309DC}" type="pres">
      <dgm:prSet presAssocID="{C266EF19-80D4-F249-A082-9B6C1ADAD837}" presName="childText" presStyleLbl="bgAcc1" presStyleIdx="19" presStyleCnt="24" custLinFactNeighborX="-12568">
        <dgm:presLayoutVars>
          <dgm:bulletEnabled val="1"/>
        </dgm:presLayoutVars>
      </dgm:prSet>
      <dgm:spPr/>
      <dgm:t>
        <a:bodyPr/>
        <a:lstStyle/>
        <a:p>
          <a:endParaRPr lang="en-US"/>
        </a:p>
      </dgm:t>
    </dgm:pt>
    <dgm:pt modelId="{AA310177-36DE-8847-862E-CE0592E4CB2F}" type="pres">
      <dgm:prSet presAssocID="{D2FF94C0-E955-4544-969C-CF13A6C15914}" presName="Name13" presStyleLbl="parChTrans1D2" presStyleIdx="20" presStyleCnt="24"/>
      <dgm:spPr/>
      <dgm:t>
        <a:bodyPr/>
        <a:lstStyle/>
        <a:p>
          <a:endParaRPr lang="en-US"/>
        </a:p>
      </dgm:t>
    </dgm:pt>
    <dgm:pt modelId="{F114EE52-2266-FF45-A1BB-9EEB62F18070}" type="pres">
      <dgm:prSet presAssocID="{AC92244C-45E4-5B41-9C80-00DA2BE57D4D}" presName="childText" presStyleLbl="bgAcc1" presStyleIdx="20" presStyleCnt="24" custLinFactNeighborX="-12568">
        <dgm:presLayoutVars>
          <dgm:bulletEnabled val="1"/>
        </dgm:presLayoutVars>
      </dgm:prSet>
      <dgm:spPr/>
      <dgm:t>
        <a:bodyPr/>
        <a:lstStyle/>
        <a:p>
          <a:endParaRPr lang="en-US"/>
        </a:p>
      </dgm:t>
    </dgm:pt>
    <dgm:pt modelId="{E135288B-2CFE-C64E-BB73-75A3C839C6D0}" type="pres">
      <dgm:prSet presAssocID="{11B08C5B-CEDA-024A-BC39-B7E9D73F3B31}" presName="Name13" presStyleLbl="parChTrans1D2" presStyleIdx="21" presStyleCnt="24"/>
      <dgm:spPr/>
      <dgm:t>
        <a:bodyPr/>
        <a:lstStyle/>
        <a:p>
          <a:endParaRPr lang="en-US"/>
        </a:p>
      </dgm:t>
    </dgm:pt>
    <dgm:pt modelId="{A0DCCA63-AC51-8E42-8CD7-8E59F27128CA}" type="pres">
      <dgm:prSet presAssocID="{5818CB9A-59AF-E848-A709-C679FAE5565C}" presName="childText" presStyleLbl="bgAcc1" presStyleIdx="21" presStyleCnt="24" custLinFactNeighborX="-12568" custLinFactNeighborY="14259">
        <dgm:presLayoutVars>
          <dgm:bulletEnabled val="1"/>
        </dgm:presLayoutVars>
      </dgm:prSet>
      <dgm:spPr/>
      <dgm:t>
        <a:bodyPr/>
        <a:lstStyle/>
        <a:p>
          <a:endParaRPr lang="en-US"/>
        </a:p>
      </dgm:t>
    </dgm:pt>
    <dgm:pt modelId="{73B9889A-6221-E047-BB05-17962AA5F040}" type="pres">
      <dgm:prSet presAssocID="{7EBEADDD-D010-7F4C-B088-95558F9FB902}" presName="Name13" presStyleLbl="parChTrans1D2" presStyleIdx="22" presStyleCnt="24"/>
      <dgm:spPr/>
      <dgm:t>
        <a:bodyPr/>
        <a:lstStyle/>
        <a:p>
          <a:endParaRPr lang="en-US"/>
        </a:p>
      </dgm:t>
    </dgm:pt>
    <dgm:pt modelId="{99FDA2FE-29D2-F04C-BBFE-5A847011B5E5}" type="pres">
      <dgm:prSet presAssocID="{0E3A3E12-95BE-8E46-8073-0A6DA7640781}" presName="childText" presStyleLbl="bgAcc1" presStyleIdx="22" presStyleCnt="24" custLinFactNeighborX="-12568">
        <dgm:presLayoutVars>
          <dgm:bulletEnabled val="1"/>
        </dgm:presLayoutVars>
      </dgm:prSet>
      <dgm:spPr/>
      <dgm:t>
        <a:bodyPr/>
        <a:lstStyle/>
        <a:p>
          <a:endParaRPr lang="en-US"/>
        </a:p>
      </dgm:t>
    </dgm:pt>
    <dgm:pt modelId="{91175D28-7D8E-664B-9D41-50336E6DD12E}" type="pres">
      <dgm:prSet presAssocID="{EB24007B-8F1A-364B-A8A2-E9126B213748}" presName="Name13" presStyleLbl="parChTrans1D2" presStyleIdx="23" presStyleCnt="24"/>
      <dgm:spPr/>
      <dgm:t>
        <a:bodyPr/>
        <a:lstStyle/>
        <a:p>
          <a:endParaRPr lang="en-US"/>
        </a:p>
      </dgm:t>
    </dgm:pt>
    <dgm:pt modelId="{C714D983-E3EB-7448-8DE9-23CA0109FE7E}" type="pres">
      <dgm:prSet presAssocID="{408C2FE1-813C-FB46-B4D7-8A36D526D27C}" presName="childText" presStyleLbl="bgAcc1" presStyleIdx="23" presStyleCnt="24" custLinFactNeighborX="-12568">
        <dgm:presLayoutVars>
          <dgm:bulletEnabled val="1"/>
        </dgm:presLayoutVars>
      </dgm:prSet>
      <dgm:spPr/>
      <dgm:t>
        <a:bodyPr/>
        <a:lstStyle/>
        <a:p>
          <a:endParaRPr lang="en-US"/>
        </a:p>
      </dgm:t>
    </dgm:pt>
  </dgm:ptLst>
  <dgm:cxnLst>
    <dgm:cxn modelId="{735D49C5-D47E-4E3A-8EEE-410087B4215C}" type="presOf" srcId="{B6CFAFE8-6929-2A47-A691-BB912637F7AA}" destId="{19EA4F04-0E1F-034A-9E00-16DE3B61F393}" srcOrd="0" destOrd="0" presId="urn:microsoft.com/office/officeart/2005/8/layout/hierarchy3"/>
    <dgm:cxn modelId="{44A0EDE5-AFA1-7A46-BAF6-28E5D66C7BBB}" srcId="{7637ED93-D45F-0348-83E5-D929287D02D4}" destId="{BD96BBDB-74B5-4448-A6CD-03FFF04D93E3}" srcOrd="0" destOrd="0" parTransId="{779245A4-AAC3-2D46-8AB8-2C9FE25912F0}" sibTransId="{96A4B4B0-05A0-5346-8873-ABEEF06F558B}"/>
    <dgm:cxn modelId="{2415E4EF-62F8-4F4C-901F-59D4E17C7E77}" type="presOf" srcId="{AC92244C-45E4-5B41-9C80-00DA2BE57D4D}" destId="{F114EE52-2266-FF45-A1BB-9EEB62F18070}" srcOrd="0" destOrd="0" presId="urn:microsoft.com/office/officeart/2005/8/layout/hierarchy3"/>
    <dgm:cxn modelId="{E3EB1727-91AD-0E41-97D9-4FE541F4D053}" srcId="{BD96BBDB-74B5-4448-A6CD-03FFF04D93E3}" destId="{27070F7C-758F-0A4A-BFD6-9F03B9950F3E}" srcOrd="4" destOrd="0" parTransId="{D91E7271-76FA-894F-BFDD-34E97DD2133B}" sibTransId="{9B2FED95-4A3F-9D4F-AD74-3304D0FC10EB}"/>
    <dgm:cxn modelId="{0BA5BDF5-F933-4B02-8F8D-AF73FD885AD7}" type="presOf" srcId="{D91E7271-76FA-894F-BFDD-34E97DD2133B}" destId="{EC733662-223E-0841-B139-505D8D6DAFBB}" srcOrd="0" destOrd="0" presId="urn:microsoft.com/office/officeart/2005/8/layout/hierarchy3"/>
    <dgm:cxn modelId="{58D34D84-7DB3-224D-B71B-58DB5782F0BD}" srcId="{4018240B-B319-804A-8EF9-B9F7B79A4B73}" destId="{E8ACFEFA-F95E-394F-BE9E-02C8D6ADFDCD}" srcOrd="4" destOrd="0" parTransId="{2BEB1E1F-B9B3-5440-A492-BD754601DFEB}" sibTransId="{91307F68-6953-C240-9731-F308F48473FF}"/>
    <dgm:cxn modelId="{98EDFE03-AED4-4289-96D7-0F4F03671ACE}" type="presOf" srcId="{D2FF94C0-E955-4544-969C-CF13A6C15914}" destId="{AA310177-36DE-8847-862E-CE0592E4CB2F}" srcOrd="0" destOrd="0" presId="urn:microsoft.com/office/officeart/2005/8/layout/hierarchy3"/>
    <dgm:cxn modelId="{766D6B2C-DA85-4991-96A1-FC00B672A702}" type="presOf" srcId="{B94B8E9A-D928-4644-AF7B-3D93DF92288E}" destId="{D5B3969A-B723-3D42-8B46-4F30A4D6BE15}" srcOrd="0" destOrd="0" presId="urn:microsoft.com/office/officeart/2005/8/layout/hierarchy3"/>
    <dgm:cxn modelId="{1CAD7083-C51D-3242-B231-B085D6C78D2A}" srcId="{CEB066C1-972A-604D-BEBC-A6C698DABB23}" destId="{B94B8E9A-D928-4644-AF7B-3D93DF92288E}" srcOrd="0" destOrd="0" parTransId="{F84575A1-9F6A-5C46-8373-61202B892DC2}" sibTransId="{DED735DF-6C30-7042-9382-A8A48FB769B5}"/>
    <dgm:cxn modelId="{BB14A97F-210A-4D79-85AD-F9DD61A2EC19}" type="presOf" srcId="{7B0D6C45-422F-AA47-903A-B8A9A795AE40}" destId="{AC19D84F-C536-E94D-9AFF-89119C126964}" srcOrd="0" destOrd="0" presId="urn:microsoft.com/office/officeart/2005/8/layout/hierarchy3"/>
    <dgm:cxn modelId="{898D5A45-74A0-FF43-A62F-0DD47EDF7468}" srcId="{4018240B-B319-804A-8EF9-B9F7B79A4B73}" destId="{67E6D65C-210C-7843-BB96-1C6D6834CBA1}" srcOrd="2" destOrd="0" parTransId="{4153682E-68E0-1840-9460-13BC22D18F76}" sibTransId="{A22697F8-586C-1D41-A6F8-B30E91B5C0DE}"/>
    <dgm:cxn modelId="{A8018E4D-74E5-4D62-B546-C9F51A36B144}" type="presOf" srcId="{0A8E0B4E-6938-304A-A00F-D9A86F045065}" destId="{537A1CC6-C1B6-5349-BA0F-937322E070AC}" srcOrd="0" destOrd="0" presId="urn:microsoft.com/office/officeart/2005/8/layout/hierarchy3"/>
    <dgm:cxn modelId="{9B393246-6992-4FE5-AD2C-6486C9DE6787}" type="presOf" srcId="{508F848D-AA78-024B-984A-8E46A3D664CC}" destId="{954EF789-F24D-9242-8084-AE8D7F1C1939}" srcOrd="0" destOrd="0" presId="urn:microsoft.com/office/officeart/2005/8/layout/hierarchy3"/>
    <dgm:cxn modelId="{6BBF51B2-6210-46A8-9A8B-B41313B9B969}" type="presOf" srcId="{10CC1450-18E0-9C45-BC89-31CA6681914A}" destId="{3CA3130D-40EB-074C-85EB-47010C646825}" srcOrd="0" destOrd="0" presId="urn:microsoft.com/office/officeart/2005/8/layout/hierarchy3"/>
    <dgm:cxn modelId="{BF703CBA-CA68-4099-B2FC-847F6B350309}" type="presOf" srcId="{7637ED93-D45F-0348-83E5-D929287D02D4}" destId="{90EFA2C8-DBCE-7447-861D-DE7CF42BD511}" srcOrd="0" destOrd="0" presId="urn:microsoft.com/office/officeart/2005/8/layout/hierarchy3"/>
    <dgm:cxn modelId="{24B70788-75AA-4333-B22A-99FD0D9AD54C}" type="presOf" srcId="{830A05E0-468F-7B40-A367-C4CE49C003F6}" destId="{92838B1C-81CE-9F4B-8804-710DE37C0A40}" srcOrd="0" destOrd="0" presId="urn:microsoft.com/office/officeart/2005/8/layout/hierarchy3"/>
    <dgm:cxn modelId="{97CAB606-A2AB-B44D-A0D2-E468381EBA4C}" srcId="{BD96BBDB-74B5-4448-A6CD-03FFF04D93E3}" destId="{830A05E0-468F-7B40-A367-C4CE49C003F6}" srcOrd="0" destOrd="0" parTransId="{A4CF3AD8-A132-2648-891B-175DD4F35E17}" sibTransId="{EA462235-A4C7-934F-9B56-1297622EE968}"/>
    <dgm:cxn modelId="{36D66A1F-5AE4-431A-977B-A7F973055CF5}" type="presOf" srcId="{3949C02D-E5CB-4A48-B3E1-C7B157877066}" destId="{9A6243EB-FABC-3B4F-81B0-E40846881A87}" srcOrd="0" destOrd="0" presId="urn:microsoft.com/office/officeart/2005/8/layout/hierarchy3"/>
    <dgm:cxn modelId="{11208023-DD56-49D0-ABE4-F114BEBF316C}" type="presOf" srcId="{BB5085DC-4084-274A-A981-A2653239F16B}" destId="{1624C190-8F52-8A4F-843B-498DDB664801}" srcOrd="0" destOrd="0" presId="urn:microsoft.com/office/officeart/2005/8/layout/hierarchy3"/>
    <dgm:cxn modelId="{D416EAC4-801D-4744-9B9F-1235CB2CF13A}" type="presOf" srcId="{E8ACFEFA-F95E-394F-BE9E-02C8D6ADFDCD}" destId="{4B8E865C-BAC0-A64E-84BB-9F67E0275C26}" srcOrd="0" destOrd="0" presId="urn:microsoft.com/office/officeart/2005/8/layout/hierarchy3"/>
    <dgm:cxn modelId="{175EAB04-9718-2D41-B0DC-9B74C4FE3A98}" srcId="{294BEB8C-B3F2-5444-8E08-477A11E1DE83}" destId="{C266EF19-80D4-F249-A082-9B6C1ADAD837}" srcOrd="1" destOrd="0" parTransId="{3A4F8099-324E-F648-97AF-B9830821492C}" sibTransId="{E1D6E06C-0E95-F14F-85A7-18161CAB0B36}"/>
    <dgm:cxn modelId="{9F232D37-772A-4AB8-8548-AB388A50AAA0}" type="presOf" srcId="{15C1DCA0-29EA-0B4A-9E68-684F41B009C3}" destId="{0867B72F-DDBE-0048-BF55-7E4F81C5DD4F}" srcOrd="0" destOrd="0" presId="urn:microsoft.com/office/officeart/2005/8/layout/hierarchy3"/>
    <dgm:cxn modelId="{E1E88EC2-006F-4E4A-9B56-DD623F20E086}" type="presOf" srcId="{52EA3279-779A-C040-8BE7-CAA12378111C}" destId="{9E3F4977-534C-B447-95A8-48FE3AB01BA6}" srcOrd="0" destOrd="0" presId="urn:microsoft.com/office/officeart/2005/8/layout/hierarchy3"/>
    <dgm:cxn modelId="{E0DA3F9C-250E-4230-A6FF-14E0A48063B8}" type="presOf" srcId="{294BEB8C-B3F2-5444-8E08-477A11E1DE83}" destId="{54BCC36F-E5D0-7F45-826F-F2054709E6B6}" srcOrd="0" destOrd="0" presId="urn:microsoft.com/office/officeart/2005/8/layout/hierarchy3"/>
    <dgm:cxn modelId="{B2D5594E-0030-4C3A-A9D1-2EE6D188C058}" type="presOf" srcId="{FC1B7445-D0EA-7A45-ADDF-B2C24A5FF399}" destId="{B861DF23-1FDB-F54D-9B1D-7DE8FF0A00DA}" srcOrd="0" destOrd="0" presId="urn:microsoft.com/office/officeart/2005/8/layout/hierarchy3"/>
    <dgm:cxn modelId="{C1432FBA-29BA-4F7D-AFDA-B90B47ECF4F7}" type="presOf" srcId="{EEBF896F-E32C-B443-98E0-67BEFF97AE01}" destId="{EFDB1297-FD2C-4C42-9025-1492AADF8044}" srcOrd="0" destOrd="0" presId="urn:microsoft.com/office/officeart/2005/8/layout/hierarchy3"/>
    <dgm:cxn modelId="{5EABBA88-63BA-4150-8F68-98464CFDBF08}" type="presOf" srcId="{A4CF3AD8-A132-2648-891B-175DD4F35E17}" destId="{65F8B886-9FCA-4C4D-AF04-3808C34D40AE}" srcOrd="0" destOrd="0" presId="urn:microsoft.com/office/officeart/2005/8/layout/hierarchy3"/>
    <dgm:cxn modelId="{7C0145E7-B50E-7448-9F19-D71B5181147E}" srcId="{BD96BBDB-74B5-4448-A6CD-03FFF04D93E3}" destId="{918C9BE8-5000-8A44-A215-5EB3FE274B2C}" srcOrd="3" destOrd="0" parTransId="{805BA1BB-4987-4946-AA51-A11357A972ED}" sibTransId="{72A6F46C-1CF9-FE44-9A6D-6F9616115FB6}"/>
    <dgm:cxn modelId="{2F13DC32-9A9E-4E46-8C0D-A94A67A4E82C}" type="presOf" srcId="{918C9BE8-5000-8A44-A215-5EB3FE274B2C}" destId="{F7BE2167-7800-8E45-8B24-F3FCA707DD76}" srcOrd="0" destOrd="0" presId="urn:microsoft.com/office/officeart/2005/8/layout/hierarchy3"/>
    <dgm:cxn modelId="{F73ED3E7-02B9-4B56-B50F-826449155F86}" type="presOf" srcId="{BD96BBDB-74B5-4448-A6CD-03FFF04D93E3}" destId="{010D2025-D8B8-8D46-AA96-B3C826040417}" srcOrd="1" destOrd="0" presId="urn:microsoft.com/office/officeart/2005/8/layout/hierarchy3"/>
    <dgm:cxn modelId="{BCD06E49-F6C4-7448-BD53-8BFDAE04884D}" srcId="{4018240B-B319-804A-8EF9-B9F7B79A4B73}" destId="{313A8F98-4589-0044-A72D-A2ED1CF852EA}" srcOrd="0" destOrd="0" parTransId="{508F848D-AA78-024B-984A-8E46A3D664CC}" sibTransId="{CF352ED9-24CA-D749-A1BD-0580AD3E8B3E}"/>
    <dgm:cxn modelId="{90E2290F-AEF0-4781-8694-1543A755B8E9}" type="presOf" srcId="{11B08C5B-CEDA-024A-BC39-B7E9D73F3B31}" destId="{E135288B-2CFE-C64E-BB73-75A3C839C6D0}" srcOrd="0" destOrd="0" presId="urn:microsoft.com/office/officeart/2005/8/layout/hierarchy3"/>
    <dgm:cxn modelId="{4AF20505-DE73-4D4F-BAA8-E68650C3EBB5}" srcId="{294BEB8C-B3F2-5444-8E08-477A11E1DE83}" destId="{408C2FE1-813C-FB46-B4D7-8A36D526D27C}" srcOrd="5" destOrd="0" parTransId="{EB24007B-8F1A-364B-A8A2-E9126B213748}" sibTransId="{5A4E7BC3-AD9F-8F4A-A276-13A26E29438F}"/>
    <dgm:cxn modelId="{F50ABC37-DB70-4944-9132-20B4B77D5A49}" srcId="{294BEB8C-B3F2-5444-8E08-477A11E1DE83}" destId="{0E3A3E12-95BE-8E46-8073-0A6DA7640781}" srcOrd="4" destOrd="0" parTransId="{7EBEADDD-D010-7F4C-B088-95558F9FB902}" sibTransId="{BBBB522E-86D3-E940-94AB-561CD2DCF47E}"/>
    <dgm:cxn modelId="{6A6AF288-F283-4DB4-9552-A4EACD5964A4}" type="presOf" srcId="{67E6D65C-210C-7843-BB96-1C6D6834CBA1}" destId="{278E1217-4E86-214C-BD2A-A600897CF16B}" srcOrd="0" destOrd="0" presId="urn:microsoft.com/office/officeart/2005/8/layout/hierarchy3"/>
    <dgm:cxn modelId="{685C39CE-4BE7-40CB-929C-8ED1BCB0054A}" type="presOf" srcId="{2BEB1E1F-B9B3-5440-A492-BD754601DFEB}" destId="{90CFF368-1C97-2A48-B6B4-66AAC7A3E148}" srcOrd="0" destOrd="0" presId="urn:microsoft.com/office/officeart/2005/8/layout/hierarchy3"/>
    <dgm:cxn modelId="{6CAEAB90-5F4E-4044-A365-986A96A1893F}" srcId="{CEB066C1-972A-604D-BEBC-A6C698DABB23}" destId="{3949C02D-E5CB-4A48-B3E1-C7B157877066}" srcOrd="3" destOrd="0" parTransId="{BD5607B6-320B-DD46-9A7B-CAF5E69D2069}" sibTransId="{B511179C-412F-6846-9D7F-1A163A22B72C}"/>
    <dgm:cxn modelId="{B1937E36-0BBE-45F9-9511-66D42633DFF0}" type="presOf" srcId="{375C5511-96DA-2E40-BDB7-CC8F9B537367}" destId="{0A45ACBD-D996-084E-9CF8-998EE828E58F}" srcOrd="0" destOrd="0" presId="urn:microsoft.com/office/officeart/2005/8/layout/hierarchy3"/>
    <dgm:cxn modelId="{BB66DA1D-F124-4EDE-A800-72C6E95084C0}" type="presOf" srcId="{5818CB9A-59AF-E848-A709-C679FAE5565C}" destId="{A0DCCA63-AC51-8E42-8CD7-8E59F27128CA}" srcOrd="0" destOrd="0" presId="urn:microsoft.com/office/officeart/2005/8/layout/hierarchy3"/>
    <dgm:cxn modelId="{4C471A1C-83E0-2747-B18C-191308994286}" srcId="{294BEB8C-B3F2-5444-8E08-477A11E1DE83}" destId="{5818CB9A-59AF-E848-A709-C679FAE5565C}" srcOrd="3" destOrd="0" parTransId="{11B08C5B-CEDA-024A-BC39-B7E9D73F3B31}" sibTransId="{F0F394E3-2568-1743-8FAB-2AD95B0FC6C2}"/>
    <dgm:cxn modelId="{CDA1F086-06EC-A245-A1C3-D6645E057BB9}" srcId="{7637ED93-D45F-0348-83E5-D929287D02D4}" destId="{4018240B-B319-804A-8EF9-B9F7B79A4B73}" srcOrd="2" destOrd="0" parTransId="{996C77D0-9471-C14B-B6EF-1A6A739A77F3}" sibTransId="{11A7EDE7-4DFA-F849-ADEB-217B02AA54E9}"/>
    <dgm:cxn modelId="{583EC9A6-C2AF-4421-9BC1-F2C7C5253E18}" type="presOf" srcId="{DBEBF809-0FB6-D14B-A71A-CEFA92DDF2FF}" destId="{7D2CFF14-0701-D348-B47E-F97D2DD5339D}" srcOrd="0" destOrd="0" presId="urn:microsoft.com/office/officeart/2005/8/layout/hierarchy3"/>
    <dgm:cxn modelId="{5589EAD8-311F-44F6-A94C-03A590678E4F}" type="presOf" srcId="{C650CDB4-D490-614F-A304-34E1CB52931B}" destId="{EB9B21D1-3706-6241-9C4B-7D4C604C34BF}" srcOrd="0" destOrd="0" presId="urn:microsoft.com/office/officeart/2005/8/layout/hierarchy3"/>
    <dgm:cxn modelId="{2359E5DA-2D0F-3641-AC88-7FFC4AD66180}" srcId="{294BEB8C-B3F2-5444-8E08-477A11E1DE83}" destId="{AC92244C-45E4-5B41-9C80-00DA2BE57D4D}" srcOrd="2" destOrd="0" parTransId="{D2FF94C0-E955-4544-969C-CF13A6C15914}" sibTransId="{3C136A51-4355-3045-BC82-794B274C39F1}"/>
    <dgm:cxn modelId="{3B528E95-2829-46EE-A170-2B125D347AC8}" type="presOf" srcId="{BD96BBDB-74B5-4448-A6CD-03FFF04D93E3}" destId="{452BAC42-0C39-E341-AFA0-3627906E4D48}" srcOrd="0" destOrd="0" presId="urn:microsoft.com/office/officeart/2005/8/layout/hierarchy3"/>
    <dgm:cxn modelId="{08FE9064-5AFF-4EE9-9A16-A41D1E9FF081}" type="presOf" srcId="{4DBD78E1-4A48-E543-87A0-8956A32065E7}" destId="{44C12AA8-A39C-D746-A848-2BDCED608400}" srcOrd="0" destOrd="0" presId="urn:microsoft.com/office/officeart/2005/8/layout/hierarchy3"/>
    <dgm:cxn modelId="{130A2E41-7C7C-4CF4-856E-211ECFBAB5C1}" type="presOf" srcId="{81AE4D94-3CE9-2A4D-8104-9D985E793318}" destId="{9921A63B-72EB-A146-8A8D-698E58E40E47}" srcOrd="0" destOrd="0" presId="urn:microsoft.com/office/officeart/2005/8/layout/hierarchy3"/>
    <dgm:cxn modelId="{DB3790F9-35A8-4563-866A-D7B5B66E882F}" type="presOf" srcId="{4153682E-68E0-1840-9460-13BC22D18F76}" destId="{45C0D5D9-5E08-3041-8C17-EDBCAAAEAA7D}" srcOrd="0" destOrd="0" presId="urn:microsoft.com/office/officeart/2005/8/layout/hierarchy3"/>
    <dgm:cxn modelId="{55118A4C-817A-4F5E-AFB2-4BB89F4AA3AA}" type="presOf" srcId="{CEB066C1-972A-604D-BEBC-A6C698DABB23}" destId="{75A05735-20F0-EE42-8C97-A01CB2F5EC83}" srcOrd="0" destOrd="0" presId="urn:microsoft.com/office/officeart/2005/8/layout/hierarchy3"/>
    <dgm:cxn modelId="{534BABA3-268F-4111-A9F0-523AECFAFEC8}" type="presOf" srcId="{EB24007B-8F1A-364B-A8A2-E9126B213748}" destId="{91175D28-7D8E-664B-9D41-50336E6DD12E}" srcOrd="0" destOrd="0" presId="urn:microsoft.com/office/officeart/2005/8/layout/hierarchy3"/>
    <dgm:cxn modelId="{F6E5CA96-9945-E146-8D39-83D0DD4B7EAE}" srcId="{4018240B-B319-804A-8EF9-B9F7B79A4B73}" destId="{FC1B7445-D0EA-7A45-ADDF-B2C24A5FF399}" srcOrd="1" destOrd="0" parTransId="{8D2FE4D1-6F68-004F-B7CE-8D512B930A93}" sibTransId="{A418683A-49D6-494C-91B6-9385E18958E7}"/>
    <dgm:cxn modelId="{584915ED-EA85-4702-98C3-315053EDD501}" type="presOf" srcId="{D60FD937-562A-674F-9DBF-88C20803A3EA}" destId="{2595CBD4-DB51-634E-B4F3-5049BFDC30D3}" srcOrd="0" destOrd="0" presId="urn:microsoft.com/office/officeart/2005/8/layout/hierarchy3"/>
    <dgm:cxn modelId="{CEBB95A6-FCA8-4788-9331-3661F1CFE4D3}" type="presOf" srcId="{408C2FE1-813C-FB46-B4D7-8A36D526D27C}" destId="{C714D983-E3EB-7448-8DE9-23CA0109FE7E}" srcOrd="0" destOrd="0" presId="urn:microsoft.com/office/officeart/2005/8/layout/hierarchy3"/>
    <dgm:cxn modelId="{4456FB8A-E8C8-4D5A-B27B-8DC115949CD6}" type="presOf" srcId="{4018240B-B319-804A-8EF9-B9F7B79A4B73}" destId="{A255FCCF-00F8-9A4B-825B-8A6FBDA48BB9}" srcOrd="1" destOrd="0" presId="urn:microsoft.com/office/officeart/2005/8/layout/hierarchy3"/>
    <dgm:cxn modelId="{EF0F0870-12E2-DF43-A85D-6F8610B54DA4}" srcId="{CEB066C1-972A-604D-BEBC-A6C698DABB23}" destId="{F643089D-5173-B242-B02F-02273BBDEDC6}" srcOrd="4" destOrd="0" parTransId="{D4938391-76F1-504E-8E5D-C2D36FD35975}" sibTransId="{981B00B3-0283-4C42-A60C-8761AAF8DE77}"/>
    <dgm:cxn modelId="{438EAAC2-4D19-496D-8D76-B49A24E1566D}" type="presOf" srcId="{F643089D-5173-B242-B02F-02273BBDEDC6}" destId="{3EDC0C24-C615-3B45-AB6A-7D0611216597}" srcOrd="0" destOrd="0" presId="urn:microsoft.com/office/officeart/2005/8/layout/hierarchy3"/>
    <dgm:cxn modelId="{80651319-0D56-470A-9174-5FAA09D5FA9C}" type="presOf" srcId="{BD5607B6-320B-DD46-9A7B-CAF5E69D2069}" destId="{2D60B218-4641-8D42-8092-6939D31CD093}" srcOrd="0" destOrd="0" presId="urn:microsoft.com/office/officeart/2005/8/layout/hierarchy3"/>
    <dgm:cxn modelId="{3BA7A906-51A8-0A42-AD99-4A4159465300}" srcId="{4018240B-B319-804A-8EF9-B9F7B79A4B73}" destId="{B6CFAFE8-6929-2A47-A691-BB912637F7AA}" srcOrd="5" destOrd="0" parTransId="{F243C6F0-A6EF-0547-8893-88E03A9B8196}" sibTransId="{EF415D18-D6A4-2448-BD70-27580355D53B}"/>
    <dgm:cxn modelId="{02200640-2399-4D08-8685-FD2A63F9B549}" type="presOf" srcId="{805BA1BB-4987-4946-AA51-A11357A972ED}" destId="{6F9F18A2-B41D-A34C-A4B4-DE07262ED2C1}" srcOrd="0" destOrd="0" presId="urn:microsoft.com/office/officeart/2005/8/layout/hierarchy3"/>
    <dgm:cxn modelId="{D911191B-DC1F-4CF7-BE24-A30FCADEE253}" type="presOf" srcId="{0E3A3E12-95BE-8E46-8073-0A6DA7640781}" destId="{99FDA2FE-29D2-F04C-BBFE-5A847011B5E5}" srcOrd="0" destOrd="0" presId="urn:microsoft.com/office/officeart/2005/8/layout/hierarchy3"/>
    <dgm:cxn modelId="{DD775579-77ED-3341-9511-00EF22E00909}" srcId="{BD96BBDB-74B5-4448-A6CD-03FFF04D93E3}" destId="{F6E26DEC-1B6A-A148-83AB-56746EE1516A}" srcOrd="2" destOrd="0" parTransId="{0A8E0B4E-6938-304A-A00F-D9A86F045065}" sibTransId="{74104875-383A-9F4A-B0D1-1E60BDCD1CA3}"/>
    <dgm:cxn modelId="{098A86FA-204F-4A94-BD84-AEBC5910C830}" type="presOf" srcId="{27070F7C-758F-0A4A-BFD6-9F03B9950F3E}" destId="{B18E5016-AD14-5A4F-BAE3-2A7079477BDF}" srcOrd="0" destOrd="0" presId="urn:microsoft.com/office/officeart/2005/8/layout/hierarchy3"/>
    <dgm:cxn modelId="{27CF7B2B-6DC6-4A37-B55B-701FCFF46CBD}" type="presOf" srcId="{3A4F8099-324E-F648-97AF-B9830821492C}" destId="{9BF57154-9FA0-2B4E-900E-84B8107DD1CA}" srcOrd="0" destOrd="0" presId="urn:microsoft.com/office/officeart/2005/8/layout/hierarchy3"/>
    <dgm:cxn modelId="{CBE015E2-7125-7E40-BF3B-5F37087F04F7}" srcId="{294BEB8C-B3F2-5444-8E08-477A11E1DE83}" destId="{BB5085DC-4084-274A-A981-A2653239F16B}" srcOrd="0" destOrd="0" parTransId="{375C5511-96DA-2E40-BDB7-CC8F9B537367}" sibTransId="{51E0E53A-EF07-444B-8ECA-2102F480B276}"/>
    <dgm:cxn modelId="{DF756277-6891-4F3B-B942-8A5CE7CC4C54}" type="presOf" srcId="{AD62B773-0368-9342-8DA7-C034FF287A7B}" destId="{3A4F0860-E8DF-D448-BB37-A81B613B4A7F}" srcOrd="0" destOrd="0" presId="urn:microsoft.com/office/officeart/2005/8/layout/hierarchy3"/>
    <dgm:cxn modelId="{0A1AC298-B37E-D74F-BE0C-D22EC6702B74}" srcId="{BD96BBDB-74B5-4448-A6CD-03FFF04D93E3}" destId="{AD62B773-0368-9342-8DA7-C034FF287A7B}" srcOrd="1" destOrd="0" parTransId="{81AE4D94-3CE9-2A4D-8104-9D985E793318}" sibTransId="{4FDE6600-4707-C84B-A845-1AFD33A78BAB}"/>
    <dgm:cxn modelId="{8DD47240-4276-4C9C-BCA5-F5CA0743C3CB}" type="presOf" srcId="{294BEB8C-B3F2-5444-8E08-477A11E1DE83}" destId="{D1C9394F-DE36-A947-B38A-167F589F4F89}" srcOrd="1" destOrd="0" presId="urn:microsoft.com/office/officeart/2005/8/layout/hierarchy3"/>
    <dgm:cxn modelId="{9AC056CC-4F17-174B-8239-7407D6C6C600}" srcId="{CEB066C1-972A-604D-BEBC-A6C698DABB23}" destId="{EEBF896F-E32C-B443-98E0-67BEFF97AE01}" srcOrd="5" destOrd="0" parTransId="{C650CDB4-D490-614F-A304-34E1CB52931B}" sibTransId="{E5BFF41B-7381-6F4F-8EBE-B23C1E8EA2E7}"/>
    <dgm:cxn modelId="{2023F514-672D-4E04-84A9-1ED1CB6D8850}" type="presOf" srcId="{F6E26DEC-1B6A-A148-83AB-56746EE1516A}" destId="{C1D9DE85-5BA6-9C4F-B948-19CE269C0A30}" srcOrd="0" destOrd="0" presId="urn:microsoft.com/office/officeart/2005/8/layout/hierarchy3"/>
    <dgm:cxn modelId="{CC6A48A7-9DAE-4E15-8A8D-D3C2320615D9}" type="presOf" srcId="{7EBEADDD-D010-7F4C-B088-95558F9FB902}" destId="{73B9889A-6221-E047-BB05-17962AA5F040}" srcOrd="0" destOrd="0" presId="urn:microsoft.com/office/officeart/2005/8/layout/hierarchy3"/>
    <dgm:cxn modelId="{8041E432-6712-4D1F-91F7-5A72E9ED25DC}" type="presOf" srcId="{4018240B-B319-804A-8EF9-B9F7B79A4B73}" destId="{EF0BF1E0-571C-1749-9EA2-A7CE5E1FB61F}" srcOrd="0" destOrd="0" presId="urn:microsoft.com/office/officeart/2005/8/layout/hierarchy3"/>
    <dgm:cxn modelId="{A9569845-2EF7-4E0E-AD83-970C174969AD}" type="presOf" srcId="{C266EF19-80D4-F249-A082-9B6C1ADAD837}" destId="{38DA8803-812E-2C45-A79A-6C3F11B309DC}" srcOrd="0" destOrd="0" presId="urn:microsoft.com/office/officeart/2005/8/layout/hierarchy3"/>
    <dgm:cxn modelId="{5E82C466-397D-984F-9C10-4FC05FAF8CF7}" srcId="{7637ED93-D45F-0348-83E5-D929287D02D4}" destId="{294BEB8C-B3F2-5444-8E08-477A11E1DE83}" srcOrd="3" destOrd="0" parTransId="{5077C175-5467-DA4E-AAFC-5FE14B3AC2C3}" sibTransId="{AF77281F-A884-684F-9F88-63FC47CE4168}"/>
    <dgm:cxn modelId="{D179E2F9-E915-A348-A937-CD782469E4AC}" srcId="{BD96BBDB-74B5-4448-A6CD-03FFF04D93E3}" destId="{4DBD78E1-4A48-E543-87A0-8956A32065E7}" srcOrd="5" destOrd="0" parTransId="{D60FD937-562A-674F-9DBF-88C20803A3EA}" sibTransId="{23C2E2ED-4BE4-DD46-B796-28EC7573B5CE}"/>
    <dgm:cxn modelId="{AEE579E4-6F8C-46A2-83B4-0310952F85FF}" type="presOf" srcId="{CEB066C1-972A-604D-BEBC-A6C698DABB23}" destId="{C77DAE23-0F09-3149-AE6B-39A79332A292}" srcOrd="1" destOrd="0" presId="urn:microsoft.com/office/officeart/2005/8/layout/hierarchy3"/>
    <dgm:cxn modelId="{5DC96BD0-37C8-4539-8BF2-EAD0B0F18EFD}" type="presOf" srcId="{F243C6F0-A6EF-0547-8893-88E03A9B8196}" destId="{254B8C3D-1046-D948-962A-9DD5F6C95ACF}" srcOrd="0" destOrd="0" presId="urn:microsoft.com/office/officeart/2005/8/layout/hierarchy3"/>
    <dgm:cxn modelId="{8083EDFE-B428-4545-993D-12C9C5366430}" srcId="{4018240B-B319-804A-8EF9-B9F7B79A4B73}" destId="{10CC1450-18E0-9C45-BC89-31CA6681914A}" srcOrd="3" destOrd="0" parTransId="{7B0D6C45-422F-AA47-903A-B8A9A795AE40}" sibTransId="{A88461DB-A754-1B4D-ABCB-CCD0AD3AC22B}"/>
    <dgm:cxn modelId="{1875B541-100C-4121-8245-0B6522343761}" type="presOf" srcId="{D4938391-76F1-504E-8E5D-C2D36FD35975}" destId="{132F3B23-C230-104E-AB6C-9C667BC75C0E}" srcOrd="0" destOrd="0" presId="urn:microsoft.com/office/officeart/2005/8/layout/hierarchy3"/>
    <dgm:cxn modelId="{828D8676-C7E6-4A6A-A710-BEC72BB3C9B8}" type="presOf" srcId="{F84575A1-9F6A-5C46-8373-61202B892DC2}" destId="{16B6EB31-8A73-1444-B472-F969BDDEF33E}" srcOrd="0" destOrd="0" presId="urn:microsoft.com/office/officeart/2005/8/layout/hierarchy3"/>
    <dgm:cxn modelId="{8B3B8433-C1B4-6C4D-8924-F098CABA9438}" srcId="{7637ED93-D45F-0348-83E5-D929287D02D4}" destId="{CEB066C1-972A-604D-BEBC-A6C698DABB23}" srcOrd="1" destOrd="0" parTransId="{745D1226-FC0C-C846-BF10-55E6FC9462C0}" sibTransId="{FB029427-7ECD-7D4E-85FF-0F18C64E4BF0}"/>
    <dgm:cxn modelId="{44C73D76-2324-4732-8003-C1D2247096FB}" type="presOf" srcId="{8D2FE4D1-6F68-004F-B7CE-8D512B930A93}" destId="{F6B6E98D-7C44-7848-B663-1B1765472C89}" srcOrd="0" destOrd="0" presId="urn:microsoft.com/office/officeart/2005/8/layout/hierarchy3"/>
    <dgm:cxn modelId="{FCD90F6E-3899-4E98-A3BD-B79D71015E39}" type="presOf" srcId="{313A8F98-4589-0044-A72D-A2ED1CF852EA}" destId="{C8FED943-5742-A744-96E9-548058230EEB}" srcOrd="0" destOrd="0" presId="urn:microsoft.com/office/officeart/2005/8/layout/hierarchy3"/>
    <dgm:cxn modelId="{F946204A-50AF-4AEB-8EE0-CA79B1254FBD}" type="presOf" srcId="{EAC069EB-C7DF-E24B-B305-8B890333149A}" destId="{00A4C928-DD53-C347-8B18-573338903BC4}" srcOrd="0" destOrd="0" presId="urn:microsoft.com/office/officeart/2005/8/layout/hierarchy3"/>
    <dgm:cxn modelId="{103C2F2F-A3EF-5542-BA71-C7002171F0FD}" srcId="{CEB066C1-972A-604D-BEBC-A6C698DABB23}" destId="{52EA3279-779A-C040-8BE7-CAA12378111C}" srcOrd="1" destOrd="0" parTransId="{EAC069EB-C7DF-E24B-B305-8B890333149A}" sibTransId="{D2B3342D-160E-BA42-B6AC-3FB29D7FE550}"/>
    <dgm:cxn modelId="{602409D7-FAC1-F941-A763-DF32CB3D2E1A}" srcId="{CEB066C1-972A-604D-BEBC-A6C698DABB23}" destId="{15C1DCA0-29EA-0B4A-9E68-684F41B009C3}" srcOrd="2" destOrd="0" parTransId="{DBEBF809-0FB6-D14B-A71A-CEFA92DDF2FF}" sibTransId="{7F3FB925-9EED-5742-B6E2-08C144630AB7}"/>
    <dgm:cxn modelId="{237FD440-8618-4935-A539-3C676FDDA894}" type="presParOf" srcId="{90EFA2C8-DBCE-7447-861D-DE7CF42BD511}" destId="{EF99ED0B-45DB-2C45-A23D-A88E2C79B4A7}" srcOrd="0" destOrd="0" presId="urn:microsoft.com/office/officeart/2005/8/layout/hierarchy3"/>
    <dgm:cxn modelId="{0E3D3469-E254-48B0-AC72-E6EAF68B7F80}" type="presParOf" srcId="{EF99ED0B-45DB-2C45-A23D-A88E2C79B4A7}" destId="{18998691-A02A-E142-BB14-66606A9E72B3}" srcOrd="0" destOrd="0" presId="urn:microsoft.com/office/officeart/2005/8/layout/hierarchy3"/>
    <dgm:cxn modelId="{70483C55-A35C-4A11-9170-02068DDE5DE1}" type="presParOf" srcId="{18998691-A02A-E142-BB14-66606A9E72B3}" destId="{452BAC42-0C39-E341-AFA0-3627906E4D48}" srcOrd="0" destOrd="0" presId="urn:microsoft.com/office/officeart/2005/8/layout/hierarchy3"/>
    <dgm:cxn modelId="{4A179504-02D9-4797-B318-0439D974C1D1}" type="presParOf" srcId="{18998691-A02A-E142-BB14-66606A9E72B3}" destId="{010D2025-D8B8-8D46-AA96-B3C826040417}" srcOrd="1" destOrd="0" presId="urn:microsoft.com/office/officeart/2005/8/layout/hierarchy3"/>
    <dgm:cxn modelId="{0E6A6959-7E23-40A6-9E84-8C52DD53CABA}" type="presParOf" srcId="{EF99ED0B-45DB-2C45-A23D-A88E2C79B4A7}" destId="{F4DDA8B4-E0F4-1B4E-8D57-CAAD1D2448C1}" srcOrd="1" destOrd="0" presId="urn:microsoft.com/office/officeart/2005/8/layout/hierarchy3"/>
    <dgm:cxn modelId="{B11D5C15-C423-4425-97FC-9D9C85F51151}" type="presParOf" srcId="{F4DDA8B4-E0F4-1B4E-8D57-CAAD1D2448C1}" destId="{65F8B886-9FCA-4C4D-AF04-3808C34D40AE}" srcOrd="0" destOrd="0" presId="urn:microsoft.com/office/officeart/2005/8/layout/hierarchy3"/>
    <dgm:cxn modelId="{A8CEC026-38C1-4B67-B698-D5E747F07DAB}" type="presParOf" srcId="{F4DDA8B4-E0F4-1B4E-8D57-CAAD1D2448C1}" destId="{92838B1C-81CE-9F4B-8804-710DE37C0A40}" srcOrd="1" destOrd="0" presId="urn:microsoft.com/office/officeart/2005/8/layout/hierarchy3"/>
    <dgm:cxn modelId="{28991D21-F244-4AA6-966A-9D107B2520BD}" type="presParOf" srcId="{F4DDA8B4-E0F4-1B4E-8D57-CAAD1D2448C1}" destId="{9921A63B-72EB-A146-8A8D-698E58E40E47}" srcOrd="2" destOrd="0" presId="urn:microsoft.com/office/officeart/2005/8/layout/hierarchy3"/>
    <dgm:cxn modelId="{CB1B74AB-85F6-4672-96E8-C08C7A7AA70B}" type="presParOf" srcId="{F4DDA8B4-E0F4-1B4E-8D57-CAAD1D2448C1}" destId="{3A4F0860-E8DF-D448-BB37-A81B613B4A7F}" srcOrd="3" destOrd="0" presId="urn:microsoft.com/office/officeart/2005/8/layout/hierarchy3"/>
    <dgm:cxn modelId="{129E056F-91AF-4665-8FF3-EF1E1978C8E5}" type="presParOf" srcId="{F4DDA8B4-E0F4-1B4E-8D57-CAAD1D2448C1}" destId="{537A1CC6-C1B6-5349-BA0F-937322E070AC}" srcOrd="4" destOrd="0" presId="urn:microsoft.com/office/officeart/2005/8/layout/hierarchy3"/>
    <dgm:cxn modelId="{DDAC9D07-F745-4759-8483-905B230CF6DB}" type="presParOf" srcId="{F4DDA8B4-E0F4-1B4E-8D57-CAAD1D2448C1}" destId="{C1D9DE85-5BA6-9C4F-B948-19CE269C0A30}" srcOrd="5" destOrd="0" presId="urn:microsoft.com/office/officeart/2005/8/layout/hierarchy3"/>
    <dgm:cxn modelId="{9647D95E-8213-4D24-A7BA-2B902A1B5488}" type="presParOf" srcId="{F4DDA8B4-E0F4-1B4E-8D57-CAAD1D2448C1}" destId="{6F9F18A2-B41D-A34C-A4B4-DE07262ED2C1}" srcOrd="6" destOrd="0" presId="urn:microsoft.com/office/officeart/2005/8/layout/hierarchy3"/>
    <dgm:cxn modelId="{2F657A1D-553D-4517-92BA-6ECD39FAF780}" type="presParOf" srcId="{F4DDA8B4-E0F4-1B4E-8D57-CAAD1D2448C1}" destId="{F7BE2167-7800-8E45-8B24-F3FCA707DD76}" srcOrd="7" destOrd="0" presId="urn:microsoft.com/office/officeart/2005/8/layout/hierarchy3"/>
    <dgm:cxn modelId="{760CD18F-6E3C-4102-B1AF-79A4A95BB6A2}" type="presParOf" srcId="{F4DDA8B4-E0F4-1B4E-8D57-CAAD1D2448C1}" destId="{EC733662-223E-0841-B139-505D8D6DAFBB}" srcOrd="8" destOrd="0" presId="urn:microsoft.com/office/officeart/2005/8/layout/hierarchy3"/>
    <dgm:cxn modelId="{351AE208-4311-4674-9E5F-963671739AA4}" type="presParOf" srcId="{F4DDA8B4-E0F4-1B4E-8D57-CAAD1D2448C1}" destId="{B18E5016-AD14-5A4F-BAE3-2A7079477BDF}" srcOrd="9" destOrd="0" presId="urn:microsoft.com/office/officeart/2005/8/layout/hierarchy3"/>
    <dgm:cxn modelId="{16B01032-8C6A-47F1-9484-4D2AF6E53826}" type="presParOf" srcId="{F4DDA8B4-E0F4-1B4E-8D57-CAAD1D2448C1}" destId="{2595CBD4-DB51-634E-B4F3-5049BFDC30D3}" srcOrd="10" destOrd="0" presId="urn:microsoft.com/office/officeart/2005/8/layout/hierarchy3"/>
    <dgm:cxn modelId="{C93722C1-7645-48F7-9610-F8154DD25CA6}" type="presParOf" srcId="{F4DDA8B4-E0F4-1B4E-8D57-CAAD1D2448C1}" destId="{44C12AA8-A39C-D746-A848-2BDCED608400}" srcOrd="11" destOrd="0" presId="urn:microsoft.com/office/officeart/2005/8/layout/hierarchy3"/>
    <dgm:cxn modelId="{A5FB2A61-2240-4599-A928-BFB3179FD1A5}" type="presParOf" srcId="{90EFA2C8-DBCE-7447-861D-DE7CF42BD511}" destId="{E88A63EE-77F9-9E47-ACD8-89D3AFDBABBE}" srcOrd="1" destOrd="0" presId="urn:microsoft.com/office/officeart/2005/8/layout/hierarchy3"/>
    <dgm:cxn modelId="{AFFAE3A2-DA81-4AB6-85B2-E3A447D7BE11}" type="presParOf" srcId="{E88A63EE-77F9-9E47-ACD8-89D3AFDBABBE}" destId="{60861576-D271-6C47-92F3-C0CCE325B3CF}" srcOrd="0" destOrd="0" presId="urn:microsoft.com/office/officeart/2005/8/layout/hierarchy3"/>
    <dgm:cxn modelId="{E429E9CE-CF9F-4A0D-9A74-D22624CCD5D8}" type="presParOf" srcId="{60861576-D271-6C47-92F3-C0CCE325B3CF}" destId="{75A05735-20F0-EE42-8C97-A01CB2F5EC83}" srcOrd="0" destOrd="0" presId="urn:microsoft.com/office/officeart/2005/8/layout/hierarchy3"/>
    <dgm:cxn modelId="{BAF5DCA9-9977-41A0-9804-51AE257E211F}" type="presParOf" srcId="{60861576-D271-6C47-92F3-C0CCE325B3CF}" destId="{C77DAE23-0F09-3149-AE6B-39A79332A292}" srcOrd="1" destOrd="0" presId="urn:microsoft.com/office/officeart/2005/8/layout/hierarchy3"/>
    <dgm:cxn modelId="{34C7A28D-199D-44D3-A0F3-C70DB595E8B3}" type="presParOf" srcId="{E88A63EE-77F9-9E47-ACD8-89D3AFDBABBE}" destId="{33FD2701-5C49-734F-A611-DFB032A7FBFB}" srcOrd="1" destOrd="0" presId="urn:microsoft.com/office/officeart/2005/8/layout/hierarchy3"/>
    <dgm:cxn modelId="{302E4CED-EBB2-454F-821C-FD47D23D4312}" type="presParOf" srcId="{33FD2701-5C49-734F-A611-DFB032A7FBFB}" destId="{16B6EB31-8A73-1444-B472-F969BDDEF33E}" srcOrd="0" destOrd="0" presId="urn:microsoft.com/office/officeart/2005/8/layout/hierarchy3"/>
    <dgm:cxn modelId="{46D61603-3D6D-497B-A73F-D30AE786A1B5}" type="presParOf" srcId="{33FD2701-5C49-734F-A611-DFB032A7FBFB}" destId="{D5B3969A-B723-3D42-8B46-4F30A4D6BE15}" srcOrd="1" destOrd="0" presId="urn:microsoft.com/office/officeart/2005/8/layout/hierarchy3"/>
    <dgm:cxn modelId="{4C4F2FB0-A56F-49FA-B603-1A758E166E47}" type="presParOf" srcId="{33FD2701-5C49-734F-A611-DFB032A7FBFB}" destId="{00A4C928-DD53-C347-8B18-573338903BC4}" srcOrd="2" destOrd="0" presId="urn:microsoft.com/office/officeart/2005/8/layout/hierarchy3"/>
    <dgm:cxn modelId="{1543FC57-F5F3-4057-AE69-8818C450E474}" type="presParOf" srcId="{33FD2701-5C49-734F-A611-DFB032A7FBFB}" destId="{9E3F4977-534C-B447-95A8-48FE3AB01BA6}" srcOrd="3" destOrd="0" presId="urn:microsoft.com/office/officeart/2005/8/layout/hierarchy3"/>
    <dgm:cxn modelId="{CF6CB936-9E62-415E-AA5F-B11561D86183}" type="presParOf" srcId="{33FD2701-5C49-734F-A611-DFB032A7FBFB}" destId="{7D2CFF14-0701-D348-B47E-F97D2DD5339D}" srcOrd="4" destOrd="0" presId="urn:microsoft.com/office/officeart/2005/8/layout/hierarchy3"/>
    <dgm:cxn modelId="{B9E9D91C-E725-4E07-B589-06C580FC198B}" type="presParOf" srcId="{33FD2701-5C49-734F-A611-DFB032A7FBFB}" destId="{0867B72F-DDBE-0048-BF55-7E4F81C5DD4F}" srcOrd="5" destOrd="0" presId="urn:microsoft.com/office/officeart/2005/8/layout/hierarchy3"/>
    <dgm:cxn modelId="{7EF4787E-8642-4A20-BF57-F72D878D176A}" type="presParOf" srcId="{33FD2701-5C49-734F-A611-DFB032A7FBFB}" destId="{2D60B218-4641-8D42-8092-6939D31CD093}" srcOrd="6" destOrd="0" presId="urn:microsoft.com/office/officeart/2005/8/layout/hierarchy3"/>
    <dgm:cxn modelId="{B3517AE6-C7D4-4F67-8031-31E788B58513}" type="presParOf" srcId="{33FD2701-5C49-734F-A611-DFB032A7FBFB}" destId="{9A6243EB-FABC-3B4F-81B0-E40846881A87}" srcOrd="7" destOrd="0" presId="urn:microsoft.com/office/officeart/2005/8/layout/hierarchy3"/>
    <dgm:cxn modelId="{6F1D3C27-9590-4114-9CD0-2AD9F36D0A0E}" type="presParOf" srcId="{33FD2701-5C49-734F-A611-DFB032A7FBFB}" destId="{132F3B23-C230-104E-AB6C-9C667BC75C0E}" srcOrd="8" destOrd="0" presId="urn:microsoft.com/office/officeart/2005/8/layout/hierarchy3"/>
    <dgm:cxn modelId="{DFFFB272-0865-432C-9029-B6FE8A743E7C}" type="presParOf" srcId="{33FD2701-5C49-734F-A611-DFB032A7FBFB}" destId="{3EDC0C24-C615-3B45-AB6A-7D0611216597}" srcOrd="9" destOrd="0" presId="urn:microsoft.com/office/officeart/2005/8/layout/hierarchy3"/>
    <dgm:cxn modelId="{948C6B29-031E-4FD5-BC65-EB18F118FBEF}" type="presParOf" srcId="{33FD2701-5C49-734F-A611-DFB032A7FBFB}" destId="{EB9B21D1-3706-6241-9C4B-7D4C604C34BF}" srcOrd="10" destOrd="0" presId="urn:microsoft.com/office/officeart/2005/8/layout/hierarchy3"/>
    <dgm:cxn modelId="{AC208B34-24DB-400C-B968-F0AC02E32A40}" type="presParOf" srcId="{33FD2701-5C49-734F-A611-DFB032A7FBFB}" destId="{EFDB1297-FD2C-4C42-9025-1492AADF8044}" srcOrd="11" destOrd="0" presId="urn:microsoft.com/office/officeart/2005/8/layout/hierarchy3"/>
    <dgm:cxn modelId="{C41D9975-94A5-4FCF-A25D-1BFA44AFA40C}" type="presParOf" srcId="{90EFA2C8-DBCE-7447-861D-DE7CF42BD511}" destId="{249AA3C6-C129-9646-B0A2-6F6B2FB7DBE2}" srcOrd="2" destOrd="0" presId="urn:microsoft.com/office/officeart/2005/8/layout/hierarchy3"/>
    <dgm:cxn modelId="{13A9258B-3837-4951-942E-FB602DFB38E2}" type="presParOf" srcId="{249AA3C6-C129-9646-B0A2-6F6B2FB7DBE2}" destId="{C157ECC5-52E0-6E45-BE1E-9FA14E583407}" srcOrd="0" destOrd="0" presId="urn:microsoft.com/office/officeart/2005/8/layout/hierarchy3"/>
    <dgm:cxn modelId="{39F8D51B-DEF3-4457-8C85-C37B4D9B9A27}" type="presParOf" srcId="{C157ECC5-52E0-6E45-BE1E-9FA14E583407}" destId="{EF0BF1E0-571C-1749-9EA2-A7CE5E1FB61F}" srcOrd="0" destOrd="0" presId="urn:microsoft.com/office/officeart/2005/8/layout/hierarchy3"/>
    <dgm:cxn modelId="{68D0B805-0F31-45F0-8BA7-16BF5CCF76D8}" type="presParOf" srcId="{C157ECC5-52E0-6E45-BE1E-9FA14E583407}" destId="{A255FCCF-00F8-9A4B-825B-8A6FBDA48BB9}" srcOrd="1" destOrd="0" presId="urn:microsoft.com/office/officeart/2005/8/layout/hierarchy3"/>
    <dgm:cxn modelId="{266A5E79-1479-4644-9B34-17850C79A7F2}" type="presParOf" srcId="{249AA3C6-C129-9646-B0A2-6F6B2FB7DBE2}" destId="{EAF5A02F-949D-0343-9ED3-127E02E7E425}" srcOrd="1" destOrd="0" presId="urn:microsoft.com/office/officeart/2005/8/layout/hierarchy3"/>
    <dgm:cxn modelId="{8434204D-FED3-464C-8A6E-F961F93C2635}" type="presParOf" srcId="{EAF5A02F-949D-0343-9ED3-127E02E7E425}" destId="{954EF789-F24D-9242-8084-AE8D7F1C1939}" srcOrd="0" destOrd="0" presId="urn:microsoft.com/office/officeart/2005/8/layout/hierarchy3"/>
    <dgm:cxn modelId="{CCF25B62-E434-416E-A1A0-5EC31469C5BB}" type="presParOf" srcId="{EAF5A02F-949D-0343-9ED3-127E02E7E425}" destId="{C8FED943-5742-A744-96E9-548058230EEB}" srcOrd="1" destOrd="0" presId="urn:microsoft.com/office/officeart/2005/8/layout/hierarchy3"/>
    <dgm:cxn modelId="{B61D14A6-1F29-4CDA-8DF9-924D1697C07C}" type="presParOf" srcId="{EAF5A02F-949D-0343-9ED3-127E02E7E425}" destId="{F6B6E98D-7C44-7848-B663-1B1765472C89}" srcOrd="2" destOrd="0" presId="urn:microsoft.com/office/officeart/2005/8/layout/hierarchy3"/>
    <dgm:cxn modelId="{C627DBCE-846D-4443-BDA5-0A2CE49E28D1}" type="presParOf" srcId="{EAF5A02F-949D-0343-9ED3-127E02E7E425}" destId="{B861DF23-1FDB-F54D-9B1D-7DE8FF0A00DA}" srcOrd="3" destOrd="0" presId="urn:microsoft.com/office/officeart/2005/8/layout/hierarchy3"/>
    <dgm:cxn modelId="{CEA8CE9E-9006-4A14-B6BF-C13C0A0078C1}" type="presParOf" srcId="{EAF5A02F-949D-0343-9ED3-127E02E7E425}" destId="{45C0D5D9-5E08-3041-8C17-EDBCAAAEAA7D}" srcOrd="4" destOrd="0" presId="urn:microsoft.com/office/officeart/2005/8/layout/hierarchy3"/>
    <dgm:cxn modelId="{B485A5C2-7C35-4376-B1D4-8BEDD67832D9}" type="presParOf" srcId="{EAF5A02F-949D-0343-9ED3-127E02E7E425}" destId="{278E1217-4E86-214C-BD2A-A600897CF16B}" srcOrd="5" destOrd="0" presId="urn:microsoft.com/office/officeart/2005/8/layout/hierarchy3"/>
    <dgm:cxn modelId="{6D16DD4B-ABDF-48E2-B3C8-966D9D7E1002}" type="presParOf" srcId="{EAF5A02F-949D-0343-9ED3-127E02E7E425}" destId="{AC19D84F-C536-E94D-9AFF-89119C126964}" srcOrd="6" destOrd="0" presId="urn:microsoft.com/office/officeart/2005/8/layout/hierarchy3"/>
    <dgm:cxn modelId="{C1D9C057-D92D-445C-801D-28C5029C0BCD}" type="presParOf" srcId="{EAF5A02F-949D-0343-9ED3-127E02E7E425}" destId="{3CA3130D-40EB-074C-85EB-47010C646825}" srcOrd="7" destOrd="0" presId="urn:microsoft.com/office/officeart/2005/8/layout/hierarchy3"/>
    <dgm:cxn modelId="{989E0E24-AAA7-4493-A03B-6960C91E290E}" type="presParOf" srcId="{EAF5A02F-949D-0343-9ED3-127E02E7E425}" destId="{90CFF368-1C97-2A48-B6B4-66AAC7A3E148}" srcOrd="8" destOrd="0" presId="urn:microsoft.com/office/officeart/2005/8/layout/hierarchy3"/>
    <dgm:cxn modelId="{17E4122C-FCBF-4D79-96F6-4459AA5F8F93}" type="presParOf" srcId="{EAF5A02F-949D-0343-9ED3-127E02E7E425}" destId="{4B8E865C-BAC0-A64E-84BB-9F67E0275C26}" srcOrd="9" destOrd="0" presId="urn:microsoft.com/office/officeart/2005/8/layout/hierarchy3"/>
    <dgm:cxn modelId="{7FBDA9A2-4CEE-4EF2-8D87-67D85FE88A13}" type="presParOf" srcId="{EAF5A02F-949D-0343-9ED3-127E02E7E425}" destId="{254B8C3D-1046-D948-962A-9DD5F6C95ACF}" srcOrd="10" destOrd="0" presId="urn:microsoft.com/office/officeart/2005/8/layout/hierarchy3"/>
    <dgm:cxn modelId="{395E65C8-DB53-43C3-A3F0-9AF586B0CEAB}" type="presParOf" srcId="{EAF5A02F-949D-0343-9ED3-127E02E7E425}" destId="{19EA4F04-0E1F-034A-9E00-16DE3B61F393}" srcOrd="11" destOrd="0" presId="urn:microsoft.com/office/officeart/2005/8/layout/hierarchy3"/>
    <dgm:cxn modelId="{79163415-8FE0-4FA4-A802-D8BDD03C9C62}" type="presParOf" srcId="{90EFA2C8-DBCE-7447-861D-DE7CF42BD511}" destId="{6B605DD6-67C8-F543-B38B-DB40A6A23EF1}" srcOrd="3" destOrd="0" presId="urn:microsoft.com/office/officeart/2005/8/layout/hierarchy3"/>
    <dgm:cxn modelId="{1174C181-DF6C-4374-84F5-802E15B1463B}" type="presParOf" srcId="{6B605DD6-67C8-F543-B38B-DB40A6A23EF1}" destId="{4A5D6FDC-271E-9F41-9BA5-016A3BD71180}" srcOrd="0" destOrd="0" presId="urn:microsoft.com/office/officeart/2005/8/layout/hierarchy3"/>
    <dgm:cxn modelId="{ACAC71D6-5353-4DBF-B6F0-62D7D8881D25}" type="presParOf" srcId="{4A5D6FDC-271E-9F41-9BA5-016A3BD71180}" destId="{54BCC36F-E5D0-7F45-826F-F2054709E6B6}" srcOrd="0" destOrd="0" presId="urn:microsoft.com/office/officeart/2005/8/layout/hierarchy3"/>
    <dgm:cxn modelId="{76A60B40-C792-4D4A-B6DC-2C2C409C1FC0}" type="presParOf" srcId="{4A5D6FDC-271E-9F41-9BA5-016A3BD71180}" destId="{D1C9394F-DE36-A947-B38A-167F589F4F89}" srcOrd="1" destOrd="0" presId="urn:microsoft.com/office/officeart/2005/8/layout/hierarchy3"/>
    <dgm:cxn modelId="{924914BE-D4B9-4294-85E6-DB79E7502A8C}" type="presParOf" srcId="{6B605DD6-67C8-F543-B38B-DB40A6A23EF1}" destId="{63E6EC8B-4EAE-4348-BFD3-CD80E44A9B6C}" srcOrd="1" destOrd="0" presId="urn:microsoft.com/office/officeart/2005/8/layout/hierarchy3"/>
    <dgm:cxn modelId="{8F0A95B2-BFD0-4A8E-B11F-E4F4F8CEAC65}" type="presParOf" srcId="{63E6EC8B-4EAE-4348-BFD3-CD80E44A9B6C}" destId="{0A45ACBD-D996-084E-9CF8-998EE828E58F}" srcOrd="0" destOrd="0" presId="urn:microsoft.com/office/officeart/2005/8/layout/hierarchy3"/>
    <dgm:cxn modelId="{AA1305AA-2C51-4D4C-BB09-641113892150}" type="presParOf" srcId="{63E6EC8B-4EAE-4348-BFD3-CD80E44A9B6C}" destId="{1624C190-8F52-8A4F-843B-498DDB664801}" srcOrd="1" destOrd="0" presId="urn:microsoft.com/office/officeart/2005/8/layout/hierarchy3"/>
    <dgm:cxn modelId="{7CD1320C-68A6-44B0-92D6-4CD11424FACC}" type="presParOf" srcId="{63E6EC8B-4EAE-4348-BFD3-CD80E44A9B6C}" destId="{9BF57154-9FA0-2B4E-900E-84B8107DD1CA}" srcOrd="2" destOrd="0" presId="urn:microsoft.com/office/officeart/2005/8/layout/hierarchy3"/>
    <dgm:cxn modelId="{52AA89B0-154C-4693-8F52-89B3BDECE20B}" type="presParOf" srcId="{63E6EC8B-4EAE-4348-BFD3-CD80E44A9B6C}" destId="{38DA8803-812E-2C45-A79A-6C3F11B309DC}" srcOrd="3" destOrd="0" presId="urn:microsoft.com/office/officeart/2005/8/layout/hierarchy3"/>
    <dgm:cxn modelId="{46655902-BEC5-4092-B538-CF45AA1393F2}" type="presParOf" srcId="{63E6EC8B-4EAE-4348-BFD3-CD80E44A9B6C}" destId="{AA310177-36DE-8847-862E-CE0592E4CB2F}" srcOrd="4" destOrd="0" presId="urn:microsoft.com/office/officeart/2005/8/layout/hierarchy3"/>
    <dgm:cxn modelId="{58207C73-FC88-4604-B1A4-151F7DF05CC9}" type="presParOf" srcId="{63E6EC8B-4EAE-4348-BFD3-CD80E44A9B6C}" destId="{F114EE52-2266-FF45-A1BB-9EEB62F18070}" srcOrd="5" destOrd="0" presId="urn:microsoft.com/office/officeart/2005/8/layout/hierarchy3"/>
    <dgm:cxn modelId="{E95DFC5D-9A94-40BD-B861-18C5091E0F80}" type="presParOf" srcId="{63E6EC8B-4EAE-4348-BFD3-CD80E44A9B6C}" destId="{E135288B-2CFE-C64E-BB73-75A3C839C6D0}" srcOrd="6" destOrd="0" presId="urn:microsoft.com/office/officeart/2005/8/layout/hierarchy3"/>
    <dgm:cxn modelId="{8BADA02E-D6C8-4CA1-BCA4-10CC1B0D77CE}" type="presParOf" srcId="{63E6EC8B-4EAE-4348-BFD3-CD80E44A9B6C}" destId="{A0DCCA63-AC51-8E42-8CD7-8E59F27128CA}" srcOrd="7" destOrd="0" presId="urn:microsoft.com/office/officeart/2005/8/layout/hierarchy3"/>
    <dgm:cxn modelId="{B27F1C36-2305-4457-910B-C11052C30201}" type="presParOf" srcId="{63E6EC8B-4EAE-4348-BFD3-CD80E44A9B6C}" destId="{73B9889A-6221-E047-BB05-17962AA5F040}" srcOrd="8" destOrd="0" presId="urn:microsoft.com/office/officeart/2005/8/layout/hierarchy3"/>
    <dgm:cxn modelId="{387277E0-4FA5-4F3D-BB29-FCAEF98A2021}" type="presParOf" srcId="{63E6EC8B-4EAE-4348-BFD3-CD80E44A9B6C}" destId="{99FDA2FE-29D2-F04C-BBFE-5A847011B5E5}" srcOrd="9" destOrd="0" presId="urn:microsoft.com/office/officeart/2005/8/layout/hierarchy3"/>
    <dgm:cxn modelId="{B6BA3F96-B9C4-40B4-891A-81BBAFB6C785}" type="presParOf" srcId="{63E6EC8B-4EAE-4348-BFD3-CD80E44A9B6C}" destId="{91175D28-7D8E-664B-9D41-50336E6DD12E}" srcOrd="10" destOrd="0" presId="urn:microsoft.com/office/officeart/2005/8/layout/hierarchy3"/>
    <dgm:cxn modelId="{5AB18519-0CEC-4EA8-A5CB-F9046C125B87}" type="presParOf" srcId="{63E6EC8B-4EAE-4348-BFD3-CD80E44A9B6C}" destId="{C714D983-E3EB-7448-8DE9-23CA0109FE7E}"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36D1B-EA6A-4493-A420-A9ED4BE2FAB3}" type="doc">
      <dgm:prSet loTypeId="urn:microsoft.com/office/officeart/2005/8/layout/matrix2" loCatId="matrix" qsTypeId="urn:microsoft.com/office/officeart/2005/8/quickstyle/3d1" qsCatId="3D" csTypeId="urn:microsoft.com/office/officeart/2005/8/colors/accent3_3" csCatId="accent3" phldr="1"/>
      <dgm:spPr/>
      <dgm:t>
        <a:bodyPr/>
        <a:lstStyle/>
        <a:p>
          <a:endParaRPr lang="en-US"/>
        </a:p>
      </dgm:t>
    </dgm:pt>
    <dgm:pt modelId="{DE6B9851-EE39-4A22-A4DC-BB17375D9186}">
      <dgm:prSet phldrT="[Text]" custT="1"/>
      <dgm:spPr>
        <a:solidFill>
          <a:srgbClr val="006600"/>
        </a:solidFill>
      </dgm:spPr>
      <dgm:t>
        <a:bodyPr/>
        <a:lstStyle/>
        <a:p>
          <a:r>
            <a:rPr lang="en-US" sz="2400" b="1" dirty="0" smtClean="0"/>
            <a:t>Workload</a:t>
          </a:r>
          <a:endParaRPr lang="en-US" sz="2400" b="1" dirty="0"/>
        </a:p>
      </dgm:t>
    </dgm:pt>
    <dgm:pt modelId="{4B7AD086-C778-4ABF-A828-9C75A70354DE}" type="parTrans" cxnId="{0CBD5EC8-CA1B-4FC7-AFA3-FE14D6B1CEBC}">
      <dgm:prSet/>
      <dgm:spPr/>
      <dgm:t>
        <a:bodyPr/>
        <a:lstStyle/>
        <a:p>
          <a:endParaRPr lang="en-US" sz="2400"/>
        </a:p>
      </dgm:t>
    </dgm:pt>
    <dgm:pt modelId="{3CC30B36-CD9A-4748-A5A4-F5FDC179A9E7}" type="sibTrans" cxnId="{0CBD5EC8-CA1B-4FC7-AFA3-FE14D6B1CEBC}">
      <dgm:prSet/>
      <dgm:spPr/>
      <dgm:t>
        <a:bodyPr/>
        <a:lstStyle/>
        <a:p>
          <a:endParaRPr lang="en-US" sz="2400"/>
        </a:p>
      </dgm:t>
    </dgm:pt>
    <dgm:pt modelId="{6F93AC7C-DA06-4CB0-B248-DA4EC4038B9B}">
      <dgm:prSet phldrT="[Text]" custT="1"/>
      <dgm:spPr>
        <a:solidFill>
          <a:schemeClr val="accent2">
            <a:lumMod val="75000"/>
          </a:schemeClr>
        </a:solidFill>
      </dgm:spPr>
      <dgm:t>
        <a:bodyPr/>
        <a:lstStyle/>
        <a:p>
          <a:r>
            <a:rPr lang="en-US" sz="2400" b="1" dirty="0" smtClean="0"/>
            <a:t>Control over asset, income</a:t>
          </a:r>
          <a:endParaRPr lang="en-US" sz="2400" b="1" dirty="0"/>
        </a:p>
      </dgm:t>
    </dgm:pt>
    <dgm:pt modelId="{93BB0AD2-0D4C-468D-919D-7803B8D0CCCF}" type="parTrans" cxnId="{84F6E440-8C04-4765-AA34-5A37296F2347}">
      <dgm:prSet/>
      <dgm:spPr/>
      <dgm:t>
        <a:bodyPr/>
        <a:lstStyle/>
        <a:p>
          <a:endParaRPr lang="en-US" sz="2400"/>
        </a:p>
      </dgm:t>
    </dgm:pt>
    <dgm:pt modelId="{41F162FC-5F68-4D25-BE88-E5083CF9D33F}" type="sibTrans" cxnId="{84F6E440-8C04-4765-AA34-5A37296F2347}">
      <dgm:prSet/>
      <dgm:spPr/>
      <dgm:t>
        <a:bodyPr/>
        <a:lstStyle/>
        <a:p>
          <a:endParaRPr lang="en-US" sz="2400"/>
        </a:p>
      </dgm:t>
    </dgm:pt>
    <dgm:pt modelId="{78FAABA8-FC22-4DB5-BC87-5AF75D7AC90C}">
      <dgm:prSet phldrT="[Text]" custT="1"/>
      <dgm:spPr>
        <a:solidFill>
          <a:schemeClr val="accent5">
            <a:lumMod val="50000"/>
          </a:schemeClr>
        </a:solidFill>
      </dgm:spPr>
      <dgm:t>
        <a:bodyPr/>
        <a:lstStyle/>
        <a:p>
          <a:r>
            <a:rPr lang="en-US" sz="2400" b="1" dirty="0" smtClean="0"/>
            <a:t>Institutions, ideology</a:t>
          </a:r>
          <a:endParaRPr lang="en-US" sz="2400" b="1" dirty="0"/>
        </a:p>
      </dgm:t>
    </dgm:pt>
    <dgm:pt modelId="{A392E16E-6127-45B4-88D6-A0CB535CE1BF}" type="parTrans" cxnId="{DABBDE1A-8440-4830-8E56-EFCE9C1C96BA}">
      <dgm:prSet/>
      <dgm:spPr/>
      <dgm:t>
        <a:bodyPr/>
        <a:lstStyle/>
        <a:p>
          <a:endParaRPr lang="en-US" sz="2400"/>
        </a:p>
      </dgm:t>
    </dgm:pt>
    <dgm:pt modelId="{653B774A-C45B-493D-8E0E-91F13B553F7A}" type="sibTrans" cxnId="{DABBDE1A-8440-4830-8E56-EFCE9C1C96BA}">
      <dgm:prSet/>
      <dgm:spPr/>
      <dgm:t>
        <a:bodyPr/>
        <a:lstStyle/>
        <a:p>
          <a:endParaRPr lang="en-US" sz="2400"/>
        </a:p>
      </dgm:t>
    </dgm:pt>
    <dgm:pt modelId="{DDF2A980-B042-478E-930E-A3B2EA221B31}">
      <dgm:prSet phldrT="[Text]" custT="1"/>
      <dgm:spPr>
        <a:solidFill>
          <a:srgbClr val="FFC000"/>
        </a:solidFill>
      </dgm:spPr>
      <dgm:t>
        <a:bodyPr/>
        <a:lstStyle/>
        <a:p>
          <a:r>
            <a:rPr lang="en-US" sz="2400" b="1" dirty="0" smtClean="0"/>
            <a:t>Mobility</a:t>
          </a:r>
          <a:endParaRPr lang="en-US" sz="2400" b="1" dirty="0"/>
        </a:p>
      </dgm:t>
    </dgm:pt>
    <dgm:pt modelId="{6E816FFA-0F93-4339-A598-4D1B42F58169}" type="parTrans" cxnId="{D8001B2D-5B8A-429D-AFA6-5D1BCB2E21F6}">
      <dgm:prSet/>
      <dgm:spPr/>
      <dgm:t>
        <a:bodyPr/>
        <a:lstStyle/>
        <a:p>
          <a:endParaRPr lang="en-US" sz="2400"/>
        </a:p>
      </dgm:t>
    </dgm:pt>
    <dgm:pt modelId="{1D31E30D-7432-41CD-8F2D-8DA4D21C7E83}" type="sibTrans" cxnId="{D8001B2D-5B8A-429D-AFA6-5D1BCB2E21F6}">
      <dgm:prSet/>
      <dgm:spPr/>
      <dgm:t>
        <a:bodyPr/>
        <a:lstStyle/>
        <a:p>
          <a:endParaRPr lang="en-US" sz="2400"/>
        </a:p>
      </dgm:t>
    </dgm:pt>
    <dgm:pt modelId="{AEA1D9BA-62DF-4426-AA62-4454DD20017C}" type="pres">
      <dgm:prSet presAssocID="{C7236D1B-EA6A-4493-A420-A9ED4BE2FAB3}" presName="matrix" presStyleCnt="0">
        <dgm:presLayoutVars>
          <dgm:chMax val="1"/>
          <dgm:dir/>
          <dgm:resizeHandles val="exact"/>
        </dgm:presLayoutVars>
      </dgm:prSet>
      <dgm:spPr/>
      <dgm:t>
        <a:bodyPr/>
        <a:lstStyle/>
        <a:p>
          <a:endParaRPr lang="en-US"/>
        </a:p>
      </dgm:t>
    </dgm:pt>
    <dgm:pt modelId="{6A27CB00-AC17-4426-AC1B-F683EFCC7315}" type="pres">
      <dgm:prSet presAssocID="{C7236D1B-EA6A-4493-A420-A9ED4BE2FAB3}" presName="axisShape" presStyleLbl="bgShp" presStyleIdx="0" presStyleCnt="1" custScaleX="92000" custScaleY="91377" custLinFactNeighborY="-2978"/>
      <dgm:spPr>
        <a:solidFill>
          <a:schemeClr val="tx1">
            <a:lumMod val="50000"/>
            <a:lumOff val="50000"/>
          </a:schemeClr>
        </a:solidFill>
      </dgm:spPr>
      <dgm:t>
        <a:bodyPr/>
        <a:lstStyle/>
        <a:p>
          <a:endParaRPr lang="en-US"/>
        </a:p>
      </dgm:t>
    </dgm:pt>
    <dgm:pt modelId="{A1F2948E-A5EC-4F5E-A62D-DAEBCC75F8D4}" type="pres">
      <dgm:prSet presAssocID="{C7236D1B-EA6A-4493-A420-A9ED4BE2FAB3}" presName="rect1" presStyleLbl="node1" presStyleIdx="0" presStyleCnt="4" custLinFactNeighborY="-7195">
        <dgm:presLayoutVars>
          <dgm:chMax val="0"/>
          <dgm:chPref val="0"/>
          <dgm:bulletEnabled val="1"/>
        </dgm:presLayoutVars>
      </dgm:prSet>
      <dgm:spPr/>
      <dgm:t>
        <a:bodyPr/>
        <a:lstStyle/>
        <a:p>
          <a:endParaRPr lang="en-US"/>
        </a:p>
      </dgm:t>
    </dgm:pt>
    <dgm:pt modelId="{11CA28DA-8F06-461D-AAA1-6A43B8867FA5}" type="pres">
      <dgm:prSet presAssocID="{C7236D1B-EA6A-4493-A420-A9ED4BE2FAB3}" presName="rect2" presStyleLbl="node1" presStyleIdx="1" presStyleCnt="4" custLinFactNeighborY="-7195">
        <dgm:presLayoutVars>
          <dgm:chMax val="0"/>
          <dgm:chPref val="0"/>
          <dgm:bulletEnabled val="1"/>
        </dgm:presLayoutVars>
      </dgm:prSet>
      <dgm:spPr/>
      <dgm:t>
        <a:bodyPr/>
        <a:lstStyle/>
        <a:p>
          <a:endParaRPr lang="en-US"/>
        </a:p>
      </dgm:t>
    </dgm:pt>
    <dgm:pt modelId="{E239FB94-D480-4E9D-9259-981D37DE58C5}" type="pres">
      <dgm:prSet presAssocID="{C7236D1B-EA6A-4493-A420-A9ED4BE2FAB3}" presName="rect3" presStyleLbl="node1" presStyleIdx="2" presStyleCnt="4" custLinFactNeighborY="-7195">
        <dgm:presLayoutVars>
          <dgm:chMax val="0"/>
          <dgm:chPref val="0"/>
          <dgm:bulletEnabled val="1"/>
        </dgm:presLayoutVars>
      </dgm:prSet>
      <dgm:spPr/>
      <dgm:t>
        <a:bodyPr/>
        <a:lstStyle/>
        <a:p>
          <a:endParaRPr lang="en-US"/>
        </a:p>
      </dgm:t>
    </dgm:pt>
    <dgm:pt modelId="{26970077-D793-4632-B704-6F84C6EEF1E5}" type="pres">
      <dgm:prSet presAssocID="{C7236D1B-EA6A-4493-A420-A9ED4BE2FAB3}" presName="rect4" presStyleLbl="node1" presStyleIdx="3" presStyleCnt="4" custLinFactNeighborY="-7195">
        <dgm:presLayoutVars>
          <dgm:chMax val="0"/>
          <dgm:chPref val="0"/>
          <dgm:bulletEnabled val="1"/>
        </dgm:presLayoutVars>
      </dgm:prSet>
      <dgm:spPr/>
      <dgm:t>
        <a:bodyPr/>
        <a:lstStyle/>
        <a:p>
          <a:endParaRPr lang="en-US"/>
        </a:p>
      </dgm:t>
    </dgm:pt>
  </dgm:ptLst>
  <dgm:cxnLst>
    <dgm:cxn modelId="{84F6E440-8C04-4765-AA34-5A37296F2347}" srcId="{C7236D1B-EA6A-4493-A420-A9ED4BE2FAB3}" destId="{6F93AC7C-DA06-4CB0-B248-DA4EC4038B9B}" srcOrd="1" destOrd="0" parTransId="{93BB0AD2-0D4C-468D-919D-7803B8D0CCCF}" sibTransId="{41F162FC-5F68-4D25-BE88-E5083CF9D33F}"/>
    <dgm:cxn modelId="{9F27CFD9-6779-4063-B888-F4040BAF23A4}" type="presOf" srcId="{DE6B9851-EE39-4A22-A4DC-BB17375D9186}" destId="{A1F2948E-A5EC-4F5E-A62D-DAEBCC75F8D4}" srcOrd="0" destOrd="0" presId="urn:microsoft.com/office/officeart/2005/8/layout/matrix2"/>
    <dgm:cxn modelId="{B91E0461-75B9-48B9-975D-948440CD5D1F}" type="presOf" srcId="{DDF2A980-B042-478E-930E-A3B2EA221B31}" destId="{26970077-D793-4632-B704-6F84C6EEF1E5}" srcOrd="0" destOrd="0" presId="urn:microsoft.com/office/officeart/2005/8/layout/matrix2"/>
    <dgm:cxn modelId="{DABBDE1A-8440-4830-8E56-EFCE9C1C96BA}" srcId="{C7236D1B-EA6A-4493-A420-A9ED4BE2FAB3}" destId="{78FAABA8-FC22-4DB5-BC87-5AF75D7AC90C}" srcOrd="2" destOrd="0" parTransId="{A392E16E-6127-45B4-88D6-A0CB535CE1BF}" sibTransId="{653B774A-C45B-493D-8E0E-91F13B553F7A}"/>
    <dgm:cxn modelId="{12CE6653-69AD-4247-85A8-7C7A9DF17BBF}" type="presOf" srcId="{C7236D1B-EA6A-4493-A420-A9ED4BE2FAB3}" destId="{AEA1D9BA-62DF-4426-AA62-4454DD20017C}" srcOrd="0" destOrd="0" presId="urn:microsoft.com/office/officeart/2005/8/layout/matrix2"/>
    <dgm:cxn modelId="{41FB79D6-04B0-4285-B8EA-68F9898AFFE7}" type="presOf" srcId="{6F93AC7C-DA06-4CB0-B248-DA4EC4038B9B}" destId="{11CA28DA-8F06-461D-AAA1-6A43B8867FA5}" srcOrd="0" destOrd="0" presId="urn:microsoft.com/office/officeart/2005/8/layout/matrix2"/>
    <dgm:cxn modelId="{49F45071-3E20-42F8-933F-2ABAFABE45C4}" type="presOf" srcId="{78FAABA8-FC22-4DB5-BC87-5AF75D7AC90C}" destId="{E239FB94-D480-4E9D-9259-981D37DE58C5}" srcOrd="0" destOrd="0" presId="urn:microsoft.com/office/officeart/2005/8/layout/matrix2"/>
    <dgm:cxn modelId="{D8001B2D-5B8A-429D-AFA6-5D1BCB2E21F6}" srcId="{C7236D1B-EA6A-4493-A420-A9ED4BE2FAB3}" destId="{DDF2A980-B042-478E-930E-A3B2EA221B31}" srcOrd="3" destOrd="0" parTransId="{6E816FFA-0F93-4339-A598-4D1B42F58169}" sibTransId="{1D31E30D-7432-41CD-8F2D-8DA4D21C7E83}"/>
    <dgm:cxn modelId="{0CBD5EC8-CA1B-4FC7-AFA3-FE14D6B1CEBC}" srcId="{C7236D1B-EA6A-4493-A420-A9ED4BE2FAB3}" destId="{DE6B9851-EE39-4A22-A4DC-BB17375D9186}" srcOrd="0" destOrd="0" parTransId="{4B7AD086-C778-4ABF-A828-9C75A70354DE}" sibTransId="{3CC30B36-CD9A-4748-A5A4-F5FDC179A9E7}"/>
    <dgm:cxn modelId="{7CDE0960-C0A3-43F2-80BE-479DEFFBAF5F}" type="presParOf" srcId="{AEA1D9BA-62DF-4426-AA62-4454DD20017C}" destId="{6A27CB00-AC17-4426-AC1B-F683EFCC7315}" srcOrd="0" destOrd="0" presId="urn:microsoft.com/office/officeart/2005/8/layout/matrix2"/>
    <dgm:cxn modelId="{5E03B22F-BF2B-4995-9600-B5CEA4DF5519}" type="presParOf" srcId="{AEA1D9BA-62DF-4426-AA62-4454DD20017C}" destId="{A1F2948E-A5EC-4F5E-A62D-DAEBCC75F8D4}" srcOrd="1" destOrd="0" presId="urn:microsoft.com/office/officeart/2005/8/layout/matrix2"/>
    <dgm:cxn modelId="{27DB0B01-E792-4875-AD0A-FCCD5AADA59B}" type="presParOf" srcId="{AEA1D9BA-62DF-4426-AA62-4454DD20017C}" destId="{11CA28DA-8F06-461D-AAA1-6A43B8867FA5}" srcOrd="2" destOrd="0" presId="urn:microsoft.com/office/officeart/2005/8/layout/matrix2"/>
    <dgm:cxn modelId="{BCE1E80F-13CE-4A20-98BD-2AAFB2A32D96}" type="presParOf" srcId="{AEA1D9BA-62DF-4426-AA62-4454DD20017C}" destId="{E239FB94-D480-4E9D-9259-981D37DE58C5}" srcOrd="3" destOrd="0" presId="urn:microsoft.com/office/officeart/2005/8/layout/matrix2"/>
    <dgm:cxn modelId="{852593E9-1514-46CE-8B72-6D7EF7AC5C3C}" type="presParOf" srcId="{AEA1D9BA-62DF-4426-AA62-4454DD20017C}" destId="{26970077-D793-4632-B704-6F84C6EEF1E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BAC42-0C39-E341-AFA0-3627906E4D48}">
      <dsp:nvSpPr>
        <dsp:cNvPr id="0" name=""/>
        <dsp:cNvSpPr/>
      </dsp:nvSpPr>
      <dsp:spPr>
        <a:xfrm>
          <a:off x="197357" y="533"/>
          <a:ext cx="1131837" cy="565918"/>
        </a:xfrm>
        <a:prstGeom prst="roundRect">
          <a:avLst>
            <a:gd name="adj" fmla="val 10000"/>
          </a:avLst>
        </a:prstGeom>
        <a:solidFill>
          <a:srgbClr val="558ED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Access</a:t>
          </a:r>
          <a:endParaRPr lang="en-US" sz="2400" kern="1200" dirty="0"/>
        </a:p>
      </dsp:txBody>
      <dsp:txXfrm>
        <a:off x="213932" y="17108"/>
        <a:ext cx="1098687" cy="532768"/>
      </dsp:txXfrm>
    </dsp:sp>
    <dsp:sp modelId="{65F8B886-9FCA-4C4D-AF04-3808C34D40AE}">
      <dsp:nvSpPr>
        <dsp:cNvPr id="0" name=""/>
        <dsp:cNvSpPr/>
      </dsp:nvSpPr>
      <dsp:spPr>
        <a:xfrm>
          <a:off x="235732" y="566452"/>
          <a:ext cx="91440" cy="424439"/>
        </a:xfrm>
        <a:custGeom>
          <a:avLst/>
          <a:gdLst/>
          <a:ahLst/>
          <a:cxnLst/>
          <a:rect l="0" t="0" r="0" b="0"/>
          <a:pathLst>
            <a:path>
              <a:moveTo>
                <a:pt x="74808" y="0"/>
              </a:moveTo>
              <a:lnTo>
                <a:pt x="45720" y="42443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838B1C-81CE-9F4B-8804-710DE37C0A40}">
      <dsp:nvSpPr>
        <dsp:cNvPr id="0" name=""/>
        <dsp:cNvSpPr/>
      </dsp:nvSpPr>
      <dsp:spPr>
        <a:xfrm>
          <a:off x="281452" y="707932"/>
          <a:ext cx="905470" cy="565918"/>
        </a:xfrm>
        <a:prstGeom prst="roundRect">
          <a:avLst>
            <a:gd name="adj" fmla="val 10000"/>
          </a:avLst>
        </a:prstGeom>
        <a:solidFill>
          <a:srgbClr val="FFC000">
            <a:alpha val="90000"/>
          </a:srgb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Cows</a:t>
          </a:r>
        </a:p>
      </dsp:txBody>
      <dsp:txXfrm>
        <a:off x="298027" y="724507"/>
        <a:ext cx="872320" cy="532768"/>
      </dsp:txXfrm>
    </dsp:sp>
    <dsp:sp modelId="{9921A63B-72EB-A146-8A8D-698E58E40E47}">
      <dsp:nvSpPr>
        <dsp:cNvPr id="0" name=""/>
        <dsp:cNvSpPr/>
      </dsp:nvSpPr>
      <dsp:spPr>
        <a:xfrm>
          <a:off x="235732" y="566452"/>
          <a:ext cx="91440" cy="1131837"/>
        </a:xfrm>
        <a:custGeom>
          <a:avLst/>
          <a:gdLst/>
          <a:ahLst/>
          <a:cxnLst/>
          <a:rect l="0" t="0" r="0" b="0"/>
          <a:pathLst>
            <a:path>
              <a:moveTo>
                <a:pt x="74808" y="0"/>
              </a:moveTo>
              <a:lnTo>
                <a:pt x="45720" y="113183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4F0860-E8DF-D448-BB37-A81B613B4A7F}">
      <dsp:nvSpPr>
        <dsp:cNvPr id="0" name=""/>
        <dsp:cNvSpPr/>
      </dsp:nvSpPr>
      <dsp:spPr>
        <a:xfrm>
          <a:off x="281452" y="1415330"/>
          <a:ext cx="905470" cy="565918"/>
        </a:xfrm>
        <a:prstGeom prst="roundRect">
          <a:avLst>
            <a:gd name="adj" fmla="val 10000"/>
          </a:avLst>
        </a:prstGeom>
        <a:solidFill>
          <a:srgbClr val="FFC000">
            <a:alpha val="90000"/>
          </a:srgbClr>
        </a:solidFill>
        <a:ln w="9525" cap="flat" cmpd="sng" algn="ctr">
          <a:solidFill>
            <a:schemeClr val="accent2">
              <a:hueOff val="-626087"/>
              <a:satOff val="-2174"/>
              <a:lumOff val="260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Grass</a:t>
          </a:r>
        </a:p>
      </dsp:txBody>
      <dsp:txXfrm>
        <a:off x="298027" y="1431905"/>
        <a:ext cx="872320" cy="532768"/>
      </dsp:txXfrm>
    </dsp:sp>
    <dsp:sp modelId="{537A1CC6-C1B6-5349-BA0F-937322E070AC}">
      <dsp:nvSpPr>
        <dsp:cNvPr id="0" name=""/>
        <dsp:cNvSpPr/>
      </dsp:nvSpPr>
      <dsp:spPr>
        <a:xfrm>
          <a:off x="235732" y="566452"/>
          <a:ext cx="91440" cy="1839236"/>
        </a:xfrm>
        <a:custGeom>
          <a:avLst/>
          <a:gdLst/>
          <a:ahLst/>
          <a:cxnLst/>
          <a:rect l="0" t="0" r="0" b="0"/>
          <a:pathLst>
            <a:path>
              <a:moveTo>
                <a:pt x="74808" y="0"/>
              </a:moveTo>
              <a:lnTo>
                <a:pt x="45720" y="183923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D9DE85-5BA6-9C4F-B948-19CE269C0A30}">
      <dsp:nvSpPr>
        <dsp:cNvPr id="0" name=""/>
        <dsp:cNvSpPr/>
      </dsp:nvSpPr>
      <dsp:spPr>
        <a:xfrm>
          <a:off x="281452" y="2122729"/>
          <a:ext cx="905470" cy="565918"/>
        </a:xfrm>
        <a:prstGeom prst="roundRect">
          <a:avLst>
            <a:gd name="adj" fmla="val 10000"/>
          </a:avLst>
        </a:prstGeom>
        <a:solidFill>
          <a:srgbClr val="FFC000">
            <a:alpha val="90000"/>
          </a:srgbClr>
        </a:solidFill>
        <a:ln w="9525" cap="flat" cmpd="sng" algn="ctr">
          <a:solidFill>
            <a:schemeClr val="accent2">
              <a:hueOff val="-1252174"/>
              <a:satOff val="-4348"/>
              <a:lumOff val="52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Money</a:t>
          </a:r>
        </a:p>
      </dsp:txBody>
      <dsp:txXfrm>
        <a:off x="298027" y="2139304"/>
        <a:ext cx="872320" cy="532768"/>
      </dsp:txXfrm>
    </dsp:sp>
    <dsp:sp modelId="{6F9F18A2-B41D-A34C-A4B4-DE07262ED2C1}">
      <dsp:nvSpPr>
        <dsp:cNvPr id="0" name=""/>
        <dsp:cNvSpPr/>
      </dsp:nvSpPr>
      <dsp:spPr>
        <a:xfrm>
          <a:off x="235732" y="566452"/>
          <a:ext cx="91440" cy="2546635"/>
        </a:xfrm>
        <a:custGeom>
          <a:avLst/>
          <a:gdLst/>
          <a:ahLst/>
          <a:cxnLst/>
          <a:rect l="0" t="0" r="0" b="0"/>
          <a:pathLst>
            <a:path>
              <a:moveTo>
                <a:pt x="74808" y="0"/>
              </a:moveTo>
              <a:lnTo>
                <a:pt x="45720" y="254663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BE2167-7800-8E45-8B24-F3FCA707DD76}">
      <dsp:nvSpPr>
        <dsp:cNvPr id="0" name=""/>
        <dsp:cNvSpPr/>
      </dsp:nvSpPr>
      <dsp:spPr>
        <a:xfrm>
          <a:off x="281452" y="2830128"/>
          <a:ext cx="905470" cy="565918"/>
        </a:xfrm>
        <a:prstGeom prst="roundRect">
          <a:avLst>
            <a:gd name="adj" fmla="val 10000"/>
          </a:avLst>
        </a:prstGeom>
        <a:solidFill>
          <a:srgbClr val="FFC000"/>
        </a:solidFill>
        <a:ln w="9525" cap="flat" cmpd="sng" algn="ctr">
          <a:solidFill>
            <a:schemeClr val="accent2">
              <a:hueOff val="-1878261"/>
              <a:satOff val="-6522"/>
              <a:lumOff val="78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Land</a:t>
          </a:r>
        </a:p>
      </dsp:txBody>
      <dsp:txXfrm>
        <a:off x="298027" y="2846703"/>
        <a:ext cx="872320" cy="532768"/>
      </dsp:txXfrm>
    </dsp:sp>
    <dsp:sp modelId="{EC733662-223E-0841-B139-505D8D6DAFBB}">
      <dsp:nvSpPr>
        <dsp:cNvPr id="0" name=""/>
        <dsp:cNvSpPr/>
      </dsp:nvSpPr>
      <dsp:spPr>
        <a:xfrm>
          <a:off x="235732" y="566452"/>
          <a:ext cx="91440" cy="3254033"/>
        </a:xfrm>
        <a:custGeom>
          <a:avLst/>
          <a:gdLst/>
          <a:ahLst/>
          <a:cxnLst/>
          <a:rect l="0" t="0" r="0" b="0"/>
          <a:pathLst>
            <a:path>
              <a:moveTo>
                <a:pt x="74808" y="0"/>
              </a:moveTo>
              <a:lnTo>
                <a:pt x="45720" y="325403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8E5016-AD14-5A4F-BAE3-2A7079477BDF}">
      <dsp:nvSpPr>
        <dsp:cNvPr id="0" name=""/>
        <dsp:cNvSpPr/>
      </dsp:nvSpPr>
      <dsp:spPr>
        <a:xfrm>
          <a:off x="281452" y="3537526"/>
          <a:ext cx="905470" cy="565918"/>
        </a:xfrm>
        <a:prstGeom prst="roundRect">
          <a:avLst>
            <a:gd name="adj" fmla="val 10000"/>
          </a:avLst>
        </a:prstGeom>
        <a:solidFill>
          <a:srgbClr val="FFC000"/>
        </a:solidFill>
        <a:ln w="9525" cap="flat" cmpd="sng" algn="ctr">
          <a:solidFill>
            <a:schemeClr val="accent2">
              <a:hueOff val="-2504348"/>
              <a:satOff val="-8696"/>
              <a:lumOff val="104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Feed</a:t>
          </a:r>
        </a:p>
      </dsp:txBody>
      <dsp:txXfrm>
        <a:off x="298027" y="3554101"/>
        <a:ext cx="872320" cy="532768"/>
      </dsp:txXfrm>
    </dsp:sp>
    <dsp:sp modelId="{2595CBD4-DB51-634E-B4F3-5049BFDC30D3}">
      <dsp:nvSpPr>
        <dsp:cNvPr id="0" name=""/>
        <dsp:cNvSpPr/>
      </dsp:nvSpPr>
      <dsp:spPr>
        <a:xfrm>
          <a:off x="235732" y="566452"/>
          <a:ext cx="91440" cy="3961432"/>
        </a:xfrm>
        <a:custGeom>
          <a:avLst/>
          <a:gdLst/>
          <a:ahLst/>
          <a:cxnLst/>
          <a:rect l="0" t="0" r="0" b="0"/>
          <a:pathLst>
            <a:path>
              <a:moveTo>
                <a:pt x="74808" y="0"/>
              </a:moveTo>
              <a:lnTo>
                <a:pt x="45720" y="396143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C12AA8-A39C-D746-A848-2BDCED608400}">
      <dsp:nvSpPr>
        <dsp:cNvPr id="0" name=""/>
        <dsp:cNvSpPr/>
      </dsp:nvSpPr>
      <dsp:spPr>
        <a:xfrm>
          <a:off x="281452" y="4244925"/>
          <a:ext cx="905470" cy="565918"/>
        </a:xfrm>
        <a:prstGeom prst="roundRect">
          <a:avLst>
            <a:gd name="adj" fmla="val 10000"/>
          </a:avLst>
        </a:prstGeom>
        <a:solidFill>
          <a:srgbClr val="FFC000"/>
        </a:solidFill>
        <a:ln w="9525" cap="flat" cmpd="sng" algn="ctr">
          <a:solidFill>
            <a:schemeClr val="accent2">
              <a:hueOff val="-3130435"/>
              <a:satOff val="-10870"/>
              <a:lumOff val="130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Milk</a:t>
          </a:r>
        </a:p>
      </dsp:txBody>
      <dsp:txXfrm>
        <a:off x="298027" y="4261500"/>
        <a:ext cx="872320" cy="532768"/>
      </dsp:txXfrm>
    </dsp:sp>
    <dsp:sp modelId="{75A05735-20F0-EE42-8C97-A01CB2F5EC83}">
      <dsp:nvSpPr>
        <dsp:cNvPr id="0" name=""/>
        <dsp:cNvSpPr/>
      </dsp:nvSpPr>
      <dsp:spPr>
        <a:xfrm>
          <a:off x="1612154" y="533"/>
          <a:ext cx="1131837" cy="565918"/>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Control</a:t>
          </a:r>
          <a:endParaRPr lang="en-US" sz="2400" kern="1200" dirty="0"/>
        </a:p>
      </dsp:txBody>
      <dsp:txXfrm>
        <a:off x="1628729" y="17108"/>
        <a:ext cx="1098687" cy="532768"/>
      </dsp:txXfrm>
    </dsp:sp>
    <dsp:sp modelId="{16B6EB31-8A73-1444-B472-F969BDDEF33E}">
      <dsp:nvSpPr>
        <dsp:cNvPr id="0" name=""/>
        <dsp:cNvSpPr/>
      </dsp:nvSpPr>
      <dsp:spPr>
        <a:xfrm>
          <a:off x="1650529" y="566452"/>
          <a:ext cx="91440" cy="424439"/>
        </a:xfrm>
        <a:custGeom>
          <a:avLst/>
          <a:gdLst/>
          <a:ahLst/>
          <a:cxnLst/>
          <a:rect l="0" t="0" r="0" b="0"/>
          <a:pathLst>
            <a:path>
              <a:moveTo>
                <a:pt x="74808" y="0"/>
              </a:moveTo>
              <a:lnTo>
                <a:pt x="45720" y="42443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B3969A-B723-3D42-8B46-4F30A4D6BE15}">
      <dsp:nvSpPr>
        <dsp:cNvPr id="0" name=""/>
        <dsp:cNvSpPr/>
      </dsp:nvSpPr>
      <dsp:spPr>
        <a:xfrm>
          <a:off x="1696249" y="707932"/>
          <a:ext cx="905470" cy="565918"/>
        </a:xfrm>
        <a:prstGeom prst="roundRect">
          <a:avLst>
            <a:gd name="adj" fmla="val 10000"/>
          </a:avLst>
        </a:prstGeom>
        <a:solidFill>
          <a:srgbClr val="008000">
            <a:alpha val="90000"/>
          </a:srgbClr>
        </a:solidFill>
        <a:ln w="9525" cap="flat" cmpd="sng" algn="ctr">
          <a:solidFill>
            <a:schemeClr val="accent2">
              <a:hueOff val="-3756522"/>
              <a:satOff val="-13044"/>
              <a:lumOff val="156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Cows</a:t>
          </a:r>
        </a:p>
      </dsp:txBody>
      <dsp:txXfrm>
        <a:off x="1712824" y="724507"/>
        <a:ext cx="872320" cy="532768"/>
      </dsp:txXfrm>
    </dsp:sp>
    <dsp:sp modelId="{00A4C928-DD53-C347-8B18-573338903BC4}">
      <dsp:nvSpPr>
        <dsp:cNvPr id="0" name=""/>
        <dsp:cNvSpPr/>
      </dsp:nvSpPr>
      <dsp:spPr>
        <a:xfrm>
          <a:off x="1650529" y="566452"/>
          <a:ext cx="91440" cy="1131837"/>
        </a:xfrm>
        <a:custGeom>
          <a:avLst/>
          <a:gdLst/>
          <a:ahLst/>
          <a:cxnLst/>
          <a:rect l="0" t="0" r="0" b="0"/>
          <a:pathLst>
            <a:path>
              <a:moveTo>
                <a:pt x="74808" y="0"/>
              </a:moveTo>
              <a:lnTo>
                <a:pt x="45720" y="113183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3F4977-534C-B447-95A8-48FE3AB01BA6}">
      <dsp:nvSpPr>
        <dsp:cNvPr id="0" name=""/>
        <dsp:cNvSpPr/>
      </dsp:nvSpPr>
      <dsp:spPr>
        <a:xfrm>
          <a:off x="1696249" y="1415330"/>
          <a:ext cx="905470" cy="565918"/>
        </a:xfrm>
        <a:prstGeom prst="roundRect">
          <a:avLst>
            <a:gd name="adj" fmla="val 10000"/>
          </a:avLst>
        </a:prstGeom>
        <a:solidFill>
          <a:srgbClr val="FFC000"/>
        </a:solidFill>
        <a:ln w="9525" cap="flat" cmpd="sng" algn="ctr">
          <a:solidFill>
            <a:schemeClr val="accent2">
              <a:hueOff val="-4382608"/>
              <a:satOff val="-15218"/>
              <a:lumOff val="182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Grass</a:t>
          </a:r>
        </a:p>
      </dsp:txBody>
      <dsp:txXfrm>
        <a:off x="1712824" y="1431905"/>
        <a:ext cx="872320" cy="532768"/>
      </dsp:txXfrm>
    </dsp:sp>
    <dsp:sp modelId="{7D2CFF14-0701-D348-B47E-F97D2DD5339D}">
      <dsp:nvSpPr>
        <dsp:cNvPr id="0" name=""/>
        <dsp:cNvSpPr/>
      </dsp:nvSpPr>
      <dsp:spPr>
        <a:xfrm>
          <a:off x="1650529" y="566452"/>
          <a:ext cx="91440" cy="1839236"/>
        </a:xfrm>
        <a:custGeom>
          <a:avLst/>
          <a:gdLst/>
          <a:ahLst/>
          <a:cxnLst/>
          <a:rect l="0" t="0" r="0" b="0"/>
          <a:pathLst>
            <a:path>
              <a:moveTo>
                <a:pt x="74808" y="0"/>
              </a:moveTo>
              <a:lnTo>
                <a:pt x="45720" y="183923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67B72F-DDBE-0048-BF55-7E4F81C5DD4F}">
      <dsp:nvSpPr>
        <dsp:cNvPr id="0" name=""/>
        <dsp:cNvSpPr/>
      </dsp:nvSpPr>
      <dsp:spPr>
        <a:xfrm>
          <a:off x="1696249" y="2122729"/>
          <a:ext cx="905470" cy="565918"/>
        </a:xfrm>
        <a:prstGeom prst="roundRect">
          <a:avLst>
            <a:gd name="adj" fmla="val 10000"/>
          </a:avLst>
        </a:prstGeom>
        <a:solidFill>
          <a:srgbClr val="008000">
            <a:alpha val="90000"/>
          </a:srgbClr>
        </a:solidFill>
        <a:ln w="9525" cap="flat" cmpd="sng" algn="ctr">
          <a:solidFill>
            <a:schemeClr val="accent2">
              <a:hueOff val="-5008696"/>
              <a:satOff val="-17392"/>
              <a:lumOff val="208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Money</a:t>
          </a:r>
        </a:p>
      </dsp:txBody>
      <dsp:txXfrm>
        <a:off x="1712824" y="2139304"/>
        <a:ext cx="872320" cy="532768"/>
      </dsp:txXfrm>
    </dsp:sp>
    <dsp:sp modelId="{2D60B218-4641-8D42-8092-6939D31CD093}">
      <dsp:nvSpPr>
        <dsp:cNvPr id="0" name=""/>
        <dsp:cNvSpPr/>
      </dsp:nvSpPr>
      <dsp:spPr>
        <a:xfrm>
          <a:off x="1650529" y="566452"/>
          <a:ext cx="91440" cy="2546635"/>
        </a:xfrm>
        <a:custGeom>
          <a:avLst/>
          <a:gdLst/>
          <a:ahLst/>
          <a:cxnLst/>
          <a:rect l="0" t="0" r="0" b="0"/>
          <a:pathLst>
            <a:path>
              <a:moveTo>
                <a:pt x="74808" y="0"/>
              </a:moveTo>
              <a:lnTo>
                <a:pt x="45720" y="254663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6243EB-FABC-3B4F-81B0-E40846881A87}">
      <dsp:nvSpPr>
        <dsp:cNvPr id="0" name=""/>
        <dsp:cNvSpPr/>
      </dsp:nvSpPr>
      <dsp:spPr>
        <a:xfrm>
          <a:off x="1696249" y="2830128"/>
          <a:ext cx="905470" cy="565918"/>
        </a:xfrm>
        <a:prstGeom prst="roundRect">
          <a:avLst>
            <a:gd name="adj" fmla="val 10000"/>
          </a:avLst>
        </a:prstGeom>
        <a:solidFill>
          <a:srgbClr val="008000">
            <a:alpha val="90000"/>
          </a:srgbClr>
        </a:solidFill>
        <a:ln w="9525" cap="flat" cmpd="sng" algn="ctr">
          <a:solidFill>
            <a:schemeClr val="accent2">
              <a:hueOff val="-5634782"/>
              <a:satOff val="-19566"/>
              <a:lumOff val="234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Land</a:t>
          </a:r>
        </a:p>
      </dsp:txBody>
      <dsp:txXfrm>
        <a:off x="1712824" y="2846703"/>
        <a:ext cx="872320" cy="532768"/>
      </dsp:txXfrm>
    </dsp:sp>
    <dsp:sp modelId="{132F3B23-C230-104E-AB6C-9C667BC75C0E}">
      <dsp:nvSpPr>
        <dsp:cNvPr id="0" name=""/>
        <dsp:cNvSpPr/>
      </dsp:nvSpPr>
      <dsp:spPr>
        <a:xfrm>
          <a:off x="1650529" y="566452"/>
          <a:ext cx="91440" cy="3254033"/>
        </a:xfrm>
        <a:custGeom>
          <a:avLst/>
          <a:gdLst/>
          <a:ahLst/>
          <a:cxnLst/>
          <a:rect l="0" t="0" r="0" b="0"/>
          <a:pathLst>
            <a:path>
              <a:moveTo>
                <a:pt x="74808" y="0"/>
              </a:moveTo>
              <a:lnTo>
                <a:pt x="45720" y="325403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DC0C24-C615-3B45-AB6A-7D0611216597}">
      <dsp:nvSpPr>
        <dsp:cNvPr id="0" name=""/>
        <dsp:cNvSpPr/>
      </dsp:nvSpPr>
      <dsp:spPr>
        <a:xfrm>
          <a:off x="1696249" y="3537526"/>
          <a:ext cx="905470" cy="565918"/>
        </a:xfrm>
        <a:prstGeom prst="roundRect">
          <a:avLst>
            <a:gd name="adj" fmla="val 10000"/>
          </a:avLst>
        </a:prstGeom>
        <a:solidFill>
          <a:srgbClr val="FFC000"/>
        </a:solidFill>
        <a:ln w="9525" cap="flat" cmpd="sng" algn="ctr">
          <a:solidFill>
            <a:schemeClr val="accent2">
              <a:hueOff val="-6260869"/>
              <a:satOff val="-21740"/>
              <a:lumOff val="2608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Feed</a:t>
          </a:r>
        </a:p>
      </dsp:txBody>
      <dsp:txXfrm>
        <a:off x="1712824" y="3554101"/>
        <a:ext cx="872320" cy="532768"/>
      </dsp:txXfrm>
    </dsp:sp>
    <dsp:sp modelId="{EB9B21D1-3706-6241-9C4B-7D4C604C34BF}">
      <dsp:nvSpPr>
        <dsp:cNvPr id="0" name=""/>
        <dsp:cNvSpPr/>
      </dsp:nvSpPr>
      <dsp:spPr>
        <a:xfrm>
          <a:off x="1650529" y="566452"/>
          <a:ext cx="91440" cy="3961432"/>
        </a:xfrm>
        <a:custGeom>
          <a:avLst/>
          <a:gdLst/>
          <a:ahLst/>
          <a:cxnLst/>
          <a:rect l="0" t="0" r="0" b="0"/>
          <a:pathLst>
            <a:path>
              <a:moveTo>
                <a:pt x="74808" y="0"/>
              </a:moveTo>
              <a:lnTo>
                <a:pt x="45720" y="396143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DB1297-FD2C-4C42-9025-1492AADF8044}">
      <dsp:nvSpPr>
        <dsp:cNvPr id="0" name=""/>
        <dsp:cNvSpPr/>
      </dsp:nvSpPr>
      <dsp:spPr>
        <a:xfrm>
          <a:off x="1696249" y="4244925"/>
          <a:ext cx="905470" cy="565918"/>
        </a:xfrm>
        <a:prstGeom prst="roundRect">
          <a:avLst>
            <a:gd name="adj" fmla="val 10000"/>
          </a:avLst>
        </a:prstGeom>
        <a:solidFill>
          <a:srgbClr val="FFC000"/>
        </a:solidFill>
        <a:ln w="9525" cap="flat" cmpd="sng" algn="ctr">
          <a:solidFill>
            <a:schemeClr val="accent2">
              <a:hueOff val="-6886956"/>
              <a:satOff val="-23914"/>
              <a:lumOff val="286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Milk</a:t>
          </a:r>
        </a:p>
      </dsp:txBody>
      <dsp:txXfrm>
        <a:off x="1712824" y="4261500"/>
        <a:ext cx="872320" cy="532768"/>
      </dsp:txXfrm>
    </dsp:sp>
    <dsp:sp modelId="{EF0BF1E0-571C-1749-9EA2-A7CE5E1FB61F}">
      <dsp:nvSpPr>
        <dsp:cNvPr id="0" name=""/>
        <dsp:cNvSpPr/>
      </dsp:nvSpPr>
      <dsp:spPr>
        <a:xfrm>
          <a:off x="3026951" y="533"/>
          <a:ext cx="1131837" cy="565918"/>
        </a:xfrm>
        <a:prstGeom prst="roundRect">
          <a:avLst>
            <a:gd name="adj" fmla="val 10000"/>
          </a:avLst>
        </a:prstGeom>
        <a:solidFill>
          <a:srgbClr val="B3A2C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Asset</a:t>
          </a:r>
          <a:endParaRPr lang="en-US" sz="2400" kern="1200" dirty="0">
            <a:solidFill>
              <a:schemeClr val="bg1"/>
            </a:solidFill>
          </a:endParaRPr>
        </a:p>
      </dsp:txBody>
      <dsp:txXfrm>
        <a:off x="3043526" y="17108"/>
        <a:ext cx="1098687" cy="532768"/>
      </dsp:txXfrm>
    </dsp:sp>
    <dsp:sp modelId="{954EF789-F24D-9242-8084-AE8D7F1C1939}">
      <dsp:nvSpPr>
        <dsp:cNvPr id="0" name=""/>
        <dsp:cNvSpPr/>
      </dsp:nvSpPr>
      <dsp:spPr>
        <a:xfrm>
          <a:off x="3065327" y="566452"/>
          <a:ext cx="91440" cy="424439"/>
        </a:xfrm>
        <a:custGeom>
          <a:avLst/>
          <a:gdLst/>
          <a:ahLst/>
          <a:cxnLst/>
          <a:rect l="0" t="0" r="0" b="0"/>
          <a:pathLst>
            <a:path>
              <a:moveTo>
                <a:pt x="74808" y="0"/>
              </a:moveTo>
              <a:lnTo>
                <a:pt x="45720" y="42443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FED943-5742-A744-96E9-548058230EEB}">
      <dsp:nvSpPr>
        <dsp:cNvPr id="0" name=""/>
        <dsp:cNvSpPr/>
      </dsp:nvSpPr>
      <dsp:spPr>
        <a:xfrm>
          <a:off x="3111047" y="707932"/>
          <a:ext cx="905470" cy="565918"/>
        </a:xfrm>
        <a:prstGeom prst="roundRect">
          <a:avLst>
            <a:gd name="adj" fmla="val 10000"/>
          </a:avLst>
        </a:prstGeom>
        <a:solidFill>
          <a:srgbClr val="FFC000">
            <a:alpha val="90000"/>
          </a:srgbClr>
        </a:solidFill>
        <a:ln w="9525" cap="flat" cmpd="sng" algn="ctr">
          <a:solidFill>
            <a:schemeClr val="accent2">
              <a:hueOff val="-7513044"/>
              <a:satOff val="-26089"/>
              <a:lumOff val="313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Cows</a:t>
          </a:r>
        </a:p>
      </dsp:txBody>
      <dsp:txXfrm>
        <a:off x="3127622" y="724507"/>
        <a:ext cx="872320" cy="532768"/>
      </dsp:txXfrm>
    </dsp:sp>
    <dsp:sp modelId="{F6B6E98D-7C44-7848-B663-1B1765472C89}">
      <dsp:nvSpPr>
        <dsp:cNvPr id="0" name=""/>
        <dsp:cNvSpPr/>
      </dsp:nvSpPr>
      <dsp:spPr>
        <a:xfrm>
          <a:off x="3065327" y="566452"/>
          <a:ext cx="91440" cy="1131837"/>
        </a:xfrm>
        <a:custGeom>
          <a:avLst/>
          <a:gdLst/>
          <a:ahLst/>
          <a:cxnLst/>
          <a:rect l="0" t="0" r="0" b="0"/>
          <a:pathLst>
            <a:path>
              <a:moveTo>
                <a:pt x="74808" y="0"/>
              </a:moveTo>
              <a:lnTo>
                <a:pt x="45720" y="113183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61DF23-1FDB-F54D-9B1D-7DE8FF0A00DA}">
      <dsp:nvSpPr>
        <dsp:cNvPr id="0" name=""/>
        <dsp:cNvSpPr/>
      </dsp:nvSpPr>
      <dsp:spPr>
        <a:xfrm>
          <a:off x="3111047" y="1415330"/>
          <a:ext cx="905470" cy="565918"/>
        </a:xfrm>
        <a:prstGeom prst="roundRect">
          <a:avLst>
            <a:gd name="adj" fmla="val 10000"/>
          </a:avLst>
        </a:prstGeom>
        <a:solidFill>
          <a:srgbClr val="FFC000">
            <a:alpha val="90000"/>
          </a:srgbClr>
        </a:solidFill>
        <a:ln w="9525" cap="flat" cmpd="sng" algn="ctr">
          <a:solidFill>
            <a:schemeClr val="accent2">
              <a:hueOff val="-8139131"/>
              <a:satOff val="-28263"/>
              <a:lumOff val="339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Grass</a:t>
          </a:r>
        </a:p>
      </dsp:txBody>
      <dsp:txXfrm>
        <a:off x="3127622" y="1431905"/>
        <a:ext cx="872320" cy="532768"/>
      </dsp:txXfrm>
    </dsp:sp>
    <dsp:sp modelId="{45C0D5D9-5E08-3041-8C17-EDBCAAAEAA7D}">
      <dsp:nvSpPr>
        <dsp:cNvPr id="0" name=""/>
        <dsp:cNvSpPr/>
      </dsp:nvSpPr>
      <dsp:spPr>
        <a:xfrm>
          <a:off x="3065327" y="566452"/>
          <a:ext cx="91440" cy="1839236"/>
        </a:xfrm>
        <a:custGeom>
          <a:avLst/>
          <a:gdLst/>
          <a:ahLst/>
          <a:cxnLst/>
          <a:rect l="0" t="0" r="0" b="0"/>
          <a:pathLst>
            <a:path>
              <a:moveTo>
                <a:pt x="74808" y="0"/>
              </a:moveTo>
              <a:lnTo>
                <a:pt x="45720" y="183923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8E1217-4E86-214C-BD2A-A600897CF16B}">
      <dsp:nvSpPr>
        <dsp:cNvPr id="0" name=""/>
        <dsp:cNvSpPr/>
      </dsp:nvSpPr>
      <dsp:spPr>
        <a:xfrm>
          <a:off x="3111047" y="2122729"/>
          <a:ext cx="905470" cy="565918"/>
        </a:xfrm>
        <a:prstGeom prst="roundRect">
          <a:avLst>
            <a:gd name="adj" fmla="val 10000"/>
          </a:avLst>
        </a:prstGeom>
        <a:solidFill>
          <a:srgbClr val="FFC000">
            <a:alpha val="90000"/>
          </a:srgbClr>
        </a:solidFill>
        <a:ln w="9525" cap="flat" cmpd="sng" algn="ctr">
          <a:solidFill>
            <a:schemeClr val="accent2">
              <a:hueOff val="-8765217"/>
              <a:satOff val="-30437"/>
              <a:lumOff val="365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Money</a:t>
          </a:r>
        </a:p>
      </dsp:txBody>
      <dsp:txXfrm>
        <a:off x="3127622" y="2139304"/>
        <a:ext cx="872320" cy="532768"/>
      </dsp:txXfrm>
    </dsp:sp>
    <dsp:sp modelId="{AC19D84F-C536-E94D-9AFF-89119C126964}">
      <dsp:nvSpPr>
        <dsp:cNvPr id="0" name=""/>
        <dsp:cNvSpPr/>
      </dsp:nvSpPr>
      <dsp:spPr>
        <a:xfrm>
          <a:off x="3065327" y="566452"/>
          <a:ext cx="91440" cy="2546635"/>
        </a:xfrm>
        <a:custGeom>
          <a:avLst/>
          <a:gdLst/>
          <a:ahLst/>
          <a:cxnLst/>
          <a:rect l="0" t="0" r="0" b="0"/>
          <a:pathLst>
            <a:path>
              <a:moveTo>
                <a:pt x="74808" y="0"/>
              </a:moveTo>
              <a:lnTo>
                <a:pt x="45720" y="254663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A3130D-40EB-074C-85EB-47010C646825}">
      <dsp:nvSpPr>
        <dsp:cNvPr id="0" name=""/>
        <dsp:cNvSpPr/>
      </dsp:nvSpPr>
      <dsp:spPr>
        <a:xfrm>
          <a:off x="3111047" y="2830128"/>
          <a:ext cx="905470" cy="565918"/>
        </a:xfrm>
        <a:prstGeom prst="roundRect">
          <a:avLst>
            <a:gd name="adj" fmla="val 10000"/>
          </a:avLst>
        </a:prstGeom>
        <a:solidFill>
          <a:srgbClr val="FFC000">
            <a:alpha val="90000"/>
          </a:srgbClr>
        </a:solidFill>
        <a:ln w="9525" cap="flat" cmpd="sng" algn="ctr">
          <a:solidFill>
            <a:schemeClr val="accent2">
              <a:hueOff val="-9391305"/>
              <a:satOff val="-32611"/>
              <a:lumOff val="3913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Land</a:t>
          </a:r>
        </a:p>
      </dsp:txBody>
      <dsp:txXfrm>
        <a:off x="3127622" y="2846703"/>
        <a:ext cx="872320" cy="532768"/>
      </dsp:txXfrm>
    </dsp:sp>
    <dsp:sp modelId="{90CFF368-1C97-2A48-B6B4-66AAC7A3E148}">
      <dsp:nvSpPr>
        <dsp:cNvPr id="0" name=""/>
        <dsp:cNvSpPr/>
      </dsp:nvSpPr>
      <dsp:spPr>
        <a:xfrm>
          <a:off x="3065327" y="566452"/>
          <a:ext cx="91440" cy="3254033"/>
        </a:xfrm>
        <a:custGeom>
          <a:avLst/>
          <a:gdLst/>
          <a:ahLst/>
          <a:cxnLst/>
          <a:rect l="0" t="0" r="0" b="0"/>
          <a:pathLst>
            <a:path>
              <a:moveTo>
                <a:pt x="74808" y="0"/>
              </a:moveTo>
              <a:lnTo>
                <a:pt x="45720" y="325403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8E865C-BAC0-A64E-84BB-9F67E0275C26}">
      <dsp:nvSpPr>
        <dsp:cNvPr id="0" name=""/>
        <dsp:cNvSpPr/>
      </dsp:nvSpPr>
      <dsp:spPr>
        <a:xfrm>
          <a:off x="3111047" y="3537526"/>
          <a:ext cx="905470" cy="565918"/>
        </a:xfrm>
        <a:prstGeom prst="roundRect">
          <a:avLst>
            <a:gd name="adj" fmla="val 10000"/>
          </a:avLst>
        </a:prstGeom>
        <a:solidFill>
          <a:srgbClr val="FFC000">
            <a:alpha val="90000"/>
          </a:srgbClr>
        </a:solidFill>
        <a:ln w="9525" cap="flat" cmpd="sng" algn="ctr">
          <a:solidFill>
            <a:schemeClr val="accent2">
              <a:hueOff val="-10017392"/>
              <a:satOff val="-34785"/>
              <a:lumOff val="4174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Feed</a:t>
          </a:r>
        </a:p>
      </dsp:txBody>
      <dsp:txXfrm>
        <a:off x="3127622" y="3554101"/>
        <a:ext cx="872320" cy="532768"/>
      </dsp:txXfrm>
    </dsp:sp>
    <dsp:sp modelId="{254B8C3D-1046-D948-962A-9DD5F6C95ACF}">
      <dsp:nvSpPr>
        <dsp:cNvPr id="0" name=""/>
        <dsp:cNvSpPr/>
      </dsp:nvSpPr>
      <dsp:spPr>
        <a:xfrm>
          <a:off x="3065327" y="566452"/>
          <a:ext cx="91440" cy="3961432"/>
        </a:xfrm>
        <a:custGeom>
          <a:avLst/>
          <a:gdLst/>
          <a:ahLst/>
          <a:cxnLst/>
          <a:rect l="0" t="0" r="0" b="0"/>
          <a:pathLst>
            <a:path>
              <a:moveTo>
                <a:pt x="74808" y="0"/>
              </a:moveTo>
              <a:lnTo>
                <a:pt x="45720" y="396143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EA4F04-0E1F-034A-9E00-16DE3B61F393}">
      <dsp:nvSpPr>
        <dsp:cNvPr id="0" name=""/>
        <dsp:cNvSpPr/>
      </dsp:nvSpPr>
      <dsp:spPr>
        <a:xfrm>
          <a:off x="3111047" y="4244925"/>
          <a:ext cx="905470" cy="565918"/>
        </a:xfrm>
        <a:prstGeom prst="roundRect">
          <a:avLst>
            <a:gd name="adj" fmla="val 10000"/>
          </a:avLst>
        </a:prstGeom>
        <a:solidFill>
          <a:srgbClr val="FFC000">
            <a:alpha val="90000"/>
          </a:srgbClr>
        </a:solidFill>
        <a:ln w="9525" cap="flat" cmpd="sng" algn="ctr">
          <a:solidFill>
            <a:schemeClr val="accent2">
              <a:hueOff val="-10643479"/>
              <a:satOff val="-36959"/>
              <a:lumOff val="443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Milk</a:t>
          </a:r>
        </a:p>
      </dsp:txBody>
      <dsp:txXfrm>
        <a:off x="3127622" y="4261500"/>
        <a:ext cx="872320" cy="532768"/>
      </dsp:txXfrm>
    </dsp:sp>
    <dsp:sp modelId="{54BCC36F-E5D0-7F45-826F-F2054709E6B6}">
      <dsp:nvSpPr>
        <dsp:cNvPr id="0" name=""/>
        <dsp:cNvSpPr/>
      </dsp:nvSpPr>
      <dsp:spPr>
        <a:xfrm>
          <a:off x="4314689" y="533"/>
          <a:ext cx="1131837" cy="565918"/>
        </a:xfrm>
        <a:prstGeom prst="roundRect">
          <a:avLst>
            <a:gd name="adj" fmla="val 10000"/>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Control</a:t>
          </a:r>
          <a:endParaRPr lang="en-US" sz="2400" kern="1200" dirty="0">
            <a:solidFill>
              <a:schemeClr val="bg1"/>
            </a:solidFill>
          </a:endParaRPr>
        </a:p>
      </dsp:txBody>
      <dsp:txXfrm>
        <a:off x="4331264" y="17108"/>
        <a:ext cx="1098687" cy="532768"/>
      </dsp:txXfrm>
    </dsp:sp>
    <dsp:sp modelId="{0A45ACBD-D996-084E-9CF8-998EE828E58F}">
      <dsp:nvSpPr>
        <dsp:cNvPr id="0" name=""/>
        <dsp:cNvSpPr/>
      </dsp:nvSpPr>
      <dsp:spPr>
        <a:xfrm>
          <a:off x="4366325" y="566452"/>
          <a:ext cx="91440" cy="424439"/>
        </a:xfrm>
        <a:custGeom>
          <a:avLst/>
          <a:gdLst/>
          <a:ahLst/>
          <a:cxnLst/>
          <a:rect l="0" t="0" r="0" b="0"/>
          <a:pathLst>
            <a:path>
              <a:moveTo>
                <a:pt x="61547" y="0"/>
              </a:moveTo>
              <a:lnTo>
                <a:pt x="45720" y="42443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24C190-8F52-8A4F-843B-498DDB664801}">
      <dsp:nvSpPr>
        <dsp:cNvPr id="0" name=""/>
        <dsp:cNvSpPr/>
      </dsp:nvSpPr>
      <dsp:spPr>
        <a:xfrm>
          <a:off x="4412045" y="707932"/>
          <a:ext cx="905470" cy="565918"/>
        </a:xfrm>
        <a:prstGeom prst="roundRect">
          <a:avLst>
            <a:gd name="adj" fmla="val 10000"/>
          </a:avLst>
        </a:prstGeom>
        <a:solidFill>
          <a:srgbClr val="FF0000">
            <a:alpha val="90000"/>
          </a:srgbClr>
        </a:solidFill>
        <a:ln w="9525" cap="flat" cmpd="sng" algn="ctr">
          <a:solidFill>
            <a:schemeClr val="accent2">
              <a:hueOff val="-11269565"/>
              <a:satOff val="-39133"/>
              <a:lumOff val="469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Cows</a:t>
          </a:r>
        </a:p>
      </dsp:txBody>
      <dsp:txXfrm>
        <a:off x="4428620" y="724507"/>
        <a:ext cx="872320" cy="532768"/>
      </dsp:txXfrm>
    </dsp:sp>
    <dsp:sp modelId="{9BF57154-9FA0-2B4E-900E-84B8107DD1CA}">
      <dsp:nvSpPr>
        <dsp:cNvPr id="0" name=""/>
        <dsp:cNvSpPr/>
      </dsp:nvSpPr>
      <dsp:spPr>
        <a:xfrm>
          <a:off x="4366325" y="566452"/>
          <a:ext cx="91440" cy="1131837"/>
        </a:xfrm>
        <a:custGeom>
          <a:avLst/>
          <a:gdLst/>
          <a:ahLst/>
          <a:cxnLst/>
          <a:rect l="0" t="0" r="0" b="0"/>
          <a:pathLst>
            <a:path>
              <a:moveTo>
                <a:pt x="61547" y="0"/>
              </a:moveTo>
              <a:lnTo>
                <a:pt x="45720" y="113183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DA8803-812E-2C45-A79A-6C3F11B309DC}">
      <dsp:nvSpPr>
        <dsp:cNvPr id="0" name=""/>
        <dsp:cNvSpPr/>
      </dsp:nvSpPr>
      <dsp:spPr>
        <a:xfrm>
          <a:off x="4412045" y="1415330"/>
          <a:ext cx="905470" cy="565918"/>
        </a:xfrm>
        <a:prstGeom prst="roundRect">
          <a:avLst>
            <a:gd name="adj" fmla="val 10000"/>
          </a:avLst>
        </a:prstGeom>
        <a:solidFill>
          <a:srgbClr val="FF0000">
            <a:alpha val="90000"/>
          </a:srgbClr>
        </a:solidFill>
        <a:ln w="9525" cap="flat" cmpd="sng" algn="ctr">
          <a:solidFill>
            <a:schemeClr val="accent2">
              <a:hueOff val="-11895652"/>
              <a:satOff val="-41307"/>
              <a:lumOff val="495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Grass</a:t>
          </a:r>
        </a:p>
      </dsp:txBody>
      <dsp:txXfrm>
        <a:off x="4428620" y="1431905"/>
        <a:ext cx="872320" cy="532768"/>
      </dsp:txXfrm>
    </dsp:sp>
    <dsp:sp modelId="{AA310177-36DE-8847-862E-CE0592E4CB2F}">
      <dsp:nvSpPr>
        <dsp:cNvPr id="0" name=""/>
        <dsp:cNvSpPr/>
      </dsp:nvSpPr>
      <dsp:spPr>
        <a:xfrm>
          <a:off x="4366325" y="566452"/>
          <a:ext cx="91440" cy="1839236"/>
        </a:xfrm>
        <a:custGeom>
          <a:avLst/>
          <a:gdLst/>
          <a:ahLst/>
          <a:cxnLst/>
          <a:rect l="0" t="0" r="0" b="0"/>
          <a:pathLst>
            <a:path>
              <a:moveTo>
                <a:pt x="61547" y="0"/>
              </a:moveTo>
              <a:lnTo>
                <a:pt x="45720" y="183923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14EE52-2266-FF45-A1BB-9EEB62F18070}">
      <dsp:nvSpPr>
        <dsp:cNvPr id="0" name=""/>
        <dsp:cNvSpPr/>
      </dsp:nvSpPr>
      <dsp:spPr>
        <a:xfrm>
          <a:off x="4412045" y="2122729"/>
          <a:ext cx="905470" cy="565918"/>
        </a:xfrm>
        <a:prstGeom prst="roundRect">
          <a:avLst>
            <a:gd name="adj" fmla="val 10000"/>
          </a:avLst>
        </a:prstGeom>
        <a:solidFill>
          <a:srgbClr val="FF0000">
            <a:alpha val="90000"/>
          </a:srgbClr>
        </a:solidFill>
        <a:ln w="9525" cap="flat" cmpd="sng" algn="ctr">
          <a:solidFill>
            <a:schemeClr val="accent2">
              <a:hueOff val="-12521739"/>
              <a:satOff val="-43481"/>
              <a:lumOff val="521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Money</a:t>
          </a:r>
        </a:p>
      </dsp:txBody>
      <dsp:txXfrm>
        <a:off x="4428620" y="2139304"/>
        <a:ext cx="872320" cy="532768"/>
      </dsp:txXfrm>
    </dsp:sp>
    <dsp:sp modelId="{E135288B-2CFE-C64E-BB73-75A3C839C6D0}">
      <dsp:nvSpPr>
        <dsp:cNvPr id="0" name=""/>
        <dsp:cNvSpPr/>
      </dsp:nvSpPr>
      <dsp:spPr>
        <a:xfrm>
          <a:off x="4366325" y="566452"/>
          <a:ext cx="91440" cy="2627329"/>
        </a:xfrm>
        <a:custGeom>
          <a:avLst/>
          <a:gdLst/>
          <a:ahLst/>
          <a:cxnLst/>
          <a:rect l="0" t="0" r="0" b="0"/>
          <a:pathLst>
            <a:path>
              <a:moveTo>
                <a:pt x="61547" y="0"/>
              </a:moveTo>
              <a:lnTo>
                <a:pt x="45720" y="262732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DCCA63-AC51-8E42-8CD7-8E59F27128CA}">
      <dsp:nvSpPr>
        <dsp:cNvPr id="0" name=""/>
        <dsp:cNvSpPr/>
      </dsp:nvSpPr>
      <dsp:spPr>
        <a:xfrm>
          <a:off x="4412045" y="2910822"/>
          <a:ext cx="905470" cy="565918"/>
        </a:xfrm>
        <a:prstGeom prst="roundRect">
          <a:avLst>
            <a:gd name="adj" fmla="val 10000"/>
          </a:avLst>
        </a:prstGeom>
        <a:solidFill>
          <a:srgbClr val="FF0000">
            <a:alpha val="90000"/>
          </a:srgbClr>
        </a:solidFill>
        <a:ln w="9525" cap="flat" cmpd="sng" algn="ctr">
          <a:solidFill>
            <a:schemeClr val="accent2">
              <a:hueOff val="-13147826"/>
              <a:satOff val="-45655"/>
              <a:lumOff val="547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Land</a:t>
          </a:r>
        </a:p>
      </dsp:txBody>
      <dsp:txXfrm>
        <a:off x="4428620" y="2927397"/>
        <a:ext cx="872320" cy="532768"/>
      </dsp:txXfrm>
    </dsp:sp>
    <dsp:sp modelId="{73B9889A-6221-E047-BB05-17962AA5F040}">
      <dsp:nvSpPr>
        <dsp:cNvPr id="0" name=""/>
        <dsp:cNvSpPr/>
      </dsp:nvSpPr>
      <dsp:spPr>
        <a:xfrm>
          <a:off x="4366325" y="566452"/>
          <a:ext cx="91440" cy="3254033"/>
        </a:xfrm>
        <a:custGeom>
          <a:avLst/>
          <a:gdLst/>
          <a:ahLst/>
          <a:cxnLst/>
          <a:rect l="0" t="0" r="0" b="0"/>
          <a:pathLst>
            <a:path>
              <a:moveTo>
                <a:pt x="61547" y="0"/>
              </a:moveTo>
              <a:lnTo>
                <a:pt x="45720" y="325403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FDA2FE-29D2-F04C-BBFE-5A847011B5E5}">
      <dsp:nvSpPr>
        <dsp:cNvPr id="0" name=""/>
        <dsp:cNvSpPr/>
      </dsp:nvSpPr>
      <dsp:spPr>
        <a:xfrm>
          <a:off x="4412045" y="3537526"/>
          <a:ext cx="905470" cy="565918"/>
        </a:xfrm>
        <a:prstGeom prst="roundRect">
          <a:avLst>
            <a:gd name="adj" fmla="val 10000"/>
          </a:avLst>
        </a:prstGeom>
        <a:solidFill>
          <a:srgbClr val="FF0000">
            <a:alpha val="90000"/>
          </a:srgbClr>
        </a:solidFill>
        <a:ln w="9525" cap="flat" cmpd="sng" algn="ctr">
          <a:solidFill>
            <a:schemeClr val="accent2">
              <a:hueOff val="-13773913"/>
              <a:satOff val="-47829"/>
              <a:lumOff val="57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Feed</a:t>
          </a:r>
        </a:p>
      </dsp:txBody>
      <dsp:txXfrm>
        <a:off x="4428620" y="3554101"/>
        <a:ext cx="872320" cy="532768"/>
      </dsp:txXfrm>
    </dsp:sp>
    <dsp:sp modelId="{91175D28-7D8E-664B-9D41-50336E6DD12E}">
      <dsp:nvSpPr>
        <dsp:cNvPr id="0" name=""/>
        <dsp:cNvSpPr/>
      </dsp:nvSpPr>
      <dsp:spPr>
        <a:xfrm>
          <a:off x="4366325" y="566452"/>
          <a:ext cx="91440" cy="3961432"/>
        </a:xfrm>
        <a:custGeom>
          <a:avLst/>
          <a:gdLst/>
          <a:ahLst/>
          <a:cxnLst/>
          <a:rect l="0" t="0" r="0" b="0"/>
          <a:pathLst>
            <a:path>
              <a:moveTo>
                <a:pt x="61547" y="0"/>
              </a:moveTo>
              <a:lnTo>
                <a:pt x="45720" y="396143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14D983-E3EB-7448-8DE9-23CA0109FE7E}">
      <dsp:nvSpPr>
        <dsp:cNvPr id="0" name=""/>
        <dsp:cNvSpPr/>
      </dsp:nvSpPr>
      <dsp:spPr>
        <a:xfrm>
          <a:off x="4412045" y="4244925"/>
          <a:ext cx="905470" cy="565918"/>
        </a:xfrm>
        <a:prstGeom prst="roundRect">
          <a:avLst>
            <a:gd name="adj" fmla="val 10000"/>
          </a:avLst>
        </a:prstGeom>
        <a:solidFill>
          <a:srgbClr val="FFC000">
            <a:alpha val="90000"/>
          </a:srgbClr>
        </a:solidFill>
        <a:ln w="9525" cap="flat" cmpd="sng" algn="ctr">
          <a:solidFill>
            <a:schemeClr val="accent2">
              <a:hueOff val="-14400000"/>
              <a:satOff val="-50003"/>
              <a:lumOff val="600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Milk</a:t>
          </a:r>
        </a:p>
      </dsp:txBody>
      <dsp:txXfrm>
        <a:off x="4428620" y="4261500"/>
        <a:ext cx="872320" cy="532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7CB00-AC17-4426-AC1B-F683EFCC7315}">
      <dsp:nvSpPr>
        <dsp:cNvPr id="0" name=""/>
        <dsp:cNvSpPr/>
      </dsp:nvSpPr>
      <dsp:spPr>
        <a:xfrm>
          <a:off x="1739976" y="71053"/>
          <a:ext cx="4902047" cy="4868851"/>
        </a:xfrm>
        <a:prstGeom prst="quadArrow">
          <a:avLst>
            <a:gd name="adj1" fmla="val 2000"/>
            <a:gd name="adj2" fmla="val 4000"/>
            <a:gd name="adj3" fmla="val 5000"/>
          </a:avLst>
        </a:prstGeom>
        <a:solidFill>
          <a:schemeClr val="tx1">
            <a:lumMod val="50000"/>
            <a:lumOff val="5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1F2948E-A5EC-4F5E-A62D-DAEBCC75F8D4}">
      <dsp:nvSpPr>
        <dsp:cNvPr id="0" name=""/>
        <dsp:cNvSpPr/>
      </dsp:nvSpPr>
      <dsp:spPr>
        <a:xfrm>
          <a:off x="1873184" y="192991"/>
          <a:ext cx="2131324" cy="2131324"/>
        </a:xfrm>
        <a:prstGeom prst="roundRect">
          <a:avLst/>
        </a:prstGeom>
        <a:solidFill>
          <a:srgbClr val="00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Workload</a:t>
          </a:r>
          <a:endParaRPr lang="en-US" sz="2400" b="1" kern="1200" dirty="0"/>
        </a:p>
      </dsp:txBody>
      <dsp:txXfrm>
        <a:off x="1977227" y="297034"/>
        <a:ext cx="1923238" cy="1923238"/>
      </dsp:txXfrm>
    </dsp:sp>
    <dsp:sp modelId="{11CA28DA-8F06-461D-AAA1-6A43B8867FA5}">
      <dsp:nvSpPr>
        <dsp:cNvPr id="0" name=""/>
        <dsp:cNvSpPr/>
      </dsp:nvSpPr>
      <dsp:spPr>
        <a:xfrm>
          <a:off x="4377490" y="192991"/>
          <a:ext cx="2131324" cy="2131324"/>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Control over asset, income</a:t>
          </a:r>
          <a:endParaRPr lang="en-US" sz="2400" b="1" kern="1200" dirty="0"/>
        </a:p>
      </dsp:txBody>
      <dsp:txXfrm>
        <a:off x="4481533" y="297034"/>
        <a:ext cx="1923238" cy="1923238"/>
      </dsp:txXfrm>
    </dsp:sp>
    <dsp:sp modelId="{E239FB94-D480-4E9D-9259-981D37DE58C5}">
      <dsp:nvSpPr>
        <dsp:cNvPr id="0" name=""/>
        <dsp:cNvSpPr/>
      </dsp:nvSpPr>
      <dsp:spPr>
        <a:xfrm>
          <a:off x="1873184" y="2697298"/>
          <a:ext cx="2131324" cy="2131324"/>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Institutions, ideology</a:t>
          </a:r>
          <a:endParaRPr lang="en-US" sz="2400" b="1" kern="1200" dirty="0"/>
        </a:p>
      </dsp:txBody>
      <dsp:txXfrm>
        <a:off x="1977227" y="2801341"/>
        <a:ext cx="1923238" cy="1923238"/>
      </dsp:txXfrm>
    </dsp:sp>
    <dsp:sp modelId="{26970077-D793-4632-B704-6F84C6EEF1E5}">
      <dsp:nvSpPr>
        <dsp:cNvPr id="0" name=""/>
        <dsp:cNvSpPr/>
      </dsp:nvSpPr>
      <dsp:spPr>
        <a:xfrm>
          <a:off x="4377490" y="2697298"/>
          <a:ext cx="2131324" cy="2131324"/>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Mobility</a:t>
          </a:r>
          <a:endParaRPr lang="en-US" sz="2400" b="1" kern="1200" dirty="0"/>
        </a:p>
      </dsp:txBody>
      <dsp:txXfrm>
        <a:off x="4481533" y="2801341"/>
        <a:ext cx="1923238" cy="19232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696817A-2663-4E04-BC92-A68BC6E6F827}" type="slidenum">
              <a:rPr lang="en-US"/>
              <a:pPr>
                <a:defRPr/>
              </a:pPr>
              <a:t>‹#›</a:t>
            </a:fld>
            <a:endParaRPr lang="en-US"/>
          </a:p>
        </p:txBody>
      </p:sp>
    </p:spTree>
    <p:extLst>
      <p:ext uri="{BB962C8B-B14F-4D97-AF65-F5344CB8AC3E}">
        <p14:creationId xmlns:p14="http://schemas.microsoft.com/office/powerpoint/2010/main" val="1598711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heatlantic.com/international/archive/2013/03/the-huge-cost-of-indias-discrimination-against-women/27411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029" b="1" dirty="0" smtClean="0"/>
              <a:t>SLIDE CONTENT: </a:t>
            </a:r>
            <a:r>
              <a:rPr lang="en-029" i="1" dirty="0" smtClean="0"/>
              <a:t>The objectives for this session are to:</a:t>
            </a:r>
          </a:p>
          <a:p>
            <a:pPr marL="171450" indent="-171450">
              <a:buFont typeface="Arial" pitchFamily="34" charset="0"/>
              <a:buChar char="•"/>
              <a:defRPr/>
            </a:pPr>
            <a:r>
              <a:rPr lang="en-US" i="1" dirty="0" smtClean="0"/>
              <a:t>Understand the difference between gender and sex</a:t>
            </a:r>
          </a:p>
          <a:p>
            <a:pPr marL="171450" indent="-171450">
              <a:buFont typeface="Arial" pitchFamily="34" charset="0"/>
              <a:buChar char="•"/>
              <a:defRPr/>
            </a:pPr>
            <a:r>
              <a:rPr lang="en-US" i="1" dirty="0" smtClean="0"/>
              <a:t>Consider how traditional gender roles impact women’s political participation and how these roles can be changed</a:t>
            </a:r>
          </a:p>
          <a:p>
            <a:pPr marL="171450" indent="-171450">
              <a:buFont typeface="Arial" pitchFamily="34" charset="0"/>
              <a:buChar char="•"/>
              <a:defRPr/>
            </a:pPr>
            <a:r>
              <a:rPr lang="en-US" i="1" dirty="0" smtClean="0"/>
              <a:t>Appreciate the diversity among women and the issues they prioritize</a:t>
            </a:r>
          </a:p>
          <a:p>
            <a:pPr marL="171450" indent="-171450">
              <a:buFont typeface="Arial" pitchFamily="34" charset="0"/>
              <a:buChar char="•"/>
              <a:defRPr/>
            </a:pPr>
            <a:r>
              <a:rPr lang="en-US" i="1" dirty="0" smtClean="0"/>
              <a:t>Identify discrimination in its many forms and how to address it</a:t>
            </a:r>
          </a:p>
          <a:p>
            <a:pPr eaLnBrk="1" hangingPunct="1">
              <a:spcBef>
                <a:spcPct val="0"/>
              </a:spcBef>
              <a:defRPr/>
            </a:pPr>
            <a:endParaRPr lang="en-029" b="1" dirty="0" smtClean="0"/>
          </a:p>
          <a:p>
            <a:pPr eaLnBrk="1" hangingPunct="1">
              <a:spcBef>
                <a:spcPct val="0"/>
              </a:spcBef>
              <a:defRPr/>
            </a:pPr>
            <a:r>
              <a:rPr lang="en-029" b="1" dirty="0" smtClean="0"/>
              <a:t>TRAINER NOTE: </a:t>
            </a:r>
            <a:r>
              <a:rPr lang="en-029" i="1" dirty="0" smtClean="0"/>
              <a:t>Provide an overview of the session’s objectives so that participants understand its purpose and have realistic expectations about what to expect. You may also wish to ask participants what expectations they have for the session. What do they hope to get out of it? You can then relate their expectations to the objectives and suggest how unrelated expectations might be met in other ways.</a:t>
            </a:r>
            <a:endParaRPr lang="en-US" i="1" dirty="0" smtClean="0"/>
          </a:p>
        </p:txBody>
      </p:sp>
      <p:sp>
        <p:nvSpPr>
          <p:cNvPr id="25604"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506738-215B-4C65-B6E6-297A15D68744}"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31197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SLIDE CONTENT: </a:t>
            </a:r>
            <a:r>
              <a:rPr lang="en-US" i="1" dirty="0" smtClean="0"/>
              <a:t>Let’s go back to the concept of sex for a moment. While we women share characteristics related to our sex – we have the same reproductive organs – we are not all the same just because we are women. Women are not a monolithic group. We are not just defined by our sex. We are also defined by a range of other characteristics such as:</a:t>
            </a:r>
          </a:p>
          <a:p>
            <a:pPr marL="171450" indent="-171450">
              <a:buFont typeface="Arial" pitchFamily="34" charset="0"/>
              <a:buChar char="•"/>
              <a:defRPr/>
            </a:pPr>
            <a:r>
              <a:rPr lang="en-US" i="1" dirty="0" smtClean="0"/>
              <a:t>Age</a:t>
            </a:r>
          </a:p>
          <a:p>
            <a:pPr marL="171450" indent="-171450">
              <a:buFont typeface="Arial" pitchFamily="34" charset="0"/>
              <a:buChar char="•"/>
              <a:defRPr/>
            </a:pPr>
            <a:r>
              <a:rPr lang="en-US" i="1" dirty="0" smtClean="0"/>
              <a:t>Ethnicity</a:t>
            </a:r>
          </a:p>
          <a:p>
            <a:pPr marL="171450" indent="-171450">
              <a:buFont typeface="Arial" pitchFamily="34" charset="0"/>
              <a:buChar char="•"/>
              <a:defRPr/>
            </a:pPr>
            <a:r>
              <a:rPr lang="en-US" i="1" dirty="0" smtClean="0"/>
              <a:t>Religion</a:t>
            </a:r>
          </a:p>
          <a:p>
            <a:pPr marL="171450" indent="-171450">
              <a:buFont typeface="Arial" pitchFamily="34" charset="0"/>
              <a:buChar char="•"/>
              <a:defRPr/>
            </a:pPr>
            <a:r>
              <a:rPr lang="en-US" i="1" dirty="0" smtClean="0"/>
              <a:t>Education</a:t>
            </a:r>
          </a:p>
          <a:p>
            <a:pPr marL="171450" indent="-171450">
              <a:buFont typeface="Arial" pitchFamily="34" charset="0"/>
              <a:buChar char="•"/>
              <a:defRPr/>
            </a:pPr>
            <a:r>
              <a:rPr lang="en-US" i="1" dirty="0" smtClean="0"/>
              <a:t>Language</a:t>
            </a:r>
          </a:p>
          <a:p>
            <a:pPr marL="171450" indent="-171450">
              <a:buFont typeface="Arial" pitchFamily="34" charset="0"/>
              <a:buChar char="•"/>
              <a:defRPr/>
            </a:pPr>
            <a:r>
              <a:rPr lang="en-US" i="1" dirty="0" smtClean="0"/>
              <a:t>Class</a:t>
            </a:r>
          </a:p>
          <a:p>
            <a:pPr marL="171450" indent="-171450">
              <a:buFont typeface="Arial" pitchFamily="34" charset="0"/>
              <a:buChar char="•"/>
              <a:defRPr/>
            </a:pPr>
            <a:r>
              <a:rPr lang="en-US" i="1" dirty="0" smtClean="0"/>
              <a:t>Disabilities</a:t>
            </a:r>
          </a:p>
          <a:p>
            <a:pPr>
              <a:defRPr/>
            </a:pPr>
            <a:endParaRPr lang="en-US" i="1" dirty="0" smtClean="0"/>
          </a:p>
          <a:p>
            <a:pPr eaLnBrk="1" hangingPunct="1">
              <a:spcBef>
                <a:spcPct val="0"/>
              </a:spcBef>
              <a:defRPr/>
            </a:pPr>
            <a:r>
              <a:rPr lang="en-US" b="1" dirty="0" smtClean="0"/>
              <a:t>TRAINER NOTE: </a:t>
            </a:r>
            <a:r>
              <a:rPr lang="en-US" i="1" dirty="0" smtClean="0"/>
              <a:t>Ask participants if there are other characteristics that distinguish women from one another. What other factors determine who we are as individuals?</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01E9E4-48B9-4A93-9FB0-409E9B90B9F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56866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685800" y="4237038"/>
            <a:ext cx="5607050" cy="4267200"/>
          </a:xfrm>
        </p:spPr>
        <p:txBody>
          <a:bodyPr wrap="square" numCol="1" anchor="t" anchorCtr="0" compatLnSpc="1">
            <a:prstTxWarp prst="textNoShape">
              <a:avLst/>
            </a:prstTxWarp>
          </a:bodyPr>
          <a:lstStyle/>
          <a:p>
            <a:pPr>
              <a:spcBef>
                <a:spcPts val="0"/>
              </a:spcBef>
              <a:defRPr/>
            </a:pPr>
            <a:r>
              <a:rPr lang="en-US" sz="1150" b="1" dirty="0" smtClean="0"/>
              <a:t>SLIDE CONTENT: </a:t>
            </a:r>
            <a:r>
              <a:rPr lang="en-US" sz="1150" i="1" dirty="0" smtClean="0"/>
              <a:t>Let’s do a quick exercise to get us thinking about issues that are of concern to men and women. </a:t>
            </a:r>
          </a:p>
          <a:p>
            <a:pPr>
              <a:spcBef>
                <a:spcPts val="0"/>
              </a:spcBef>
              <a:defRPr/>
            </a:pPr>
            <a:r>
              <a:rPr lang="en-US" sz="1150" b="1" dirty="0" smtClean="0"/>
              <a:t>TRAINER NOTE: </a:t>
            </a:r>
            <a:r>
              <a:rPr lang="en-US" sz="1150" i="1" dirty="0" smtClean="0"/>
              <a:t>The point of this exercise is to help participants understand that while some issues may seem to be more closely associated with one sex than another, in reality, ALL issues have an impact on men and women, whether directly or indirectly. </a:t>
            </a:r>
          </a:p>
          <a:p>
            <a:pPr>
              <a:spcBef>
                <a:spcPts val="0"/>
              </a:spcBef>
              <a:defRPr/>
            </a:pPr>
            <a:endParaRPr lang="en-US" sz="1150" i="1" dirty="0" smtClean="0"/>
          </a:p>
          <a:p>
            <a:pPr>
              <a:spcBef>
                <a:spcPts val="0"/>
              </a:spcBef>
              <a:defRPr/>
            </a:pPr>
            <a:r>
              <a:rPr lang="en-US" sz="1150" b="1" dirty="0" smtClean="0"/>
              <a:t>EXERCISE:</a:t>
            </a:r>
            <a:r>
              <a:rPr lang="en-US" sz="1150" dirty="0" smtClean="0"/>
              <a:t> </a:t>
            </a:r>
            <a:r>
              <a:rPr lang="en-US" sz="1150" i="1" dirty="0" smtClean="0"/>
              <a:t>Whose issue?</a:t>
            </a:r>
          </a:p>
          <a:p>
            <a:pPr marL="171450" indent="-171450">
              <a:spcBef>
                <a:spcPts val="0"/>
              </a:spcBef>
              <a:buFont typeface="Arial" pitchFamily="34" charset="0"/>
              <a:buChar char="•"/>
              <a:defRPr/>
            </a:pPr>
            <a:r>
              <a:rPr lang="en-US" sz="1150" i="1" dirty="0" smtClean="0"/>
              <a:t>Read the issues listed on the slide out loud to participants. </a:t>
            </a:r>
          </a:p>
          <a:p>
            <a:pPr marL="171450" indent="-171450">
              <a:spcBef>
                <a:spcPts val="0"/>
              </a:spcBef>
              <a:buFont typeface="Arial" pitchFamily="34" charset="0"/>
              <a:buChar char="•"/>
              <a:defRPr/>
            </a:pPr>
            <a:r>
              <a:rPr lang="en-US" sz="1150" i="1" dirty="0" smtClean="0"/>
              <a:t>Start with the first issue and ask participants whether they think it is a men’s issue, a women’s issue, or one that concerns both men and women. Have participants raise their hands to vote – only one vote per issue – and write down their choices on a flipchart or enter into directly into the slide. Have participants “vote” on the remaining three issues.</a:t>
            </a:r>
          </a:p>
          <a:p>
            <a:pPr marL="171450" indent="-171450">
              <a:spcBef>
                <a:spcPts val="0"/>
              </a:spcBef>
              <a:buFont typeface="Arial" pitchFamily="34" charset="0"/>
              <a:buChar char="•"/>
              <a:defRPr/>
            </a:pPr>
            <a:r>
              <a:rPr lang="en-US" sz="1150" i="1" dirty="0" smtClean="0"/>
              <a:t>After the voting has concluded, go back to the first issue and ask someone who identified it as a men’s issue to explain why they feel that this is the case. If someone suggested that it is a women’s issue, have her explain why. If anyone felt that it was an issue that concerns both men and women, ask for her logic. Go over the other three issues in the same way.</a:t>
            </a:r>
          </a:p>
          <a:p>
            <a:pPr marL="171450" indent="-171450">
              <a:spcBef>
                <a:spcPts val="0"/>
              </a:spcBef>
              <a:buFont typeface="Arial" pitchFamily="34" charset="0"/>
              <a:buChar char="•"/>
              <a:defRPr/>
            </a:pPr>
            <a:r>
              <a:rPr lang="en-US" sz="1150" i="1" dirty="0" smtClean="0"/>
              <a:t>Once you have completed the process, ask participants to reflect on the discussion. Have they concluded that ALL issues are of concern to both men and women? If not, ask additional questions that will help them to come to this conclusion. For example, while pre-natal care has no direct impact on men as they would never be in a position to receive it, it certainly has an impact on the health of their wives, mothers, and daughters. If pre-natal care is not available and a woman due to a complication with her pregnancy, the impact will be felt by the whole family – women AND men.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A94829-A59C-4DB1-925C-0B0F24F3B5E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86222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SLIDE CONTENT: </a:t>
            </a:r>
            <a:r>
              <a:rPr lang="en-US" altLang="en-US" i="1" smtClean="0"/>
              <a:t>People tend to associate women with issues based on their traditional gender roles. For example, people assume that women will be interested in issues such as education and health because they have a direct impact on their children and other family members. These traditional or stereotypical issues are linked to a woman’s role as a caretaker. People often refer to these kinds of issues as “soft” issues. “Hard” issues, by contrast, are those that men tend to address such as finance and defense, areas linked to their gender roles as the “breadwinners” and defenders of the family. While it is true that women and men often gravitate to these respective issues, we need to remember that ALL issues are women’s issues. There isn’t an issue that doesn’t, in some way, touch on the lives of women and their families. And since women have unique perspectives, experiences and concerns, they should be involved in decisions, regardless of the issue. </a:t>
            </a:r>
          </a:p>
          <a:p>
            <a:endParaRPr lang="en-US" altLang="en-US" i="1" smtClean="0"/>
          </a:p>
          <a:p>
            <a:pPr eaLnBrk="1" hangingPunct="1">
              <a:spcBef>
                <a:spcPct val="0"/>
              </a:spcBef>
            </a:pPr>
            <a:r>
              <a:rPr lang="en-US" altLang="en-US" b="1" smtClean="0"/>
              <a:t>TRAINER NOTE: </a:t>
            </a:r>
            <a:r>
              <a:rPr lang="en-US" altLang="en-US" i="1" smtClean="0"/>
              <a:t>Ask participants what issues are traditionally associated with men and women in their communities. Are there prominent women who are active on “hard” issues? Are there men who take a leadership role on “soft” issues? Have women been named as ministers to “hard” portfolios or have they been relegated to Social Welfare, Gender, Education, and Health ministries?</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3C1DED-FA09-448C-9040-F14966D2CED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740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buSzPct val="25000"/>
            </a:pPr>
            <a:r>
              <a:rPr lang="en-US" altLang="en-US" b="1" smtClean="0"/>
              <a:t>SLIDE CONTENT: </a:t>
            </a:r>
            <a:r>
              <a:rPr lang="en-US" altLang="en-US" i="1" smtClean="0"/>
              <a:t>We know that people tend to stereotype men and women based on their gender roles. This can lead to discrimination against women on the basis of their gender. Discrimination can take multiple forms. Overt discrimination is out in the open and easily identifiable. It is clear and apparent. For example, during the Apartheid era in South Africa, citizens of African descent were not allowed to vote. Covert discrimination is harder to detect and confirm. You may be told by a potential employer that they decided to hire someone more qualified when they really decided against hiring you because they didn’t think a woman could do the job.</a:t>
            </a:r>
          </a:p>
          <a:p>
            <a:pPr>
              <a:lnSpc>
                <a:spcPct val="90000"/>
              </a:lnSpc>
              <a:spcBef>
                <a:spcPct val="0"/>
              </a:spcBef>
              <a:buSzPct val="25000"/>
            </a:pPr>
            <a:endParaRPr lang="en-US" altLang="en-US" b="1" i="1" smtClean="0"/>
          </a:p>
          <a:p>
            <a:pPr>
              <a:lnSpc>
                <a:spcPct val="90000"/>
              </a:lnSpc>
              <a:spcBef>
                <a:spcPct val="0"/>
              </a:spcBef>
              <a:buSzPct val="25000"/>
            </a:pPr>
            <a:r>
              <a:rPr lang="en-US" altLang="en-US" i="1" smtClean="0">
                <a:cs typeface="Tahoma" panose="020B0604030504040204" pitchFamily="34" charset="0"/>
                <a:sym typeface="Tahoma" panose="020B0604030504040204" pitchFamily="34" charset="0"/>
              </a:rPr>
              <a:t>Similarly, discrimination can be direct or indirect. Direct discrimination is clear, apparent and purposeful. With direct discrimination, there is a clear purpose to discriminate. For example, g</a:t>
            </a:r>
            <a:r>
              <a:rPr lang="en-US" altLang="en-US" i="1" smtClean="0"/>
              <a:t>uardianship laws that treat the father as the legal guardian and allow mothers’ guardianship of children only in the absence of the father represent direct discrimination. Laws that grant different divorce rights to men and women or provide unequal or no inheritance to women and girls or prevent women from voting are all direct and purposeful in their discrimination. </a:t>
            </a:r>
          </a:p>
          <a:p>
            <a:endParaRPr lang="en-US" altLang="en-US" i="1" smtClean="0"/>
          </a:p>
          <a:p>
            <a:pPr>
              <a:lnSpc>
                <a:spcPct val="90000"/>
              </a:lnSpc>
              <a:buSzPct val="25000"/>
            </a:pPr>
            <a:r>
              <a:rPr lang="en-US" altLang="en-US" i="1" smtClean="0"/>
              <a:t>Indirect discrimination </a:t>
            </a:r>
            <a:r>
              <a:rPr lang="en-US" altLang="en-US" i="1" smtClean="0">
                <a:cs typeface="Tahoma" panose="020B0604030504040204" pitchFamily="34" charset="0"/>
                <a:sym typeface="Tahoma" panose="020B0604030504040204" pitchFamily="34" charset="0"/>
              </a:rPr>
              <a:t>does not have the express purpose of discriminating but has the same effect. For example, a</a:t>
            </a:r>
            <a:r>
              <a:rPr lang="en-US" altLang="en-US" i="1" smtClean="0"/>
              <a:t> public building may have elevators inside but steps only to get in the front entrance. This could indirectly discriminate persons with disabilities and require them to use the back entrance to the building since the front is not accessible. Laws may discriminate by treating people differently, placing different restrictions on them or excluding certain groups. </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7B3D76-6358-450B-9D9E-F7C01EEC26A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10419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SLIDE CONTENT: </a:t>
            </a:r>
            <a:r>
              <a:rPr lang="en-US" altLang="en-US" i="1" smtClean="0"/>
              <a:t>The United Nations Convention on the Elimination of all Forms of Discrimination against Women (CEDAW) defines discrimination against women as “any distinction, exclusion or restriction made on the basis of sex which has the effect or purpose of impairing or nullifying the recognition, enjoyment or exercise by women, irrespective of their marital status, on a basis of equality of men and women, of human rights and fundamental freedoms in the political, economic, social, cultural, civil or any other field.”</a:t>
            </a:r>
          </a:p>
          <a:p>
            <a:endParaRPr lang="en-US" altLang="en-US" i="1" smtClean="0"/>
          </a:p>
          <a:p>
            <a:r>
              <a:rPr lang="en-US" altLang="en-US" i="1" smtClean="0"/>
              <a:t>We’ve probably all experienced some form of gender discrimination at some point in our lives. Maybe you found out that your male colleague has a higher salary than you do even though you have the same level of education and experience. Perhaps your brother was encouraged to get a university education while you were encouraged to stay at home and get married. </a:t>
            </a:r>
          </a:p>
          <a:p>
            <a:endParaRPr lang="en-US" altLang="en-US" i="1" smtClean="0"/>
          </a:p>
          <a:p>
            <a:pPr eaLnBrk="1" hangingPunct="1">
              <a:spcBef>
                <a:spcPct val="0"/>
              </a:spcBef>
            </a:pPr>
            <a:r>
              <a:rPr lang="en-US" altLang="en-US" b="1" smtClean="0"/>
              <a:t>TRAINER NOTE:</a:t>
            </a:r>
            <a:r>
              <a:rPr lang="en-US" altLang="en-US" i="1" smtClean="0"/>
              <a:t> Ask participants if they are comfortable sharing some of the examples of gender discrimination that they have experienced. Share your own if you are willing to do so. The point is to understand what discrimination looks like in our every day lives. </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3929E0-BA7C-4E8C-8312-B5006F63A90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11196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SLIDE CONTENT: </a:t>
            </a:r>
            <a:r>
              <a:rPr lang="en-US" i="1" dirty="0" smtClean="0"/>
              <a:t>What does gender discrimination look like in the political arena? </a:t>
            </a:r>
          </a:p>
          <a:p>
            <a:pPr marL="171450" indent="-171450" eaLnBrk="1" hangingPunct="1">
              <a:buFont typeface="Arial" pitchFamily="34" charset="0"/>
              <a:buChar char="•"/>
              <a:defRPr/>
            </a:pPr>
            <a:r>
              <a:rPr lang="en-US" i="1" dirty="0" smtClean="0"/>
              <a:t>Men are rarely asked what impact running for office will have on their families.</a:t>
            </a:r>
          </a:p>
          <a:p>
            <a:pPr marL="171450" indent="-171450" eaLnBrk="1" hangingPunct="1">
              <a:buFont typeface="Arial" pitchFamily="34" charset="0"/>
              <a:buChar char="•"/>
              <a:defRPr/>
            </a:pPr>
            <a:r>
              <a:rPr lang="en-US" i="1" dirty="0" smtClean="0"/>
              <a:t>Women politicians have to prove themselves while their male colleagues are assumed to be competent, even if they aren’t.</a:t>
            </a:r>
          </a:p>
          <a:p>
            <a:pPr marL="171450" indent="-171450" eaLnBrk="1" hangingPunct="1">
              <a:buFont typeface="Arial" pitchFamily="34" charset="0"/>
              <a:buChar char="•"/>
              <a:defRPr/>
            </a:pPr>
            <a:r>
              <a:rPr lang="en-US" i="1" dirty="0" smtClean="0"/>
              <a:t>Women in politics are seen to be women of ill repute since politics is a dirty business; male politicians are respected even when they engage in dirty practices.</a:t>
            </a:r>
          </a:p>
          <a:p>
            <a:pPr marL="171450" indent="-171450" eaLnBrk="1" hangingPunct="1">
              <a:buFont typeface="Arial" pitchFamily="34" charset="0"/>
              <a:buChar char="•"/>
              <a:defRPr/>
            </a:pPr>
            <a:r>
              <a:rPr lang="en-US" i="1" dirty="0" smtClean="0"/>
              <a:t>Journalists often comment on what a woman politician is wearing, her attractiveness, her hair style or makeup. No one says anything about the suits her male colleagues are wearing.</a:t>
            </a:r>
          </a:p>
          <a:p>
            <a:pPr eaLnBrk="1" hangingPunct="1">
              <a:buFontTx/>
              <a:buChar char="•"/>
              <a:defRPr/>
            </a:pPr>
            <a:endParaRPr lang="en-US" i="1" dirty="0" smtClean="0"/>
          </a:p>
          <a:p>
            <a:pPr eaLnBrk="1" hangingPunct="1">
              <a:defRPr/>
            </a:pPr>
            <a:r>
              <a:rPr lang="en-US" i="1" dirty="0" smtClean="0"/>
              <a:t>Some of these things may seem relatively trivial and unimportant, but they are all signs of discrimination and are not acceptable.</a:t>
            </a:r>
          </a:p>
          <a:p>
            <a:pPr>
              <a:defRPr/>
            </a:pPr>
            <a:endParaRPr lang="en-US" i="1" dirty="0" smtClean="0"/>
          </a:p>
          <a:p>
            <a:pPr eaLnBrk="1" hangingPunct="1">
              <a:spcBef>
                <a:spcPct val="0"/>
              </a:spcBef>
              <a:defRPr/>
            </a:pPr>
            <a:r>
              <a:rPr lang="en-US" b="1" dirty="0" smtClean="0"/>
              <a:t>TRAINER NOTE: </a:t>
            </a:r>
            <a:r>
              <a:rPr lang="en-US" i="1" dirty="0" smtClean="0"/>
              <a:t>Ask participants if they can think of other examples of discrimination in politics. What have they done to address this discrimination?</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E37C1F-1D4F-425B-82ED-4E26563004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78701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SLIDE CONTENT: </a:t>
            </a:r>
            <a:r>
              <a:rPr lang="en-US" altLang="en-US" i="1" smtClean="0"/>
              <a:t>Here is a great example of gender discrimination in action. It’s also a great example of what to do when you are confronted with it.</a:t>
            </a:r>
          </a:p>
          <a:p>
            <a:endParaRPr lang="en-US" altLang="en-US" i="1" smtClean="0"/>
          </a:p>
          <a:p>
            <a:r>
              <a:rPr lang="en-US" altLang="en-US" i="1" smtClean="0"/>
              <a:t>Former US Secretary of State Hillary Clinton was once asked which clothing designers she preferred. She responded by asking the interviewer, “Would you ever ask a man that question?”  Embarrassed and caught off guard, the interviewer responded, “Probably not” and that was the end of that line of inquiry. </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93E4A4-E87D-4FE8-98C8-FEE10A8461C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06198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SLIDE CONTENT:</a:t>
            </a:r>
            <a:r>
              <a:rPr lang="en-US" altLang="en-US" i="1" smtClean="0"/>
              <a:t> Of course gender discrimination is not the only form of discrimination out there. What are some of the other forms you can think of?</a:t>
            </a:r>
          </a:p>
          <a:p>
            <a:endParaRPr lang="en-US" altLang="en-US" smtClean="0"/>
          </a:p>
          <a:p>
            <a:r>
              <a:rPr lang="en-US" altLang="en-US" b="1" smtClean="0"/>
              <a:t>EXERCISE:</a:t>
            </a:r>
            <a:r>
              <a:rPr lang="en-US" altLang="en-US" smtClean="0"/>
              <a:t> </a:t>
            </a:r>
            <a:r>
              <a:rPr lang="en-US" altLang="en-US" i="1" smtClean="0"/>
              <a:t>Brainstorming Other Forms of Discrimination - Lead participants through a brief brainstorming exercise. Ask them to provide examples of other forms of discrimination and write them on a flip chart.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1B66C8-F2CB-4494-B954-2E04475B39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76113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685800" y="4237038"/>
            <a:ext cx="5607050" cy="4156075"/>
          </a:xfrm>
        </p:spPr>
        <p:txBody>
          <a:bodyPr wrap="square" numCol="1" anchor="t" anchorCtr="0" compatLnSpc="1">
            <a:prstTxWarp prst="textNoShape">
              <a:avLst/>
            </a:prstTxWarp>
          </a:bodyPr>
          <a:lstStyle/>
          <a:p>
            <a:pPr>
              <a:spcBef>
                <a:spcPts val="0"/>
              </a:spcBef>
              <a:defRPr/>
            </a:pPr>
            <a:r>
              <a:rPr lang="en-US" sz="1150" b="1" dirty="0" smtClean="0"/>
              <a:t>SLIDE CONTENT: </a:t>
            </a:r>
            <a:r>
              <a:rPr lang="en-US" sz="1150" i="1" dirty="0" smtClean="0"/>
              <a:t>Other forms of discrimination include:</a:t>
            </a:r>
          </a:p>
          <a:p>
            <a:pPr marL="171450" indent="-171450" eaLnBrk="1" hangingPunct="1">
              <a:spcBef>
                <a:spcPts val="0"/>
              </a:spcBef>
              <a:buFont typeface="Arial" pitchFamily="34" charset="0"/>
              <a:buChar char="•"/>
              <a:defRPr/>
            </a:pPr>
            <a:r>
              <a:rPr lang="en-US" sz="1150" i="1" dirty="0" smtClean="0"/>
              <a:t>Religion</a:t>
            </a:r>
          </a:p>
          <a:p>
            <a:pPr marL="171450" indent="-171450" eaLnBrk="1" hangingPunct="1">
              <a:spcBef>
                <a:spcPts val="0"/>
              </a:spcBef>
              <a:buFont typeface="Arial" pitchFamily="34" charset="0"/>
              <a:buChar char="•"/>
              <a:defRPr/>
            </a:pPr>
            <a:r>
              <a:rPr lang="en-US" sz="1150" i="1" dirty="0" smtClean="0"/>
              <a:t>Language</a:t>
            </a:r>
          </a:p>
          <a:p>
            <a:pPr marL="171450" indent="-171450" eaLnBrk="1" hangingPunct="1">
              <a:spcBef>
                <a:spcPts val="0"/>
              </a:spcBef>
              <a:buFont typeface="Arial" pitchFamily="34" charset="0"/>
              <a:buChar char="•"/>
              <a:defRPr/>
            </a:pPr>
            <a:r>
              <a:rPr lang="en-US" sz="1150" i="1" dirty="0" smtClean="0"/>
              <a:t>Sexual orientation</a:t>
            </a:r>
          </a:p>
          <a:p>
            <a:pPr marL="171450" indent="-171450" eaLnBrk="1" hangingPunct="1">
              <a:spcBef>
                <a:spcPts val="0"/>
              </a:spcBef>
              <a:buFont typeface="Arial" pitchFamily="34" charset="0"/>
              <a:buChar char="•"/>
              <a:defRPr/>
            </a:pPr>
            <a:r>
              <a:rPr lang="en-US" sz="1150" i="1" dirty="0" smtClean="0"/>
              <a:t>Ethnicity</a:t>
            </a:r>
          </a:p>
          <a:p>
            <a:pPr marL="171450" indent="-171450" eaLnBrk="1" hangingPunct="1">
              <a:spcBef>
                <a:spcPts val="0"/>
              </a:spcBef>
              <a:buFont typeface="Arial" pitchFamily="34" charset="0"/>
              <a:buChar char="•"/>
              <a:defRPr/>
            </a:pPr>
            <a:r>
              <a:rPr lang="en-US" sz="1150" i="1" dirty="0" smtClean="0"/>
              <a:t>Nationality</a:t>
            </a:r>
          </a:p>
          <a:p>
            <a:pPr marL="171450" indent="-171450" eaLnBrk="1" hangingPunct="1">
              <a:spcBef>
                <a:spcPts val="0"/>
              </a:spcBef>
              <a:buFont typeface="Arial" pitchFamily="34" charset="0"/>
              <a:buChar char="•"/>
              <a:defRPr/>
            </a:pPr>
            <a:r>
              <a:rPr lang="en-US" sz="1150" i="1" dirty="0" smtClean="0"/>
              <a:t>Political affiliation</a:t>
            </a:r>
          </a:p>
          <a:p>
            <a:pPr marL="171450" indent="-171450" eaLnBrk="1" hangingPunct="1">
              <a:spcBef>
                <a:spcPts val="0"/>
              </a:spcBef>
              <a:buFont typeface="Arial" pitchFamily="34" charset="0"/>
              <a:buChar char="•"/>
              <a:defRPr/>
            </a:pPr>
            <a:r>
              <a:rPr lang="en-US" sz="1150" i="1" dirty="0" smtClean="0"/>
              <a:t>Age</a:t>
            </a:r>
          </a:p>
          <a:p>
            <a:pPr marL="171450" indent="-171450" eaLnBrk="1" hangingPunct="1">
              <a:spcBef>
                <a:spcPts val="0"/>
              </a:spcBef>
              <a:buFont typeface="Arial" pitchFamily="34" charset="0"/>
              <a:buChar char="•"/>
              <a:defRPr/>
            </a:pPr>
            <a:r>
              <a:rPr lang="en-US" sz="1150" i="1" dirty="0" smtClean="0"/>
              <a:t>Disability</a:t>
            </a:r>
          </a:p>
          <a:p>
            <a:pPr marL="171450" indent="-171450" eaLnBrk="1" hangingPunct="1">
              <a:spcBef>
                <a:spcPts val="0"/>
              </a:spcBef>
              <a:buFont typeface="Arial" pitchFamily="34" charset="0"/>
              <a:buChar char="•"/>
              <a:defRPr/>
            </a:pPr>
            <a:r>
              <a:rPr lang="en-US" sz="1150" i="1" dirty="0" smtClean="0"/>
              <a:t>Pregnancy</a:t>
            </a:r>
          </a:p>
          <a:p>
            <a:pPr marL="171450" indent="-171450" eaLnBrk="1" hangingPunct="1">
              <a:spcBef>
                <a:spcPts val="0"/>
              </a:spcBef>
              <a:buFont typeface="Arial" pitchFamily="34" charset="0"/>
              <a:buChar char="•"/>
              <a:defRPr/>
            </a:pPr>
            <a:r>
              <a:rPr lang="en-US" sz="1150" i="1" dirty="0" smtClean="0"/>
              <a:t>Physical attributes: weight, height</a:t>
            </a:r>
          </a:p>
          <a:p>
            <a:pPr eaLnBrk="1" hangingPunct="1">
              <a:spcBef>
                <a:spcPts val="0"/>
              </a:spcBef>
              <a:buFont typeface="Arial" pitchFamily="34" charset="0"/>
              <a:buNone/>
              <a:defRPr/>
            </a:pPr>
            <a:r>
              <a:rPr lang="en-US" sz="1150" i="1" dirty="0" smtClean="0"/>
              <a:t>Many people face multiple and overlapping forms of discrimination. For example, the Roma people are generally subjected to high levels of discrimination in Europe. Imagine the challenges Roma women face. Or, consider women in an African country like Burkina Faso and the challenges she might face. Imagine the situation for a woman with a disability in that country. </a:t>
            </a:r>
          </a:p>
          <a:p>
            <a:pPr>
              <a:spcBef>
                <a:spcPts val="0"/>
              </a:spcBef>
              <a:defRPr/>
            </a:pPr>
            <a:endParaRPr lang="en-US" sz="1150" i="1" dirty="0" smtClean="0"/>
          </a:p>
          <a:p>
            <a:pPr eaLnBrk="1" hangingPunct="1">
              <a:spcBef>
                <a:spcPts val="0"/>
              </a:spcBef>
              <a:defRPr/>
            </a:pPr>
            <a:r>
              <a:rPr lang="en-US" sz="1150" b="1" dirty="0" smtClean="0"/>
              <a:t>TRAINER NOTE: </a:t>
            </a:r>
            <a:r>
              <a:rPr lang="en-US" sz="1150" i="1" dirty="0" smtClean="0"/>
              <a:t>Compare the responses that participants generated during their brainstorm with the list on this slide. Ask participants to provide examples of discrimination based on some of these characteristics. For example, in some countries, people may be overlooked for government positions because they are affiliated with the political opposition. A company may be reluctant to hire a pregnant woman knowing that she will take maternity leave soon after starting. </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B41B11-6B92-472E-9D82-B3EAE580ED8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1842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SLIDE CONTENT: </a:t>
            </a:r>
            <a:r>
              <a:rPr lang="en-US" i="1" dirty="0" smtClean="0"/>
              <a:t>While some cases of discrimination may seem relatively innocent, all cases should be taken seriously. Why? Because discrimination and gender inequalities have a negative impact not just on individuals, but on the whole society. Discrimination comes at a high cost, including:</a:t>
            </a:r>
          </a:p>
          <a:p>
            <a:pPr marL="171450" indent="-171450">
              <a:buFont typeface="Arial" pitchFamily="34" charset="0"/>
              <a:buChar char="•"/>
              <a:defRPr/>
            </a:pPr>
            <a:r>
              <a:rPr lang="en-US" i="1" dirty="0" smtClean="0"/>
              <a:t>Gender inequalities reduce program effectiveness and waste resources (this is true in the case of both government programs and development programs).</a:t>
            </a:r>
          </a:p>
          <a:p>
            <a:pPr marL="171450" indent="-171450">
              <a:buFont typeface="Arial" pitchFamily="34" charset="0"/>
              <a:buChar char="•"/>
              <a:defRPr/>
            </a:pPr>
            <a:r>
              <a:rPr lang="en-US" i="1" dirty="0" smtClean="0"/>
              <a:t>Gender inequalities inhibit a country’s growth and development. Countries that don’t take advantage of the strengths and capabilities of ALL of their citizens – both men and women – are losing out on opportunities. Women are often an untapped resource.</a:t>
            </a:r>
          </a:p>
          <a:p>
            <a:pPr marL="171450" indent="-171450">
              <a:buFont typeface="Arial" pitchFamily="34" charset="0"/>
              <a:buChar char="•"/>
              <a:defRPr/>
            </a:pPr>
            <a:r>
              <a:rPr lang="en-US" i="1" dirty="0" smtClean="0"/>
              <a:t>Gender inequalities limit lifetime opportunities and individual potential for women and, by extension, their families.</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141A3B-1C87-421C-845B-F0261CD6D19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9289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029" b="1" dirty="0" smtClean="0"/>
              <a:t>SLIDE CONTENT: </a:t>
            </a:r>
            <a:r>
              <a:rPr lang="en-029" i="1" dirty="0" smtClean="0"/>
              <a:t>The topics we will cover today include:</a:t>
            </a:r>
          </a:p>
          <a:p>
            <a:pPr marL="171450" indent="-171450">
              <a:buFont typeface="Arial" pitchFamily="34" charset="0"/>
              <a:buChar char="•"/>
              <a:defRPr/>
            </a:pPr>
            <a:r>
              <a:rPr lang="en-029" i="1" dirty="0" smtClean="0"/>
              <a:t>Sex and gender</a:t>
            </a:r>
            <a:endParaRPr lang="en-US" i="1" dirty="0" smtClean="0"/>
          </a:p>
          <a:p>
            <a:pPr marL="171450" indent="-171450">
              <a:buFont typeface="Arial" pitchFamily="34" charset="0"/>
              <a:buChar char="•"/>
              <a:defRPr/>
            </a:pPr>
            <a:r>
              <a:rPr lang="en-029" i="1" dirty="0" smtClean="0"/>
              <a:t>Gender roles</a:t>
            </a:r>
            <a:endParaRPr lang="en-US" i="1" dirty="0" smtClean="0"/>
          </a:p>
          <a:p>
            <a:pPr marL="171450" indent="-171450">
              <a:buFont typeface="Arial" pitchFamily="34" charset="0"/>
              <a:buChar char="•"/>
              <a:defRPr/>
            </a:pPr>
            <a:r>
              <a:rPr lang="en-029" i="1" dirty="0" smtClean="0"/>
              <a:t>Diversity among women</a:t>
            </a:r>
            <a:endParaRPr lang="en-US" i="1" dirty="0" smtClean="0"/>
          </a:p>
          <a:p>
            <a:pPr marL="171450" indent="-171450">
              <a:buFont typeface="Arial" pitchFamily="34" charset="0"/>
              <a:buChar char="•"/>
              <a:defRPr/>
            </a:pPr>
            <a:r>
              <a:rPr lang="en-029" i="1" dirty="0" smtClean="0"/>
              <a:t>Women's issues </a:t>
            </a:r>
            <a:endParaRPr lang="en-US" i="1" dirty="0" smtClean="0"/>
          </a:p>
          <a:p>
            <a:pPr marL="171450" indent="-171450">
              <a:buFont typeface="Arial" pitchFamily="34" charset="0"/>
              <a:buChar char="•"/>
              <a:defRPr/>
            </a:pPr>
            <a:r>
              <a:rPr lang="en-029" i="1" dirty="0" smtClean="0"/>
              <a:t>Identifying discrimination in its many forms</a:t>
            </a:r>
          </a:p>
          <a:p>
            <a:pPr eaLnBrk="1" hangingPunct="1">
              <a:spcBef>
                <a:spcPct val="0"/>
              </a:spcBef>
              <a:defRPr/>
            </a:pPr>
            <a:endParaRPr lang="en-029" dirty="0" smtClean="0"/>
          </a:p>
          <a:p>
            <a:pPr eaLnBrk="1" hangingPunct="1">
              <a:spcBef>
                <a:spcPct val="0"/>
              </a:spcBef>
              <a:defRPr/>
            </a:pPr>
            <a:r>
              <a:rPr lang="en-029" b="1" dirty="0" smtClean="0"/>
              <a:t>TRAINER NOTE: </a:t>
            </a:r>
            <a:r>
              <a:rPr lang="en-029" i="1" dirty="0" smtClean="0"/>
              <a:t>Give the participants a brief overview of the topics to be covered so they have a sense of where you are heading in the presentation. Summarize the main concepts that will be addressed. </a:t>
            </a:r>
            <a:endParaRPr lang="en-US" i="1" dirty="0" smtClean="0"/>
          </a:p>
        </p:txBody>
      </p:sp>
      <p:sp>
        <p:nvSpPr>
          <p:cNvPr id="25604"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179C93-8704-45B5-A585-0DB9F66346F7}"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37578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SLIDE CONTENT:</a:t>
            </a:r>
            <a:r>
              <a:rPr lang="en-US" altLang="en-US" i="1" smtClean="0"/>
              <a:t> Researchers in the US and other countries have sought to measure the economic impact, the real cost, of discrimination. For example, in the US, it is estimated that racial discrimination results in a loss of gross domestic product of 4% while gender discrimination results in a loss of 3%. This means that if there was equality between the sexes and the races in the US, its economy would grow by an additional 7%!</a:t>
            </a:r>
          </a:p>
          <a:p>
            <a:endParaRPr lang="en-US" altLang="en-US" i="1" smtClean="0"/>
          </a:p>
          <a:p>
            <a:r>
              <a:rPr lang="en-US" altLang="en-US" i="1" smtClean="0"/>
              <a:t>A recent study in India noted that gender inequality, in this case, manifested in the low levels of female participation in the workforce, has had a significant and negative impact on the country’s economy. If women and men participated equally in the workforce, it is estimated that the economy would be boosted by billions of dollars. As a recent article notes, “Women's inequality may, in other words, have cost India's economy almost 4 percent of annual growth over the past 10 years.”</a:t>
            </a:r>
          </a:p>
          <a:p>
            <a:endParaRPr lang="en-US" altLang="en-US" i="1" smtClean="0"/>
          </a:p>
          <a:p>
            <a:r>
              <a:rPr lang="en-US" altLang="en-US" i="1" smtClean="0"/>
              <a:t>While it would be nice if everyone valued equality and was against discrimination because it is the right thing to do, some may only be swayed by these types of economic arguments.</a:t>
            </a:r>
          </a:p>
          <a:p>
            <a:endParaRPr lang="en-US" altLang="en-US" i="1" smtClean="0"/>
          </a:p>
          <a:p>
            <a:r>
              <a:rPr lang="en-US" altLang="en-US" b="1" smtClean="0"/>
              <a:t>TRAINER NOTE: </a:t>
            </a:r>
            <a:r>
              <a:rPr lang="en-US" altLang="en-US" i="1" smtClean="0"/>
              <a:t>For more information on the India case study, see the following article: </a:t>
            </a:r>
            <a:r>
              <a:rPr lang="en-US" altLang="en-US" smtClean="0">
                <a:hlinkClick r:id="rId3"/>
              </a:rPr>
              <a:t>http://www.theatlantic.com/international/archive/2013/03/the-huge-cost-of-indias-discrimination-against-women/274115/</a:t>
            </a:r>
            <a:endParaRPr lang="en-US" altLang="en-US" i="1" smtClean="0"/>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BBF497-9995-426D-90DE-66A6567A027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75791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685800" y="4237038"/>
            <a:ext cx="5607050" cy="41560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0"/>
              </a:spcBef>
              <a:defRPr/>
            </a:pPr>
            <a:r>
              <a:rPr lang="en-US" b="1" dirty="0" smtClean="0"/>
              <a:t>SLIDE CONTENT: </a:t>
            </a:r>
            <a:r>
              <a:rPr lang="en-US" i="1" dirty="0" smtClean="0"/>
              <a:t>There are a number of different ways to fight discrimination and win. You may not succeed right away but at least you will continue to push for change, not just for yourself but for other women.</a:t>
            </a:r>
          </a:p>
          <a:p>
            <a:pPr marL="171450" indent="-171450" eaLnBrk="1" hangingPunct="1">
              <a:spcBef>
                <a:spcPts val="0"/>
              </a:spcBef>
              <a:buFont typeface="Arial" pitchFamily="34" charset="0"/>
              <a:buChar char="•"/>
              <a:defRPr/>
            </a:pPr>
            <a:r>
              <a:rPr lang="en-US" i="1" u="sng" dirty="0" smtClean="0"/>
              <a:t>Name it</a:t>
            </a:r>
            <a:r>
              <a:rPr lang="en-US" i="1" dirty="0" smtClean="0"/>
              <a:t>: Sometimes just calling discrimination what it is can be effective such as in </a:t>
            </a:r>
          </a:p>
          <a:p>
            <a:pPr eaLnBrk="1" hangingPunct="1">
              <a:spcBef>
                <a:spcPts val="0"/>
              </a:spcBef>
              <a:defRPr/>
            </a:pPr>
            <a:r>
              <a:rPr lang="en-US" i="1" dirty="0" smtClean="0"/>
              <a:t>the Hillary Clinton example earlier. Just by pointing out discrimination as it is taking place, the person that is committing it may become more self aware and may think twice before doing it again. If nothing else, you are making discrimination more visible and thus harder to ignore.</a:t>
            </a:r>
          </a:p>
          <a:p>
            <a:pPr marL="171450" indent="-171450" eaLnBrk="1" hangingPunct="1">
              <a:spcBef>
                <a:spcPts val="0"/>
              </a:spcBef>
              <a:buFont typeface="Arial" pitchFamily="34" charset="0"/>
              <a:buChar char="•"/>
              <a:defRPr/>
            </a:pPr>
            <a:r>
              <a:rPr lang="en-US" i="1" u="sng" dirty="0" smtClean="0"/>
              <a:t>Change it</a:t>
            </a:r>
            <a:r>
              <a:rPr lang="en-US" i="1" dirty="0" smtClean="0"/>
              <a:t>: If the laws of your country are supportive, take legal action on a personal </a:t>
            </a:r>
          </a:p>
          <a:p>
            <a:pPr eaLnBrk="1" hangingPunct="1">
              <a:spcBef>
                <a:spcPts val="0"/>
              </a:spcBef>
              <a:defRPr/>
            </a:pPr>
            <a:r>
              <a:rPr lang="en-US" i="1" dirty="0" smtClean="0"/>
              <a:t>level. Your legal victory or even defeat may inspire other women to confront discrimination. Your case could even change laws in your country for the better by challenging the legality/constitutionality of the status quo. You could also advocate for temporary special measures or other policies/legislation. For example, you could support the establishment of quotas in parliaments, political parties, executive branch positions or even in the private sector. You could advocate for the establishment of laws around issues such as domestic violence and sexual harassment that will help to change mind-sets. Laws that criminalize certain activities, assuming they are enforced, will eventually change mindsets about what is and isn’t acceptable.</a:t>
            </a:r>
          </a:p>
          <a:p>
            <a:pPr marL="171450" indent="-171450" eaLnBrk="1" hangingPunct="1">
              <a:spcBef>
                <a:spcPts val="0"/>
              </a:spcBef>
              <a:buFont typeface="Arial" pitchFamily="34" charset="0"/>
              <a:buChar char="•"/>
              <a:defRPr/>
            </a:pPr>
            <a:r>
              <a:rPr lang="en-US" i="1" dirty="0" smtClean="0"/>
              <a:t>You could also just </a:t>
            </a:r>
            <a:r>
              <a:rPr lang="en-US" i="1" u="sng" dirty="0" smtClean="0"/>
              <a:t>ignore</a:t>
            </a:r>
            <a:r>
              <a:rPr lang="en-US" i="1" dirty="0" smtClean="0"/>
              <a:t> discrimination…but that won’t make it go away.</a:t>
            </a:r>
          </a:p>
          <a:p>
            <a:pPr>
              <a:spcBef>
                <a:spcPts val="0"/>
              </a:spcBef>
              <a:defRPr/>
            </a:pPr>
            <a:endParaRPr lang="en-US" i="1" dirty="0" smtClean="0"/>
          </a:p>
          <a:p>
            <a:pPr eaLnBrk="1" hangingPunct="1">
              <a:spcBef>
                <a:spcPts val="0"/>
              </a:spcBef>
              <a:defRPr/>
            </a:pPr>
            <a:r>
              <a:rPr lang="en-US" b="1" dirty="0" smtClean="0"/>
              <a:t>TRAINER NOTE: </a:t>
            </a:r>
            <a:r>
              <a:rPr lang="en-US" i="1" dirty="0" smtClean="0"/>
              <a:t>Ask participants how they have confronted discrimination in the past. What strategies have been successful? Which have not?</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587F8E-4444-4BC5-80DD-9ED93B322E8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28347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SLIDE CONTENT: </a:t>
            </a:r>
            <a:r>
              <a:rPr lang="en-US" altLang="en-US" i="1" smtClean="0"/>
              <a:t>Don’t forget to engage men in your efforts to confront discrimination and address gender inequality. While it may often seem like they are the problem – or at least are the adversaries – consider that men are also impacted by gender discrimination and inequality both directly and indirectly. Men may find it difficult to break into careers that are typically dominated by women. They may also feel limited by their typical gender roles. For example, many men have trouble expressing their emotions. Men aren’t supposed to cry. But by suppressing these emotions, the mental health of men can suffer. </a:t>
            </a:r>
          </a:p>
          <a:p>
            <a:pPr eaLnBrk="1" hangingPunct="1">
              <a:spcBef>
                <a:spcPct val="0"/>
              </a:spcBef>
            </a:pPr>
            <a:endParaRPr lang="en-US" altLang="en-US" i="1" smtClean="0"/>
          </a:p>
          <a:p>
            <a:pPr eaLnBrk="1" hangingPunct="1">
              <a:spcBef>
                <a:spcPct val="0"/>
              </a:spcBef>
            </a:pPr>
            <a:r>
              <a:rPr lang="en-US" altLang="en-US" i="1" smtClean="0"/>
              <a:t>Gender discrimination and inequality are issues that impact society as a whole. We learned earlier that there is good reason to believe that gender inequality slows economic growth. This is certainly a concern for men. </a:t>
            </a:r>
          </a:p>
          <a:p>
            <a:pPr eaLnBrk="1" hangingPunct="1">
              <a:spcBef>
                <a:spcPct val="0"/>
              </a:spcBef>
            </a:pPr>
            <a:endParaRPr lang="en-US" altLang="en-US" i="1" smtClean="0"/>
          </a:p>
          <a:p>
            <a:pPr eaLnBrk="1" hangingPunct="1">
              <a:spcBef>
                <a:spcPct val="0"/>
              </a:spcBef>
            </a:pPr>
            <a:r>
              <a:rPr lang="en-US" altLang="en-US" i="1" smtClean="0"/>
              <a:t>While it may be a little harder to convince men of the costs of gender discrimination and inequality and what they stand to gain by addressing them, it is possible and men are increasingly championing these issues. Identify potential allies, consider the arguments that will convince them, and enlist them in your efforts.</a:t>
            </a:r>
          </a:p>
          <a:p>
            <a:pPr eaLnBrk="1" hangingPunct="1">
              <a:spcBef>
                <a:spcPct val="0"/>
              </a:spcBef>
            </a:pPr>
            <a:endParaRPr lang="en-US" altLang="en-US" i="1" smtClean="0"/>
          </a:p>
          <a:p>
            <a:pPr eaLnBrk="1" hangingPunct="1">
              <a:spcBef>
                <a:spcPct val="0"/>
              </a:spcBef>
            </a:pPr>
            <a:r>
              <a:rPr lang="en-US" altLang="en-US" b="1" smtClean="0"/>
              <a:t>TRAINER NOTE: </a:t>
            </a:r>
            <a:r>
              <a:rPr lang="en-US" altLang="en-US" i="1" smtClean="0"/>
              <a:t>Ask participants if they can think of examples of men in their country who have championed gender equality. Why do they think these men have taken up the cause? How can more men be convinced to do so?</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F67C7C-3878-40FD-9EED-F406321C6BE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55698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F309551-D46F-4908-AE7E-466A410CEFD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86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5780" name="Rectangle 3"/>
          <p:cNvSpPr>
            <a:spLocks noGrp="1" noChangeArrowheads="1"/>
          </p:cNvSpPr>
          <p:nvPr>
            <p:ph type="body" idx="1"/>
          </p:nvPr>
        </p:nvSpPr>
        <p:spPr bwMode="auto">
          <a:xfrm>
            <a:off x="701675" y="4387850"/>
            <a:ext cx="5607050" cy="4344988"/>
          </a:xfrm>
          <a:ln>
            <a:miter lim="800000"/>
            <a:headEnd/>
            <a:tailEnd/>
          </a:ln>
        </p:spPr>
        <p:txBody>
          <a:bodyPr wrap="square" numCol="1" anchor="t" anchorCtr="0" compatLnSpc="1">
            <a:prstTxWarp prst="textNoShape">
              <a:avLst/>
            </a:prstTxWarp>
          </a:bodyPr>
          <a:lstStyle/>
          <a:p>
            <a:pPr eaLnBrk="1" hangingPunct="1">
              <a:spcBef>
                <a:spcPct val="0"/>
              </a:spcBef>
              <a:defRPr/>
            </a:pPr>
            <a:r>
              <a:rPr lang="en-US" b="1" dirty="0" smtClean="0"/>
              <a:t>SLIDE CONTENT: </a:t>
            </a:r>
            <a:r>
              <a:rPr lang="en-US" dirty="0" smtClean="0"/>
              <a:t> </a:t>
            </a:r>
            <a:r>
              <a:rPr lang="en-US" i="1" dirty="0" smtClean="0"/>
              <a:t>Today we’ve discussed some of the key facts related to gender. We know that:</a:t>
            </a:r>
          </a:p>
          <a:p>
            <a:pPr marL="171450" indent="-171450">
              <a:spcBef>
                <a:spcPct val="20000"/>
              </a:spcBef>
              <a:buFont typeface="Arial" pitchFamily="34" charset="0"/>
              <a:buChar char="•"/>
              <a:defRPr/>
            </a:pPr>
            <a:r>
              <a:rPr lang="en-US" i="1" dirty="0" smtClean="0"/>
              <a:t>There is very little that women can’t do on the basis of their sex alone. </a:t>
            </a:r>
          </a:p>
          <a:p>
            <a:pPr marL="171450" indent="-171450">
              <a:spcBef>
                <a:spcPct val="20000"/>
              </a:spcBef>
              <a:buFont typeface="Arial" pitchFamily="34" charset="0"/>
              <a:buChar char="•"/>
              <a:defRPr/>
            </a:pPr>
            <a:r>
              <a:rPr lang="en-US" i="1" dirty="0" smtClean="0"/>
              <a:t>Gender roles can have a negative impact on women’s political participation but this can and should change.</a:t>
            </a:r>
          </a:p>
          <a:p>
            <a:pPr marL="171450" indent="-171450">
              <a:spcBef>
                <a:spcPct val="20000"/>
              </a:spcBef>
              <a:buFont typeface="Arial" pitchFamily="34" charset="0"/>
              <a:buChar char="•"/>
              <a:defRPr/>
            </a:pPr>
            <a:r>
              <a:rPr lang="en-US" i="1" dirty="0" smtClean="0"/>
              <a:t>Women are a diverse group and have different needs and interests.</a:t>
            </a:r>
          </a:p>
          <a:p>
            <a:pPr marL="171450" indent="-171450">
              <a:spcBef>
                <a:spcPct val="20000"/>
              </a:spcBef>
              <a:buFont typeface="Arial" pitchFamily="34" charset="0"/>
              <a:buChar char="•"/>
              <a:defRPr/>
            </a:pPr>
            <a:r>
              <a:rPr lang="en-US" i="1" dirty="0" smtClean="0"/>
              <a:t>ALL issues are women’s issues. There isn’t anything that doesn’t have an impact on women and their families.</a:t>
            </a:r>
          </a:p>
          <a:p>
            <a:pPr marL="171450" indent="-171450">
              <a:spcBef>
                <a:spcPct val="20000"/>
              </a:spcBef>
              <a:buFont typeface="Arial" pitchFamily="34" charset="0"/>
              <a:buChar char="•"/>
              <a:defRPr/>
            </a:pPr>
            <a:r>
              <a:rPr lang="en-US" i="1" dirty="0" smtClean="0"/>
              <a:t>Discrimination is costly and has a negative impact on individual women, but also on society as a whole. We need to draw attention to discrimination when we encounter it and work to change it.</a:t>
            </a:r>
          </a:p>
          <a:p>
            <a:pPr marL="342900" indent="-342900">
              <a:spcBef>
                <a:spcPct val="20000"/>
              </a:spcBef>
              <a:buFont typeface="Arial" charset="0"/>
              <a:buNone/>
              <a:defRPr/>
            </a:pPr>
            <a:endParaRPr lang="en-US" i="1" dirty="0" smtClean="0"/>
          </a:p>
          <a:p>
            <a:pPr marL="171450" indent="-171450" eaLnBrk="1" hangingPunct="1">
              <a:spcBef>
                <a:spcPct val="0"/>
              </a:spcBef>
              <a:buFont typeface="Arial" pitchFamily="34" charset="0"/>
              <a:buNone/>
              <a:defRPr/>
            </a:pPr>
            <a:r>
              <a:rPr lang="en-US" i="1" dirty="0" smtClean="0"/>
              <a:t>Are there any questions?</a:t>
            </a:r>
          </a:p>
          <a:p>
            <a:pPr marL="171450" indent="-171450" eaLnBrk="1" hangingPunct="1">
              <a:spcBef>
                <a:spcPct val="0"/>
              </a:spcBef>
              <a:buFont typeface="Arial" pitchFamily="34" charset="0"/>
              <a:buNone/>
              <a:defRPr/>
            </a:pPr>
            <a:endParaRPr lang="en-US" i="1" dirty="0" smtClean="0"/>
          </a:p>
          <a:p>
            <a:pPr eaLnBrk="1" hangingPunct="1">
              <a:spcBef>
                <a:spcPct val="0"/>
              </a:spcBef>
              <a:buFont typeface="Arial" pitchFamily="34" charset="0"/>
              <a:buNone/>
              <a:defRPr/>
            </a:pPr>
            <a:r>
              <a:rPr lang="en-US" b="1" dirty="0" smtClean="0"/>
              <a:t>TRAINER NOTE:  </a:t>
            </a:r>
            <a:r>
              <a:rPr lang="en-US" i="1" dirty="0" smtClean="0"/>
              <a:t>Summarize the main points covered. Focus on areas of particular interest to the group or areas that raised a lot of questions during the workshop. Address any particular areas about which the group had questions and allow time for final </a:t>
            </a:r>
            <a:r>
              <a:rPr lang="en-US" i="1" dirty="0" smtClean="0">
                <a:latin typeface="Trebuchet MS" pitchFamily="34" charset="0"/>
              </a:rPr>
              <a:t>questions, feedback, and evaluation of the workshop.</a:t>
            </a:r>
          </a:p>
          <a:p>
            <a:pPr eaLnBrk="1" hangingPunct="1">
              <a:spcBef>
                <a:spcPct val="0"/>
              </a:spcBef>
              <a:defRPr/>
            </a:pPr>
            <a:endParaRPr lang="en-US" b="1" i="1" dirty="0" smtClean="0"/>
          </a:p>
          <a:p>
            <a:pPr eaLnBrk="1" hangingPunct="1">
              <a:spcBef>
                <a:spcPct val="0"/>
              </a:spcBef>
              <a:defRPr/>
            </a:pPr>
            <a:r>
              <a:rPr lang="en-US" b="1" dirty="0" smtClean="0"/>
              <a:t>HANDOUT: </a:t>
            </a:r>
            <a:r>
              <a:rPr lang="en-US" i="1" dirty="0" smtClean="0"/>
              <a:t>Evaluation form</a:t>
            </a:r>
          </a:p>
        </p:txBody>
      </p:sp>
    </p:spTree>
    <p:extLst>
      <p:ext uri="{BB962C8B-B14F-4D97-AF65-F5344CB8AC3E}">
        <p14:creationId xmlns:p14="http://schemas.microsoft.com/office/powerpoint/2010/main" val="402392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029" b="1" dirty="0" smtClean="0"/>
              <a:t>SLIDE CONTENT: </a:t>
            </a:r>
            <a:r>
              <a:rPr lang="en-029" i="1" dirty="0" smtClean="0"/>
              <a:t>The objectives for this session are to:</a:t>
            </a:r>
          </a:p>
          <a:p>
            <a:pPr marL="171450" indent="-171450">
              <a:buFont typeface="Arial" pitchFamily="34" charset="0"/>
              <a:buChar char="•"/>
              <a:defRPr/>
            </a:pPr>
            <a:r>
              <a:rPr lang="en-US" i="1" dirty="0" smtClean="0"/>
              <a:t>Understand the difference between gender and sex</a:t>
            </a:r>
          </a:p>
          <a:p>
            <a:pPr marL="171450" indent="-171450">
              <a:buFont typeface="Arial" pitchFamily="34" charset="0"/>
              <a:buChar char="•"/>
              <a:defRPr/>
            </a:pPr>
            <a:r>
              <a:rPr lang="en-US" i="1" dirty="0" smtClean="0"/>
              <a:t>Consider how traditional gender roles impact women’s political participation and how these roles can be changed</a:t>
            </a:r>
          </a:p>
          <a:p>
            <a:pPr marL="171450" indent="-171450">
              <a:buFont typeface="Arial" pitchFamily="34" charset="0"/>
              <a:buChar char="•"/>
              <a:defRPr/>
            </a:pPr>
            <a:r>
              <a:rPr lang="en-US" i="1" dirty="0" smtClean="0"/>
              <a:t>Appreciate the diversity among women and the issues they prioritize</a:t>
            </a:r>
          </a:p>
          <a:p>
            <a:pPr marL="171450" indent="-171450">
              <a:buFont typeface="Arial" pitchFamily="34" charset="0"/>
              <a:buChar char="•"/>
              <a:defRPr/>
            </a:pPr>
            <a:r>
              <a:rPr lang="en-US" i="1" dirty="0" smtClean="0"/>
              <a:t>Identify discrimination in its many forms and how to address it</a:t>
            </a:r>
          </a:p>
          <a:p>
            <a:pPr eaLnBrk="1" hangingPunct="1">
              <a:spcBef>
                <a:spcPct val="0"/>
              </a:spcBef>
              <a:defRPr/>
            </a:pPr>
            <a:endParaRPr lang="en-029" b="1" dirty="0" smtClean="0"/>
          </a:p>
          <a:p>
            <a:pPr eaLnBrk="1" hangingPunct="1">
              <a:spcBef>
                <a:spcPct val="0"/>
              </a:spcBef>
              <a:defRPr/>
            </a:pPr>
            <a:r>
              <a:rPr lang="en-029" b="1" dirty="0" smtClean="0"/>
              <a:t>TRAINER NOTE: </a:t>
            </a:r>
            <a:r>
              <a:rPr lang="en-029" i="1" dirty="0" smtClean="0"/>
              <a:t>Provide an overview of the session’s objectives so that participants understand its purpose and have realistic expectations about what to expect. You may also wish to ask participants what expectations they have for the session. What do they hope to get out of it? You can then relate their expectations to the objectives and suggest how unrelated expectations might be met in other ways.</a:t>
            </a:r>
            <a:endParaRPr lang="en-US" i="1" dirty="0" smtClean="0"/>
          </a:p>
        </p:txBody>
      </p:sp>
      <p:sp>
        <p:nvSpPr>
          <p:cNvPr id="25604"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EDF9FB-BC04-492E-A42B-FDEABA17B762}"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9558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8CE2381-5D12-4DDE-A0FD-C371ACD9261D}" type="slidenum">
              <a:rPr lang="en-US" smtClean="0"/>
              <a:pPr/>
              <a:t>30</a:t>
            </a:fld>
            <a:endParaRPr lang="en-US" smtClean="0"/>
          </a:p>
        </p:txBody>
      </p:sp>
      <p:sp>
        <p:nvSpPr>
          <p:cNvPr id="204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ED8AC1B-0F23-4962-8D2E-50C92BB2776D}" type="slidenum">
              <a:rPr lang="en-US" sz="1200">
                <a:latin typeface="Times New Roman" pitchFamily="18" charset="0"/>
              </a:rPr>
              <a:pPr algn="r" eaLnBrk="0" hangingPunct="0"/>
              <a:t>30</a:t>
            </a:fld>
            <a:endParaRPr lang="en-US" sz="1200">
              <a:latin typeface="Times New Roman" pitchFamily="18"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SLIDE CONTENT: </a:t>
            </a:r>
            <a:r>
              <a:rPr lang="en-US" altLang="en-US" i="1" smtClean="0"/>
              <a:t>Let’s do a brief exercise that will get us thinking about what men and women typically do in your community.</a:t>
            </a:r>
          </a:p>
          <a:p>
            <a:endParaRPr lang="en-US" altLang="en-US" i="1" smtClean="0"/>
          </a:p>
          <a:p>
            <a:r>
              <a:rPr lang="en-US" altLang="en-US" b="1" smtClean="0"/>
              <a:t>TRAINER NOTE: </a:t>
            </a:r>
            <a:r>
              <a:rPr lang="en-029" altLang="en-US" i="1" smtClean="0"/>
              <a:t>The point of this exercise is to help participants to understand the differences between sex and gender by considering activities that are traditionally done by men and women in their society. It is also meant to help participants realize that gender roles are not fixed - that they can change and that they vary from place to place. By the time you define sex and gender in the following slides, your participants should already have a good sense of the difference.</a:t>
            </a:r>
            <a:endParaRPr lang="en-US" altLang="en-US" i="1" smtClean="0"/>
          </a:p>
          <a:p>
            <a:endParaRPr lang="en-US" altLang="en-US" i="1" smtClean="0"/>
          </a:p>
          <a:p>
            <a:r>
              <a:rPr lang="en-US" altLang="en-US" b="1" smtClean="0"/>
              <a:t>EXERCISE:</a:t>
            </a:r>
            <a:r>
              <a:rPr lang="en-US" altLang="en-US" smtClean="0"/>
              <a:t> </a:t>
            </a:r>
            <a:r>
              <a:rPr lang="en-US" altLang="en-US" i="1" smtClean="0"/>
              <a:t>Roles and Responsibilities</a:t>
            </a:r>
          </a:p>
          <a:p>
            <a:r>
              <a:rPr lang="en-US" altLang="en-US" b="1" i="1" smtClean="0"/>
              <a:t>Please see the Trainer’s Guide for complete instructions on how to facilitate this activity.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C6FB5-3413-4341-8335-48613416F2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5017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SLIDE CONTENT: </a:t>
            </a:r>
            <a:r>
              <a:rPr lang="en-US" altLang="en-US" i="1" smtClean="0"/>
              <a:t>The exercise we just completed has likely given you a good sense of the difference between sex and gender, but let’s provide definitions for both terms to make sure we have a common understanding.</a:t>
            </a:r>
          </a:p>
          <a:p>
            <a:pPr eaLnBrk="1" hangingPunct="1">
              <a:spcBef>
                <a:spcPct val="0"/>
              </a:spcBef>
            </a:pPr>
            <a:endParaRPr lang="en-US" altLang="en-US" b="1" smtClean="0"/>
          </a:p>
          <a:p>
            <a:pPr eaLnBrk="1" hangingPunct="1">
              <a:spcBef>
                <a:spcPct val="0"/>
              </a:spcBef>
            </a:pPr>
            <a:r>
              <a:rPr lang="en-US" altLang="en-US" i="1" smtClean="0"/>
              <a:t>Sex </a:t>
            </a:r>
            <a:r>
              <a:rPr lang="en-US" altLang="en-US" i="1" smtClean="0">
                <a:solidFill>
                  <a:srgbClr val="000000"/>
                </a:solidFill>
                <a:cs typeface="Arial" panose="020B0604020202020204" pitchFamily="34" charset="0"/>
                <a:sym typeface="Arial" panose="020B0604020202020204" pitchFamily="34" charset="0"/>
              </a:rPr>
              <a:t>refers to the biologically determined physical differences between men and women that are universal. </a:t>
            </a:r>
            <a:r>
              <a:rPr lang="en-029" altLang="en-US" i="1" smtClean="0"/>
              <a:t>Sex is the property or quality by which organisms are classified as female or male on the basis of their reproductive organs and functions. </a:t>
            </a:r>
            <a:endParaRPr lang="en-US" altLang="en-US" i="1" smtClean="0"/>
          </a:p>
          <a:p>
            <a:pPr eaLnBrk="1" hangingPunct="1">
              <a:spcBef>
                <a:spcPct val="0"/>
              </a:spcBef>
            </a:pPr>
            <a:endParaRPr lang="en-US" altLang="en-US" i="1" smtClean="0"/>
          </a:p>
          <a:p>
            <a:pPr eaLnBrk="1" hangingPunct="1">
              <a:spcBef>
                <a:spcPct val="0"/>
              </a:spcBef>
            </a:pPr>
            <a:r>
              <a:rPr lang="en-US" altLang="en-US" b="1" smtClean="0"/>
              <a:t>TRAINER NOTE: </a:t>
            </a:r>
            <a:r>
              <a:rPr lang="en-US" altLang="en-US" i="1" smtClean="0"/>
              <a:t>You can ask participants to refer back to a few of the examples of activities that men and women do that are related to their sex (having babies, breast-feeding, etc.)</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2C4B07-BC87-4562-B736-37DBE6A1F1E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0221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b="1" smtClean="0"/>
              <a:t>SLIDE CONTENT: </a:t>
            </a:r>
            <a:r>
              <a:rPr lang="en-US" altLang="en-US" i="1" smtClean="0">
                <a:solidFill>
                  <a:srgbClr val="000000"/>
                </a:solidFill>
                <a:cs typeface="Arial" panose="020B0604020202020204" pitchFamily="34" charset="0"/>
                <a:sym typeface="Arial" panose="020B0604020202020204" pitchFamily="34" charset="0"/>
              </a:rPr>
              <a:t>Gender refers to the socially determined differences between women and men; these are learned, changeable over time and have wide variations both within and between cultures. </a:t>
            </a:r>
            <a:r>
              <a:rPr lang="en-GB" altLang="en-US" i="1" smtClean="0"/>
              <a:t>Gender is related to how we are perceived and expected to think and act as women and men, based on how society is organized rather than biological differences. People are born female or male, but learn to be girls and boys who grow into women and men based on the gender norms in prevalent in their society. They are taught the ‘appropriate’ behaviour and attitudes, roles and activities and how they should relate to other people. This learned behaviour is what makes up gender identity and determines gender roles.</a:t>
            </a:r>
            <a:endParaRPr lang="en-US" altLang="en-US" i="1" smtClean="0"/>
          </a:p>
          <a:p>
            <a:endParaRPr lang="en-US" altLang="en-US" i="1" smtClean="0">
              <a:solidFill>
                <a:srgbClr val="000000"/>
              </a:solidFill>
              <a:cs typeface="Arial" panose="020B0604020202020204" pitchFamily="34" charset="0"/>
              <a:sym typeface="Arial" panose="020B0604020202020204" pitchFamily="34" charset="0"/>
            </a:endParaRPr>
          </a:p>
          <a:p>
            <a:pPr marL="0" lvl="1"/>
            <a:r>
              <a:rPr lang="en-US" altLang="en-US" i="1" smtClean="0"/>
              <a:t>While only women can give birth (biologically determined), biology does not determine who will raise the children (socially determined).</a:t>
            </a:r>
          </a:p>
          <a:p>
            <a:pPr marL="0" lvl="1"/>
            <a:endParaRPr lang="en-US" altLang="en-US" i="1" smtClean="0"/>
          </a:p>
          <a:p>
            <a:pPr marL="0" lvl="1"/>
            <a:r>
              <a:rPr lang="en-US" altLang="en-US" i="1" smtClean="0"/>
              <a:t>Gender is a complex concept and is shaped by social, cultural, economic and political contexts in a given country. It may differ from region to region within countries. Gender differences can also vary depending on race, ethnicity, religion, age and marital status. For example, the gender roles “assigned” to a wealthy married Protestant woman living in the capital city of Ireland may be quite different than those assigned to a poor unmarried Catholic woman living in a village in the same country. </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70B996-9FD6-4C02-8FBF-F8248781F90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2171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029" b="1" dirty="0" smtClean="0"/>
              <a:t>SLIDE CONTENT: </a:t>
            </a:r>
            <a:r>
              <a:rPr lang="en-029" i="1" dirty="0" smtClean="0"/>
              <a:t>Now that we understand the difference between sex and gender, there are a few other key terms to define so that we share a common understanding throughout our discussions:</a:t>
            </a:r>
          </a:p>
          <a:p>
            <a:pPr marL="171450" indent="-171450">
              <a:spcBef>
                <a:spcPts val="638"/>
              </a:spcBef>
              <a:buSzPct val="65000"/>
              <a:buFont typeface="Arial" pitchFamily="34" charset="0"/>
              <a:buChar char="•"/>
              <a:defRPr/>
            </a:pPr>
            <a:r>
              <a:rPr lang="en-029" i="1" dirty="0" smtClean="0"/>
              <a:t>Gender equality</a:t>
            </a:r>
            <a:endParaRPr lang="en-US" i="1" dirty="0" smtClean="0">
              <a:sym typeface="Arial" charset="0"/>
            </a:endParaRPr>
          </a:p>
          <a:p>
            <a:pPr marL="171450" indent="-171450">
              <a:spcBef>
                <a:spcPts val="638"/>
              </a:spcBef>
              <a:buSzPct val="65000"/>
              <a:buFont typeface="Arial" pitchFamily="34" charset="0"/>
              <a:buChar char="•"/>
              <a:defRPr/>
            </a:pPr>
            <a:r>
              <a:rPr lang="en-029" i="1" dirty="0" smtClean="0"/>
              <a:t>Gender equity</a:t>
            </a:r>
          </a:p>
          <a:p>
            <a:pPr marL="171450" indent="-171450">
              <a:spcBef>
                <a:spcPts val="638"/>
              </a:spcBef>
              <a:buSzPct val="65000"/>
              <a:buFont typeface="Arial" pitchFamily="34" charset="0"/>
              <a:buChar char="•"/>
              <a:defRPr/>
            </a:pPr>
            <a:r>
              <a:rPr lang="en-029" i="1" dirty="0" smtClean="0"/>
              <a:t>Gender discrimination</a:t>
            </a:r>
          </a:p>
          <a:p>
            <a:pPr marL="171450" indent="-171450">
              <a:spcBef>
                <a:spcPts val="638"/>
              </a:spcBef>
              <a:buSzPct val="65000"/>
              <a:buFont typeface="Arial" pitchFamily="34" charset="0"/>
              <a:buChar char="•"/>
              <a:defRPr/>
            </a:pPr>
            <a:r>
              <a:rPr lang="en-029" i="1" dirty="0" smtClean="0"/>
              <a:t>Constructive men’s engagement</a:t>
            </a:r>
          </a:p>
          <a:p>
            <a:pPr eaLnBrk="1" hangingPunct="1">
              <a:spcBef>
                <a:spcPct val="0"/>
              </a:spcBef>
              <a:defRPr/>
            </a:pPr>
            <a:endParaRPr lang="en-029" dirty="0" smtClean="0"/>
          </a:p>
          <a:p>
            <a:pPr eaLnBrk="1" hangingPunct="1">
              <a:spcBef>
                <a:spcPct val="0"/>
              </a:spcBef>
              <a:defRPr/>
            </a:pPr>
            <a:r>
              <a:rPr lang="en-029" b="1" dirty="0" smtClean="0"/>
              <a:t>TRAINER NOTE: </a:t>
            </a:r>
            <a:r>
              <a:rPr lang="en-029" i="1" dirty="0" smtClean="0"/>
              <a:t>Ask the participants to define the terms first and then decide on a common definition based on their responses and the definitions included in the Trainer’s Guide. What do these terms mean in the context of the lives and work of the participants?</a:t>
            </a:r>
          </a:p>
          <a:p>
            <a:pPr eaLnBrk="1" hangingPunct="1">
              <a:spcBef>
                <a:spcPct val="0"/>
              </a:spcBef>
              <a:defRPr/>
            </a:pPr>
            <a:endParaRPr lang="en-029" i="1" dirty="0" smtClean="0"/>
          </a:p>
          <a:p>
            <a:pPr eaLnBrk="1" hangingPunct="1">
              <a:spcBef>
                <a:spcPct val="0"/>
              </a:spcBef>
              <a:defRPr/>
            </a:pPr>
            <a:r>
              <a:rPr lang="en-029" i="1" dirty="0" smtClean="0"/>
              <a:t>You might also ask them to suggest other terms relating to gender that they think need to be defined at the onset. You should let them know that they are welcome to stop and ask for clarification at any point during the session if there is a term with which they are unfamiliar or one which they believe requires further discussion.</a:t>
            </a:r>
          </a:p>
          <a:p>
            <a:pPr eaLnBrk="1" hangingPunct="1">
              <a:spcBef>
                <a:spcPct val="0"/>
              </a:spcBef>
              <a:defRPr/>
            </a:pPr>
            <a:r>
              <a:rPr lang="en-029" b="1" i="1" dirty="0" smtClean="0"/>
              <a:t>For complete definitions of each term, see the Trainer’s Guide.</a:t>
            </a:r>
            <a:endParaRPr lang="en-US" b="1" i="1" dirty="0" smtClean="0"/>
          </a:p>
        </p:txBody>
      </p:sp>
      <p:sp>
        <p:nvSpPr>
          <p:cNvPr id="25604"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BFD8CD-21D0-4795-8395-F8264DF61B11}"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7866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SLIDE CONTENT:</a:t>
            </a:r>
            <a:r>
              <a:rPr lang="en-US" altLang="en-US" i="1" smtClean="0"/>
              <a:t> Before we move on, let’s do one more exercise to solidify our understanding of the difference between sex and gender.</a:t>
            </a:r>
          </a:p>
          <a:p>
            <a:endParaRPr lang="en-US" altLang="en-US" smtClean="0"/>
          </a:p>
          <a:p>
            <a:r>
              <a:rPr lang="en-US" altLang="en-US" b="1" smtClean="0"/>
              <a:t>TRAINER NOTE: </a:t>
            </a:r>
            <a:r>
              <a:rPr lang="en-US" altLang="en-US" i="1" smtClean="0"/>
              <a:t>If your participants are more advanced and you don’t feel that they need an additional activity to reinforce what they have learned about sex and gender, skip the quiz.</a:t>
            </a:r>
          </a:p>
          <a:p>
            <a:endParaRPr lang="en-US" altLang="en-US" smtClean="0"/>
          </a:p>
          <a:p>
            <a:r>
              <a:rPr lang="en-US" altLang="en-US" b="1" smtClean="0"/>
              <a:t>EXERCISE:</a:t>
            </a:r>
            <a:r>
              <a:rPr lang="en-US" altLang="en-US" smtClean="0"/>
              <a:t> </a:t>
            </a:r>
            <a:r>
              <a:rPr lang="en-029" altLang="en-US" i="1" smtClean="0"/>
              <a:t>Distribute the Gender Quiz. Read each question out loud and ask for volunteers to provide the answer. If you have more time, you can ask each participant to take five minutes to complete the quiz individually and then go over the answers as a group.</a:t>
            </a:r>
          </a:p>
          <a:p>
            <a:endParaRPr lang="en-029" altLang="en-US" i="1" smtClean="0"/>
          </a:p>
          <a:p>
            <a:r>
              <a:rPr lang="en-029" altLang="en-US" b="1" smtClean="0"/>
              <a:t>HANDOUT 1: </a:t>
            </a:r>
            <a:r>
              <a:rPr lang="en-029" altLang="en-US" i="1" smtClean="0"/>
              <a:t>Gender Quiz </a:t>
            </a:r>
            <a:endParaRPr lang="en-US" altLang="en-US" i="1"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B89BD5-74DA-4DEB-A969-58288FB1953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3200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685800" y="4237038"/>
            <a:ext cx="5607050" cy="426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sz="1150" b="1" dirty="0" smtClean="0"/>
              <a:t>SLIDE CONTENT: </a:t>
            </a:r>
            <a:r>
              <a:rPr lang="en-US" sz="1150" i="1" dirty="0" smtClean="0"/>
              <a:t>Let’s take a historical perspective. In Ancient Egypt, men did the weaving and women inherited property. This is the opposite of what we would expect. In a study of 224 cultures, men did the cooking in five cultures and women built houses in 36 of them. Again, this runs counter to what we generally expect men and women to do, reinforcing the concept that gender roles vary and change. </a:t>
            </a:r>
          </a:p>
          <a:p>
            <a:pPr>
              <a:spcBef>
                <a:spcPts val="0"/>
              </a:spcBef>
              <a:defRPr/>
            </a:pPr>
            <a:endParaRPr lang="en-US" sz="1150" i="1" dirty="0" smtClean="0"/>
          </a:p>
          <a:p>
            <a:pPr>
              <a:spcBef>
                <a:spcPts val="0"/>
              </a:spcBef>
              <a:defRPr/>
            </a:pPr>
            <a:r>
              <a:rPr lang="en-US" sz="1150" i="1" dirty="0" smtClean="0"/>
              <a:t>But how do they change? What if the roles that have been assigned to you are holding you back from achieving equality? The World Bank’s Gender Strategy Paper notes that “because the religious or cultural traditions that define and justify the distinct roles and expected behaviors of males and females are strongly cherished and socially enforced, change in gender systems often is contested. In some countries, there are groups which seek to impose more stringent divisions between males and females than currently exist, while feminist movements seek to reduce or eradicate these divisions.”</a:t>
            </a:r>
          </a:p>
          <a:p>
            <a:pPr>
              <a:spcBef>
                <a:spcPts val="0"/>
              </a:spcBef>
              <a:defRPr/>
            </a:pPr>
            <a:endParaRPr lang="en-US" sz="1150" i="1" dirty="0" smtClean="0"/>
          </a:p>
          <a:p>
            <a:pPr>
              <a:spcBef>
                <a:spcPts val="0"/>
              </a:spcBef>
              <a:defRPr/>
            </a:pPr>
            <a:r>
              <a:rPr lang="en-US" sz="1150" i="1" dirty="0" smtClean="0"/>
              <a:t>Gender roles changed considerably in the United States during World War II. Since many men were overseas fighting, women were encouraged to take their factory jobs. When the war ended, women were expected to return to being housewives but many wished to continue working outside the home. </a:t>
            </a:r>
          </a:p>
          <a:p>
            <a:pPr>
              <a:spcBef>
                <a:spcPts val="0"/>
              </a:spcBef>
              <a:defRPr/>
            </a:pPr>
            <a:endParaRPr lang="en-US" sz="1150" i="1" dirty="0" smtClean="0"/>
          </a:p>
          <a:p>
            <a:pPr eaLnBrk="1" hangingPunct="1">
              <a:spcBef>
                <a:spcPts val="0"/>
              </a:spcBef>
              <a:defRPr/>
            </a:pPr>
            <a:r>
              <a:rPr lang="en-US" sz="1150" b="1" dirty="0" smtClean="0"/>
              <a:t>TRAINER NOTE:</a:t>
            </a:r>
            <a:r>
              <a:rPr lang="en-US" sz="1150" i="1" dirty="0" smtClean="0"/>
              <a:t> Remind participants that gender roles vary from place to place and change over time. Ask participants how gender roles have changed in their countries. What gender roles were their grandmothers expected to fill? Their mothers? How is it different for them? For their daughters? How did these changes come about? Did things change out of necessity or because a group of people pushed for changes?</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1286FA-5624-4E58-AC02-7831ACDAD8D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8595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SLIDE CONTENT: </a:t>
            </a:r>
            <a:r>
              <a:rPr lang="en-US" altLang="en-US" i="1" smtClean="0"/>
              <a:t>Based on all we’ve discussed, let’s turn to </a:t>
            </a:r>
            <a:r>
              <a:rPr lang="en-029" altLang="en-US" i="1" smtClean="0"/>
              <a:t>an important question. Does politics belong in the “sex” or the “gender” category? While political leaders are often men, women are certainly biologically capable of being successful politicians. However, gender roles in most cultures suggest that men are leaders and that politics is a male domain. As more women leaders emerge and challenge these assumptions, gender roles will slowly change. The more Hillary Clintons, Michelle Bachelets, Angela Merkels, Ellen Johnson Sirleafs, Helen Clarks, and Corazon Aquinos that we have, the more women – and men – will see that women can and should assume positions of political leadership.</a:t>
            </a:r>
            <a:endParaRPr lang="en-US" altLang="en-US" i="1" smtClean="0"/>
          </a:p>
          <a:p>
            <a:endParaRPr lang="en-US" altLang="en-US" i="1" smtClean="0"/>
          </a:p>
          <a:p>
            <a:pPr eaLnBrk="1" hangingPunct="1">
              <a:spcBef>
                <a:spcPct val="0"/>
              </a:spcBef>
            </a:pPr>
            <a:r>
              <a:rPr lang="en-US" altLang="en-US" b="1" smtClean="0"/>
              <a:t>TRAINER NOTE: </a:t>
            </a:r>
            <a:r>
              <a:rPr lang="en-US" altLang="en-US" i="1" smtClean="0"/>
              <a:t>Ask participants to name some of the women political leaders in their country who have challenged traditional gender roles. What is the secret of their success? What lessons can they teach other women who wish to be leaders?</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F5DBB8-B023-46A0-9CCC-8077A210358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2450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1585C-8EB2-4450-9BC5-0F074BEB90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4055D1-F7F1-4032-840F-2739ABEC77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3D2E7D-B654-45E2-ABF2-87DFA7CA97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75E4561-68CB-48BC-A436-45B30C3BE2EC}" type="datetimeFigureOut">
              <a:rPr lang="en-US"/>
              <a:pPr>
                <a:defRPr/>
              </a:pPr>
              <a:t>4/5/2019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E0905F-4874-4554-99BE-8BBB06CBC9AC}" type="slidenum">
              <a:rPr lang="en-US" altLang="en-US"/>
              <a:pPr/>
              <a:t>‹#›</a:t>
            </a:fld>
            <a:endParaRPr lang="en-US" altLang="en-US"/>
          </a:p>
        </p:txBody>
      </p:sp>
    </p:spTree>
    <p:extLst>
      <p:ext uri="{BB962C8B-B14F-4D97-AF65-F5344CB8AC3E}">
        <p14:creationId xmlns:p14="http://schemas.microsoft.com/office/powerpoint/2010/main" val="293451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34CA566-F41E-408D-9277-F36A05D0FA6A}" type="datetimeFigureOut">
              <a:rPr lang="en-US"/>
              <a:pPr>
                <a:defRPr/>
              </a:pPr>
              <a:t>4/5/2019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3244CC-086C-4B01-8CB1-1C5FE07A74B1}" type="slidenum">
              <a:rPr lang="en-US" altLang="en-US"/>
              <a:pPr/>
              <a:t>‹#›</a:t>
            </a:fld>
            <a:endParaRPr lang="en-US" altLang="en-US"/>
          </a:p>
        </p:txBody>
      </p:sp>
    </p:spTree>
    <p:extLst>
      <p:ext uri="{BB962C8B-B14F-4D97-AF65-F5344CB8AC3E}">
        <p14:creationId xmlns:p14="http://schemas.microsoft.com/office/powerpoint/2010/main" val="270515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72886DB-C82A-49A8-A123-60F61C1A7691}" type="datetimeFigureOut">
              <a:rPr lang="en-US"/>
              <a:pPr>
                <a:defRPr/>
              </a:pPr>
              <a:t>4/5/2019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44D0BA-7CDC-4A3B-A192-975FF19DDA88}" type="slidenum">
              <a:rPr lang="en-US" altLang="en-US"/>
              <a:pPr/>
              <a:t>‹#›</a:t>
            </a:fld>
            <a:endParaRPr lang="en-US" altLang="en-US"/>
          </a:p>
        </p:txBody>
      </p:sp>
    </p:spTree>
    <p:extLst>
      <p:ext uri="{BB962C8B-B14F-4D97-AF65-F5344CB8AC3E}">
        <p14:creationId xmlns:p14="http://schemas.microsoft.com/office/powerpoint/2010/main" val="1658722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0311165-2982-48D8-B408-8458A0611C91}" type="datetimeFigureOut">
              <a:rPr lang="en-US"/>
              <a:pPr>
                <a:defRPr/>
              </a:pPr>
              <a:t>4/5/2019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31684B3-420D-494C-9F5B-A5E22969C52A}" type="slidenum">
              <a:rPr lang="en-US" altLang="en-US"/>
              <a:pPr/>
              <a:t>‹#›</a:t>
            </a:fld>
            <a:endParaRPr lang="en-US" altLang="en-US"/>
          </a:p>
        </p:txBody>
      </p:sp>
    </p:spTree>
    <p:extLst>
      <p:ext uri="{BB962C8B-B14F-4D97-AF65-F5344CB8AC3E}">
        <p14:creationId xmlns:p14="http://schemas.microsoft.com/office/powerpoint/2010/main" val="1114094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F3BC9A1-EC5E-4DAE-880D-CD00F7FC14CA}" type="datetimeFigureOut">
              <a:rPr lang="en-US"/>
              <a:pPr>
                <a:defRPr/>
              </a:pPr>
              <a:t>4/5/2019</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8DAB3ED4-635E-46B0-913A-D8C6FC3FD841}" type="slidenum">
              <a:rPr lang="en-US" altLang="en-US"/>
              <a:pPr/>
              <a:t>‹#›</a:t>
            </a:fld>
            <a:endParaRPr lang="en-US" altLang="en-US"/>
          </a:p>
        </p:txBody>
      </p:sp>
    </p:spTree>
    <p:extLst>
      <p:ext uri="{BB962C8B-B14F-4D97-AF65-F5344CB8AC3E}">
        <p14:creationId xmlns:p14="http://schemas.microsoft.com/office/powerpoint/2010/main" val="121437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662B6A5-BF1C-4BA0-8674-DD4DBDB6F094}" type="datetimeFigureOut">
              <a:rPr lang="en-US"/>
              <a:pPr>
                <a:defRPr/>
              </a:pPr>
              <a:t>4/5/2019</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9E6A92FE-2A59-470C-B8FA-5B8D1E10CEE8}" type="slidenum">
              <a:rPr lang="en-US" altLang="en-US"/>
              <a:pPr/>
              <a:t>‹#›</a:t>
            </a:fld>
            <a:endParaRPr lang="en-US" altLang="en-US"/>
          </a:p>
        </p:txBody>
      </p:sp>
    </p:spTree>
    <p:extLst>
      <p:ext uri="{BB962C8B-B14F-4D97-AF65-F5344CB8AC3E}">
        <p14:creationId xmlns:p14="http://schemas.microsoft.com/office/powerpoint/2010/main" val="2626699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5072FAD-D5A9-477C-AF4F-EF35D4CA6785}" type="datetimeFigureOut">
              <a:rPr lang="en-US"/>
              <a:pPr>
                <a:defRPr/>
              </a:pPr>
              <a:t>4/5/2019</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40DADA60-01C3-4FB6-B24A-60F454BD6437}" type="slidenum">
              <a:rPr lang="en-US" altLang="en-US"/>
              <a:pPr/>
              <a:t>‹#›</a:t>
            </a:fld>
            <a:endParaRPr lang="en-US" altLang="en-US"/>
          </a:p>
        </p:txBody>
      </p:sp>
    </p:spTree>
    <p:extLst>
      <p:ext uri="{BB962C8B-B14F-4D97-AF65-F5344CB8AC3E}">
        <p14:creationId xmlns:p14="http://schemas.microsoft.com/office/powerpoint/2010/main" val="3343759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8DC0C59-672D-4933-89DD-7187D1B4BCDF}" type="datetimeFigureOut">
              <a:rPr lang="en-US"/>
              <a:pPr>
                <a:defRPr/>
              </a:pPr>
              <a:t>4/5/2019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3507F86-46E2-41A8-8C45-55F8D0632A60}" type="slidenum">
              <a:rPr lang="en-US" altLang="en-US"/>
              <a:pPr/>
              <a:t>‹#›</a:t>
            </a:fld>
            <a:endParaRPr lang="en-US" altLang="en-US"/>
          </a:p>
        </p:txBody>
      </p:sp>
    </p:spTree>
    <p:extLst>
      <p:ext uri="{BB962C8B-B14F-4D97-AF65-F5344CB8AC3E}">
        <p14:creationId xmlns:p14="http://schemas.microsoft.com/office/powerpoint/2010/main" val="11195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43F2B2-A6E4-4658-8524-216B615A5FF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14F783C-812C-424F-9871-DEE67D8FFF66}" type="datetimeFigureOut">
              <a:rPr lang="en-US"/>
              <a:pPr>
                <a:defRPr/>
              </a:pPr>
              <a:t>4/5/2019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5231718-46E3-4496-A751-D24C305DB101}" type="slidenum">
              <a:rPr lang="en-US" altLang="en-US"/>
              <a:pPr/>
              <a:t>‹#›</a:t>
            </a:fld>
            <a:endParaRPr lang="en-US" altLang="en-US"/>
          </a:p>
        </p:txBody>
      </p:sp>
    </p:spTree>
    <p:extLst>
      <p:ext uri="{BB962C8B-B14F-4D97-AF65-F5344CB8AC3E}">
        <p14:creationId xmlns:p14="http://schemas.microsoft.com/office/powerpoint/2010/main" val="3307946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E508A53-9578-4D2B-A0FE-37937D2754C9}" type="datetimeFigureOut">
              <a:rPr lang="en-US"/>
              <a:pPr>
                <a:defRPr/>
              </a:pPr>
              <a:t>4/5/2019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EBD9F83-5C97-448D-AD11-E2012436BD0D}" type="slidenum">
              <a:rPr lang="en-US" altLang="en-US"/>
              <a:pPr/>
              <a:t>‹#›</a:t>
            </a:fld>
            <a:endParaRPr lang="en-US" altLang="en-US"/>
          </a:p>
        </p:txBody>
      </p:sp>
    </p:spTree>
    <p:extLst>
      <p:ext uri="{BB962C8B-B14F-4D97-AF65-F5344CB8AC3E}">
        <p14:creationId xmlns:p14="http://schemas.microsoft.com/office/powerpoint/2010/main" val="4022979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3DE2E56-2705-4168-8BD3-CA0DE0DA3D7A}" type="datetimeFigureOut">
              <a:rPr lang="en-US"/>
              <a:pPr>
                <a:defRPr/>
              </a:pPr>
              <a:t>4/5/2019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A46829-24FB-4027-837B-85674507B4C5}" type="slidenum">
              <a:rPr lang="en-US" altLang="en-US"/>
              <a:pPr/>
              <a:t>‹#›</a:t>
            </a:fld>
            <a:endParaRPr lang="en-US" altLang="en-US"/>
          </a:p>
        </p:txBody>
      </p:sp>
    </p:spTree>
    <p:extLst>
      <p:ext uri="{BB962C8B-B14F-4D97-AF65-F5344CB8AC3E}">
        <p14:creationId xmlns:p14="http://schemas.microsoft.com/office/powerpoint/2010/main" val="884191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774" y="457200"/>
            <a:ext cx="7772400" cy="1143000"/>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1173773" y="1981200"/>
            <a:ext cx="381586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lipArt Placeholder 3"/>
          <p:cNvSpPr>
            <a:spLocks noGrp="1"/>
          </p:cNvSpPr>
          <p:nvPr>
            <p:ph type="clipArt" sz="half" idx="2"/>
          </p:nvPr>
        </p:nvSpPr>
        <p:spPr>
          <a:xfrm>
            <a:off x="5130312" y="1981200"/>
            <a:ext cx="3815862" cy="4114800"/>
          </a:xfrm>
        </p:spPr>
        <p:txBody>
          <a:bodyPr rtlCol="0">
            <a:normAutofit/>
          </a:bodyPr>
          <a:lstStyle/>
          <a:p>
            <a:pPr lvl="0"/>
            <a:endParaRPr lang="fr-FR" noProof="0" dirty="0" smtClean="0"/>
          </a:p>
        </p:txBody>
      </p:sp>
      <p:sp>
        <p:nvSpPr>
          <p:cNvPr id="5" name="Rectangle 1051"/>
          <p:cNvSpPr>
            <a:spLocks noGrp="1" noChangeArrowheads="1"/>
          </p:cNvSpPr>
          <p:nvPr>
            <p:ph type="dt" sz="half" idx="10"/>
          </p:nvPr>
        </p:nvSpPr>
        <p:spPr>
          <a:xfrm>
            <a:off x="1173163" y="6265863"/>
            <a:ext cx="1905000" cy="457200"/>
          </a:xfrm>
        </p:spPr>
        <p:txBody>
          <a:bodyPr/>
          <a:lstStyle>
            <a:lvl1pPr fontAlgn="auto">
              <a:spcBef>
                <a:spcPts val="0"/>
              </a:spcBef>
              <a:spcAft>
                <a:spcPts val="0"/>
              </a:spcAft>
              <a:defRPr>
                <a:solidFill>
                  <a:schemeClr val="tx1">
                    <a:tint val="75000"/>
                  </a:schemeClr>
                </a:solidFill>
                <a:latin typeface="+mn-lt"/>
                <a:cs typeface="+mn-cs"/>
              </a:defRPr>
            </a:lvl1pPr>
          </a:lstStyle>
          <a:p>
            <a:pPr>
              <a:defRPr/>
            </a:pPr>
            <a:endParaRPr lang="en-US"/>
          </a:p>
        </p:txBody>
      </p:sp>
      <p:sp>
        <p:nvSpPr>
          <p:cNvPr id="6" name="Rectangle 1052"/>
          <p:cNvSpPr>
            <a:spLocks noGrp="1" noChangeArrowheads="1"/>
          </p:cNvSpPr>
          <p:nvPr>
            <p:ph type="ftr" sz="quarter" idx="11"/>
          </p:nvPr>
        </p:nvSpPr>
        <p:spPr/>
        <p:txBody>
          <a:bodyPr/>
          <a:lstStyle>
            <a:lvl1pPr fontAlgn="base">
              <a:spcBef>
                <a:spcPct val="0"/>
              </a:spcBef>
              <a:spcAft>
                <a:spcPct val="0"/>
              </a:spcAft>
              <a:defRPr>
                <a:solidFill>
                  <a:schemeClr val="tx1">
                    <a:tint val="75000"/>
                  </a:schemeClr>
                </a:solidFill>
                <a:latin typeface="Calibri" pitchFamily="34" charset="0"/>
                <a:cs typeface="Arial" charset="0"/>
              </a:defRPr>
            </a:lvl1pPr>
          </a:lstStyle>
          <a:p>
            <a:pPr>
              <a:defRPr/>
            </a:pPr>
            <a:r>
              <a:rPr lang="en-US"/>
              <a:t>National Democratic Institute</a:t>
            </a:r>
          </a:p>
        </p:txBody>
      </p:sp>
      <p:sp>
        <p:nvSpPr>
          <p:cNvPr id="7" name="Rectangle 1053"/>
          <p:cNvSpPr>
            <a:spLocks noGrp="1" noChangeArrowheads="1"/>
          </p:cNvSpPr>
          <p:nvPr>
            <p:ph type="sldNum" sz="quarter" idx="12"/>
          </p:nvPr>
        </p:nvSpPr>
        <p:spPr>
          <a:xfrm>
            <a:off x="7010400" y="6248400"/>
            <a:ext cx="1905000" cy="457200"/>
          </a:xfrm>
        </p:spPr>
        <p:txBody>
          <a:bodyPr/>
          <a:lstStyle>
            <a:lvl1pPr>
              <a:defRPr>
                <a:latin typeface="Trebuchet MS" panose="020B0603020202020204" pitchFamily="34" charset="0"/>
              </a:defRPr>
            </a:lvl1pPr>
          </a:lstStyle>
          <a:p>
            <a:fld id="{31B30B34-4770-48F7-9A84-89C26E749B9C}" type="slidenum">
              <a:rPr lang="en-US" altLang="en-US"/>
              <a:pPr/>
              <a:t>‹#›</a:t>
            </a:fld>
            <a:endParaRPr lang="en-US" altLang="en-US"/>
          </a:p>
        </p:txBody>
      </p:sp>
    </p:spTree>
    <p:extLst>
      <p:ext uri="{BB962C8B-B14F-4D97-AF65-F5344CB8AC3E}">
        <p14:creationId xmlns:p14="http://schemas.microsoft.com/office/powerpoint/2010/main" val="3326084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Oval 3"/>
          <p:cNvSpPr/>
          <p:nvPr/>
        </p:nvSpPr>
        <p:spPr>
          <a:xfrm>
            <a:off x="4495800" y="3543300"/>
            <a:ext cx="84138" cy="84138"/>
          </a:xfrm>
          <a:prstGeom prst="ellipse">
            <a:avLst/>
          </a:prstGeom>
          <a:solidFill>
            <a:srgbClr val="71717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Oval 4"/>
          <p:cNvSpPr/>
          <p:nvPr/>
        </p:nvSpPr>
        <p:spPr>
          <a:xfrm>
            <a:off x="4695825" y="3543300"/>
            <a:ext cx="84138" cy="84138"/>
          </a:xfrm>
          <a:prstGeom prst="ellipse">
            <a:avLst/>
          </a:prstGeom>
          <a:solidFill>
            <a:srgbClr val="71717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Oval 5"/>
          <p:cNvSpPr/>
          <p:nvPr/>
        </p:nvSpPr>
        <p:spPr>
          <a:xfrm>
            <a:off x="4297363" y="3543300"/>
            <a:ext cx="84137" cy="84138"/>
          </a:xfrm>
          <a:prstGeom prst="ellipse">
            <a:avLst/>
          </a:prstGeom>
          <a:solidFill>
            <a:srgbClr val="71717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722313" y="3821113"/>
            <a:ext cx="7772400" cy="1131887"/>
          </a:xfrm>
        </p:spPr>
        <p:txBody>
          <a:bodyPr/>
          <a:lstStyle>
            <a:lvl1pPr marL="0" indent="0" algn="ctr">
              <a:buNone/>
              <a:defRPr sz="2000">
                <a:solidFill>
                  <a:srgbClr val="7171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itle 9"/>
          <p:cNvSpPr>
            <a:spLocks noGrp="1"/>
          </p:cNvSpPr>
          <p:nvPr>
            <p:ph type="title"/>
          </p:nvPr>
        </p:nvSpPr>
        <p:spPr>
          <a:xfrm>
            <a:off x="457200" y="1371600"/>
            <a:ext cx="8229600" cy="2057400"/>
          </a:xfrm>
        </p:spPr>
        <p:txBody>
          <a:bodyPr/>
          <a:lstStyle/>
          <a:p>
            <a:r>
              <a:rPr lang="en-US" smtClean="0"/>
              <a:t>Click to edit Master title style</a:t>
            </a:r>
            <a:endParaRPr lang="en-US"/>
          </a:p>
        </p:txBody>
      </p:sp>
      <p:sp>
        <p:nvSpPr>
          <p:cNvPr id="7" name="Footer Placeholder 8"/>
          <p:cNvSpPr>
            <a:spLocks noGrp="1"/>
          </p:cNvSpPr>
          <p:nvPr>
            <p:ph type="ftr" sz="quarter" idx="10"/>
          </p:nvPr>
        </p:nvSpPr>
        <p:spPr/>
        <p:txBody>
          <a:bodyPr/>
          <a:lstStyle>
            <a:lvl1pPr fontAlgn="base">
              <a:spcBef>
                <a:spcPct val="0"/>
              </a:spcBef>
              <a:spcAft>
                <a:spcPct val="0"/>
              </a:spcAft>
              <a:defRPr>
                <a:solidFill>
                  <a:schemeClr val="tx1">
                    <a:tint val="75000"/>
                  </a:schemeClr>
                </a:solidFill>
                <a:latin typeface="Calibri" pitchFamily="34" charset="0"/>
                <a:cs typeface="Arial" charset="0"/>
              </a:defRPr>
            </a:lvl1pPr>
          </a:lstStyle>
          <a:p>
            <a:pPr>
              <a:defRPr/>
            </a:pPr>
            <a:r>
              <a:rPr lang="en-US"/>
              <a:t>Working for Democracy and Making Democracy Work</a:t>
            </a:r>
          </a:p>
        </p:txBody>
      </p:sp>
    </p:spTree>
    <p:extLst>
      <p:ext uri="{BB962C8B-B14F-4D97-AF65-F5344CB8AC3E}">
        <p14:creationId xmlns:p14="http://schemas.microsoft.com/office/powerpoint/2010/main" val="2472640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0C33EE3-63E5-4649-B1BD-C8234C669299}" type="datetimeFigureOut">
              <a:rPr lang="en-US"/>
              <a:pPr>
                <a:defRPr/>
              </a:pPr>
              <a:t>4/5/2019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F4C9E6-8977-42F7-BACD-D40BD83E2ADA}" type="slidenum">
              <a:rPr lang="en-US" altLang="en-US"/>
              <a:pPr/>
              <a:t>‹#›</a:t>
            </a:fld>
            <a:endParaRPr lang="en-US" altLang="en-US"/>
          </a:p>
        </p:txBody>
      </p:sp>
    </p:spTree>
    <p:extLst>
      <p:ext uri="{BB962C8B-B14F-4D97-AF65-F5344CB8AC3E}">
        <p14:creationId xmlns:p14="http://schemas.microsoft.com/office/powerpoint/2010/main" val="1216484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305229-E4CB-41B0-938D-E9E45F6ED002}" type="datetimeFigureOut">
              <a:rPr lang="en-US"/>
              <a:pPr>
                <a:defRPr/>
              </a:pPr>
              <a:t>4/5/2019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967749-E117-4ABA-9A8F-A08FD2EEFFB4}" type="slidenum">
              <a:rPr lang="en-US" altLang="en-US"/>
              <a:pPr/>
              <a:t>‹#›</a:t>
            </a:fld>
            <a:endParaRPr lang="en-US" altLang="en-US"/>
          </a:p>
        </p:txBody>
      </p:sp>
    </p:spTree>
    <p:extLst>
      <p:ext uri="{BB962C8B-B14F-4D97-AF65-F5344CB8AC3E}">
        <p14:creationId xmlns:p14="http://schemas.microsoft.com/office/powerpoint/2010/main" val="3262410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CEC9F3D-415F-474E-95BE-C0A77AC392F5}" type="datetimeFigureOut">
              <a:rPr lang="en-US"/>
              <a:pPr>
                <a:defRPr/>
              </a:pPr>
              <a:t>4/5/2019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1BB9FB-1551-458F-B524-0CB7080F976A}" type="slidenum">
              <a:rPr lang="en-US" altLang="en-US"/>
              <a:pPr/>
              <a:t>‹#›</a:t>
            </a:fld>
            <a:endParaRPr lang="en-US" altLang="en-US"/>
          </a:p>
        </p:txBody>
      </p:sp>
    </p:spTree>
    <p:extLst>
      <p:ext uri="{BB962C8B-B14F-4D97-AF65-F5344CB8AC3E}">
        <p14:creationId xmlns:p14="http://schemas.microsoft.com/office/powerpoint/2010/main" val="3185469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3C3632-CDAE-4911-AF78-1BFF82B0C0BA}" type="datetimeFigureOut">
              <a:rPr lang="en-US"/>
              <a:pPr>
                <a:defRPr/>
              </a:pPr>
              <a:t>4/5/2019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6D7B396-1B25-4638-8E4B-7D3173559351}" type="slidenum">
              <a:rPr lang="en-US" altLang="en-US"/>
              <a:pPr/>
              <a:t>‹#›</a:t>
            </a:fld>
            <a:endParaRPr lang="en-US" altLang="en-US"/>
          </a:p>
        </p:txBody>
      </p:sp>
    </p:spTree>
    <p:extLst>
      <p:ext uri="{BB962C8B-B14F-4D97-AF65-F5344CB8AC3E}">
        <p14:creationId xmlns:p14="http://schemas.microsoft.com/office/powerpoint/2010/main" val="3656284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E3769B3-4284-48BB-9E9F-EB44677B7682}" type="datetimeFigureOut">
              <a:rPr lang="en-US"/>
              <a:pPr>
                <a:defRPr/>
              </a:pPr>
              <a:t>4/5/2019</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3666292B-4FDF-4610-8DE9-C977E5DB703F}" type="slidenum">
              <a:rPr lang="en-US" altLang="en-US"/>
              <a:pPr/>
              <a:t>‹#›</a:t>
            </a:fld>
            <a:endParaRPr lang="en-US" altLang="en-US"/>
          </a:p>
        </p:txBody>
      </p:sp>
    </p:spTree>
    <p:extLst>
      <p:ext uri="{BB962C8B-B14F-4D97-AF65-F5344CB8AC3E}">
        <p14:creationId xmlns:p14="http://schemas.microsoft.com/office/powerpoint/2010/main" val="428387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5D77A9-4481-47D1-B33C-79900D7D1FC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782114A-D0DA-42AC-B809-CA69F2FDC71E}" type="datetimeFigureOut">
              <a:rPr lang="en-US"/>
              <a:pPr>
                <a:defRPr/>
              </a:pPr>
              <a:t>4/5/2019</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9547AB37-0121-4C12-B100-5B16DEC56718}" type="slidenum">
              <a:rPr lang="en-US" altLang="en-US"/>
              <a:pPr/>
              <a:t>‹#›</a:t>
            </a:fld>
            <a:endParaRPr lang="en-US" altLang="en-US"/>
          </a:p>
        </p:txBody>
      </p:sp>
    </p:spTree>
    <p:extLst>
      <p:ext uri="{BB962C8B-B14F-4D97-AF65-F5344CB8AC3E}">
        <p14:creationId xmlns:p14="http://schemas.microsoft.com/office/powerpoint/2010/main" val="2888337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09BACC3-4A46-42B4-9E88-8FFFA4506DDA}" type="datetimeFigureOut">
              <a:rPr lang="en-US"/>
              <a:pPr>
                <a:defRPr/>
              </a:pPr>
              <a:t>4/5/2019</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50BAD7AF-93D7-40DB-9745-B7F08F1B14FC}" type="slidenum">
              <a:rPr lang="en-US" altLang="en-US"/>
              <a:pPr/>
              <a:t>‹#›</a:t>
            </a:fld>
            <a:endParaRPr lang="en-US" altLang="en-US"/>
          </a:p>
        </p:txBody>
      </p:sp>
    </p:spTree>
    <p:extLst>
      <p:ext uri="{BB962C8B-B14F-4D97-AF65-F5344CB8AC3E}">
        <p14:creationId xmlns:p14="http://schemas.microsoft.com/office/powerpoint/2010/main" val="2316735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32DBD6A-4376-41E2-A825-878130816162}" type="datetimeFigureOut">
              <a:rPr lang="en-US"/>
              <a:pPr>
                <a:defRPr/>
              </a:pPr>
              <a:t>4/5/2019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31E78C1-12A7-46A6-B15C-F4A86CBFFCF9}" type="slidenum">
              <a:rPr lang="en-US" altLang="en-US"/>
              <a:pPr/>
              <a:t>‹#›</a:t>
            </a:fld>
            <a:endParaRPr lang="en-US" altLang="en-US"/>
          </a:p>
        </p:txBody>
      </p:sp>
    </p:spTree>
    <p:extLst>
      <p:ext uri="{BB962C8B-B14F-4D97-AF65-F5344CB8AC3E}">
        <p14:creationId xmlns:p14="http://schemas.microsoft.com/office/powerpoint/2010/main" val="2850319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41602EB-87B2-44D5-AB82-DCA2D6B10730}" type="datetimeFigureOut">
              <a:rPr lang="en-US"/>
              <a:pPr>
                <a:defRPr/>
              </a:pPr>
              <a:t>4/5/2019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CF500C1-82AC-49E5-A9F6-CA71836BEF5F}" type="slidenum">
              <a:rPr lang="en-US" altLang="en-US"/>
              <a:pPr/>
              <a:t>‹#›</a:t>
            </a:fld>
            <a:endParaRPr lang="en-US" altLang="en-US"/>
          </a:p>
        </p:txBody>
      </p:sp>
    </p:spTree>
    <p:extLst>
      <p:ext uri="{BB962C8B-B14F-4D97-AF65-F5344CB8AC3E}">
        <p14:creationId xmlns:p14="http://schemas.microsoft.com/office/powerpoint/2010/main" val="810348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F6E6BA1-D22E-4903-BB56-1A465DA28A37}" type="datetimeFigureOut">
              <a:rPr lang="en-US"/>
              <a:pPr>
                <a:defRPr/>
              </a:pPr>
              <a:t>4/5/2019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A7B8CD-B29F-4CBC-AD75-53D67D14CC18}" type="slidenum">
              <a:rPr lang="en-US" altLang="en-US"/>
              <a:pPr/>
              <a:t>‹#›</a:t>
            </a:fld>
            <a:endParaRPr lang="en-US" altLang="en-US"/>
          </a:p>
        </p:txBody>
      </p:sp>
    </p:spTree>
    <p:extLst>
      <p:ext uri="{BB962C8B-B14F-4D97-AF65-F5344CB8AC3E}">
        <p14:creationId xmlns:p14="http://schemas.microsoft.com/office/powerpoint/2010/main" val="1654661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B0E7156-7401-4E13-85EB-1D4D97997D50}" type="datetimeFigureOut">
              <a:rPr lang="en-US"/>
              <a:pPr>
                <a:defRPr/>
              </a:pPr>
              <a:t>4/5/2019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9B190C-198A-4381-B0AC-6BD262864396}" type="slidenum">
              <a:rPr lang="en-US" altLang="en-US"/>
              <a:pPr/>
              <a:t>‹#›</a:t>
            </a:fld>
            <a:endParaRPr lang="en-US" altLang="en-US"/>
          </a:p>
        </p:txBody>
      </p:sp>
    </p:spTree>
    <p:extLst>
      <p:ext uri="{BB962C8B-B14F-4D97-AF65-F5344CB8AC3E}">
        <p14:creationId xmlns:p14="http://schemas.microsoft.com/office/powerpoint/2010/main" val="1295896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774" y="457200"/>
            <a:ext cx="7772400" cy="1143000"/>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1173773" y="1981200"/>
            <a:ext cx="381586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lipArt Placeholder 3"/>
          <p:cNvSpPr>
            <a:spLocks noGrp="1"/>
          </p:cNvSpPr>
          <p:nvPr>
            <p:ph type="clipArt" sz="half" idx="2"/>
          </p:nvPr>
        </p:nvSpPr>
        <p:spPr>
          <a:xfrm>
            <a:off x="5130312" y="1981200"/>
            <a:ext cx="3815862" cy="4114800"/>
          </a:xfrm>
        </p:spPr>
        <p:txBody>
          <a:bodyPr rtlCol="0">
            <a:normAutofit/>
          </a:bodyPr>
          <a:lstStyle/>
          <a:p>
            <a:pPr lvl="0"/>
            <a:endParaRPr lang="fr-FR" noProof="0" dirty="0" smtClean="0"/>
          </a:p>
        </p:txBody>
      </p:sp>
      <p:sp>
        <p:nvSpPr>
          <p:cNvPr id="5" name="Rectangle 1051"/>
          <p:cNvSpPr>
            <a:spLocks noGrp="1" noChangeArrowheads="1"/>
          </p:cNvSpPr>
          <p:nvPr>
            <p:ph type="dt" sz="half" idx="10"/>
          </p:nvPr>
        </p:nvSpPr>
        <p:spPr>
          <a:xfrm>
            <a:off x="1173163" y="6265863"/>
            <a:ext cx="1905000" cy="457200"/>
          </a:xfrm>
        </p:spPr>
        <p:txBody>
          <a:bodyPr/>
          <a:lstStyle>
            <a:lvl1pPr fontAlgn="auto">
              <a:spcBef>
                <a:spcPts val="0"/>
              </a:spcBef>
              <a:spcAft>
                <a:spcPts val="0"/>
              </a:spcAft>
              <a:defRPr>
                <a:solidFill>
                  <a:schemeClr val="tx1">
                    <a:tint val="75000"/>
                  </a:schemeClr>
                </a:solidFill>
                <a:latin typeface="+mn-lt"/>
                <a:cs typeface="+mn-cs"/>
              </a:defRPr>
            </a:lvl1pPr>
          </a:lstStyle>
          <a:p>
            <a:pPr>
              <a:defRPr/>
            </a:pPr>
            <a:endParaRPr lang="en-US"/>
          </a:p>
        </p:txBody>
      </p:sp>
      <p:sp>
        <p:nvSpPr>
          <p:cNvPr id="6" name="Rectangle 1052"/>
          <p:cNvSpPr>
            <a:spLocks noGrp="1" noChangeArrowheads="1"/>
          </p:cNvSpPr>
          <p:nvPr>
            <p:ph type="ftr" sz="quarter" idx="11"/>
          </p:nvPr>
        </p:nvSpPr>
        <p:spPr/>
        <p:txBody>
          <a:bodyPr/>
          <a:lstStyle>
            <a:lvl1pPr fontAlgn="base">
              <a:spcBef>
                <a:spcPct val="0"/>
              </a:spcBef>
              <a:spcAft>
                <a:spcPct val="0"/>
              </a:spcAft>
              <a:defRPr>
                <a:solidFill>
                  <a:schemeClr val="tx1">
                    <a:tint val="75000"/>
                  </a:schemeClr>
                </a:solidFill>
                <a:latin typeface="Calibri" pitchFamily="34" charset="0"/>
                <a:cs typeface="Arial" charset="0"/>
              </a:defRPr>
            </a:lvl1pPr>
          </a:lstStyle>
          <a:p>
            <a:pPr>
              <a:defRPr/>
            </a:pPr>
            <a:r>
              <a:rPr lang="en-US"/>
              <a:t>National Democratic Institute</a:t>
            </a:r>
          </a:p>
        </p:txBody>
      </p:sp>
      <p:sp>
        <p:nvSpPr>
          <p:cNvPr id="7" name="Rectangle 1053"/>
          <p:cNvSpPr>
            <a:spLocks noGrp="1" noChangeArrowheads="1"/>
          </p:cNvSpPr>
          <p:nvPr>
            <p:ph type="sldNum" sz="quarter" idx="12"/>
          </p:nvPr>
        </p:nvSpPr>
        <p:spPr>
          <a:xfrm>
            <a:off x="7010400" y="6248400"/>
            <a:ext cx="1905000" cy="457200"/>
          </a:xfrm>
        </p:spPr>
        <p:txBody>
          <a:bodyPr/>
          <a:lstStyle>
            <a:lvl1pPr>
              <a:defRPr>
                <a:latin typeface="Trebuchet MS" panose="020B0603020202020204" pitchFamily="34" charset="0"/>
              </a:defRPr>
            </a:lvl1pPr>
          </a:lstStyle>
          <a:p>
            <a:fld id="{EA140406-6D10-46CF-A9DC-63B5F0A8AC69}" type="slidenum">
              <a:rPr lang="en-US" altLang="en-US"/>
              <a:pPr/>
              <a:t>‹#›</a:t>
            </a:fld>
            <a:endParaRPr lang="en-US" altLang="en-US"/>
          </a:p>
        </p:txBody>
      </p:sp>
    </p:spTree>
    <p:extLst>
      <p:ext uri="{BB962C8B-B14F-4D97-AF65-F5344CB8AC3E}">
        <p14:creationId xmlns:p14="http://schemas.microsoft.com/office/powerpoint/2010/main" val="936613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Oval 3"/>
          <p:cNvSpPr/>
          <p:nvPr/>
        </p:nvSpPr>
        <p:spPr>
          <a:xfrm>
            <a:off x="4495800" y="3543300"/>
            <a:ext cx="84138" cy="84138"/>
          </a:xfrm>
          <a:prstGeom prst="ellipse">
            <a:avLst/>
          </a:prstGeom>
          <a:solidFill>
            <a:srgbClr val="71717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Oval 4"/>
          <p:cNvSpPr/>
          <p:nvPr/>
        </p:nvSpPr>
        <p:spPr>
          <a:xfrm>
            <a:off x="4695825" y="3543300"/>
            <a:ext cx="84138" cy="84138"/>
          </a:xfrm>
          <a:prstGeom prst="ellipse">
            <a:avLst/>
          </a:prstGeom>
          <a:solidFill>
            <a:srgbClr val="71717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Oval 5"/>
          <p:cNvSpPr/>
          <p:nvPr/>
        </p:nvSpPr>
        <p:spPr>
          <a:xfrm>
            <a:off x="4297363" y="3543300"/>
            <a:ext cx="84137" cy="84138"/>
          </a:xfrm>
          <a:prstGeom prst="ellipse">
            <a:avLst/>
          </a:prstGeom>
          <a:solidFill>
            <a:srgbClr val="71717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722313" y="3821113"/>
            <a:ext cx="7772400" cy="1131887"/>
          </a:xfrm>
        </p:spPr>
        <p:txBody>
          <a:bodyPr/>
          <a:lstStyle>
            <a:lvl1pPr marL="0" indent="0" algn="ctr">
              <a:buNone/>
              <a:defRPr sz="2000">
                <a:solidFill>
                  <a:srgbClr val="71717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itle 9"/>
          <p:cNvSpPr>
            <a:spLocks noGrp="1"/>
          </p:cNvSpPr>
          <p:nvPr>
            <p:ph type="title"/>
          </p:nvPr>
        </p:nvSpPr>
        <p:spPr>
          <a:xfrm>
            <a:off x="457200" y="1371600"/>
            <a:ext cx="8229600" cy="2057400"/>
          </a:xfrm>
        </p:spPr>
        <p:txBody>
          <a:bodyPr/>
          <a:lstStyle/>
          <a:p>
            <a:r>
              <a:rPr lang="en-US" smtClean="0"/>
              <a:t>Click to edit Master title style</a:t>
            </a:r>
            <a:endParaRPr lang="en-US"/>
          </a:p>
        </p:txBody>
      </p:sp>
      <p:sp>
        <p:nvSpPr>
          <p:cNvPr id="7" name="Footer Placeholder 8"/>
          <p:cNvSpPr>
            <a:spLocks noGrp="1"/>
          </p:cNvSpPr>
          <p:nvPr>
            <p:ph type="ftr" sz="quarter" idx="10"/>
          </p:nvPr>
        </p:nvSpPr>
        <p:spPr/>
        <p:txBody>
          <a:bodyPr/>
          <a:lstStyle>
            <a:lvl1pPr fontAlgn="base">
              <a:spcBef>
                <a:spcPct val="0"/>
              </a:spcBef>
              <a:spcAft>
                <a:spcPct val="0"/>
              </a:spcAft>
              <a:defRPr>
                <a:solidFill>
                  <a:schemeClr val="tx1">
                    <a:tint val="75000"/>
                  </a:schemeClr>
                </a:solidFill>
                <a:latin typeface="Calibri" pitchFamily="34" charset="0"/>
                <a:cs typeface="Arial" charset="0"/>
              </a:defRPr>
            </a:lvl1pPr>
          </a:lstStyle>
          <a:p>
            <a:pPr>
              <a:defRPr/>
            </a:pPr>
            <a:r>
              <a:rPr lang="en-US"/>
              <a:t>Working for Democracy and Making Democracy Work</a:t>
            </a:r>
          </a:p>
        </p:txBody>
      </p:sp>
    </p:spTree>
    <p:extLst>
      <p:ext uri="{BB962C8B-B14F-4D97-AF65-F5344CB8AC3E}">
        <p14:creationId xmlns:p14="http://schemas.microsoft.com/office/powerpoint/2010/main" val="51833717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2133600" y="1371600"/>
            <a:ext cx="6477000" cy="1752600"/>
          </a:xfrm>
        </p:spPr>
        <p:txBody>
          <a:bodyPr/>
          <a:lstStyle>
            <a:lvl1pPr>
              <a:defRPr sz="5400"/>
            </a:lvl1pPr>
          </a:lstStyle>
          <a:p>
            <a:pPr lvl="0"/>
            <a:r>
              <a:rPr lang="en-US" altLang="en-US" noProof="0" smtClean="0"/>
              <a:t>Click to edit Master title style</a:t>
            </a:r>
          </a:p>
        </p:txBody>
      </p:sp>
      <p:sp>
        <p:nvSpPr>
          <p:cNvPr id="46083" name="Rectangle 3"/>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46084" name="Rectangle 4"/>
          <p:cNvSpPr>
            <a:spLocks noGrp="1" noChangeArrowheads="1"/>
          </p:cNvSpPr>
          <p:nvPr>
            <p:ph type="dt" sz="half" idx="2"/>
          </p:nvPr>
        </p:nvSpPr>
        <p:spPr>
          <a:xfrm>
            <a:off x="7086600" y="6248400"/>
            <a:ext cx="1524000" cy="457200"/>
          </a:xfrm>
        </p:spPr>
        <p:txBody>
          <a:bodyPr/>
          <a:lstStyle>
            <a:lvl1pPr>
              <a:defRPr/>
            </a:lvl1pPr>
          </a:lstStyle>
          <a:p>
            <a:endParaRPr lang="en-US" altLang="en-US"/>
          </a:p>
        </p:txBody>
      </p:sp>
      <p:sp>
        <p:nvSpPr>
          <p:cNvPr id="46085" name="Rectangle 5"/>
          <p:cNvSpPr>
            <a:spLocks noGrp="1" noChangeArrowheads="1"/>
          </p:cNvSpPr>
          <p:nvPr>
            <p:ph type="ftr" sz="quarter" idx="3"/>
          </p:nvPr>
        </p:nvSpPr>
        <p:spPr>
          <a:xfrm>
            <a:off x="3810000" y="6248400"/>
            <a:ext cx="2895600" cy="457200"/>
          </a:xfrm>
        </p:spPr>
        <p:txBody>
          <a:bodyPr/>
          <a:lstStyle>
            <a:lvl1pPr>
              <a:defRPr/>
            </a:lvl1pPr>
          </a:lstStyle>
          <a:p>
            <a:endParaRPr lang="en-US" altLang="en-US"/>
          </a:p>
        </p:txBody>
      </p:sp>
      <p:sp>
        <p:nvSpPr>
          <p:cNvPr id="46086" name="Rectangle 6"/>
          <p:cNvSpPr>
            <a:spLocks noGrp="1" noChangeArrowheads="1"/>
          </p:cNvSpPr>
          <p:nvPr>
            <p:ph type="sldNum" sz="quarter" idx="4"/>
          </p:nvPr>
        </p:nvSpPr>
        <p:spPr>
          <a:xfrm>
            <a:off x="2209800" y="6248400"/>
            <a:ext cx="1219200" cy="457200"/>
          </a:xfrm>
        </p:spPr>
        <p:txBody>
          <a:bodyPr/>
          <a:lstStyle>
            <a:lvl1pPr>
              <a:defRPr/>
            </a:lvl1pPr>
          </a:lstStyle>
          <a:p>
            <a:fld id="{C88A5B1F-E1E2-41DA-B3E9-E3DAA75A31C7}" type="slidenum">
              <a:rPr lang="en-US" altLang="en-US"/>
              <a:pPr/>
              <a:t>‹#›</a:t>
            </a:fld>
            <a:endParaRPr lang="en-US" altLang="en-US"/>
          </a:p>
        </p:txBody>
      </p:sp>
      <p:sp>
        <p:nvSpPr>
          <p:cNvPr id="46087"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Oval 8"/>
          <p:cNvSpPr>
            <a:spLocks noChangeArrowheads="1"/>
          </p:cNvSpPr>
          <p:nvPr/>
        </p:nvSpPr>
        <p:spPr bwMode="auto">
          <a:xfrm>
            <a:off x="163513" y="2103438"/>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en-US" altLang="en-US" sz="2400">
              <a:solidFill>
                <a:schemeClr val="tx1"/>
              </a:solidFill>
              <a:latin typeface="Times New Roman" panose="02020603050405020304" pitchFamily="18" charset="0"/>
            </a:endParaRPr>
          </a:p>
        </p:txBody>
      </p:sp>
      <p:sp>
        <p:nvSpPr>
          <p:cNvPr id="46089" name="Oval 9"/>
          <p:cNvSpPr>
            <a:spLocks noChangeArrowheads="1"/>
          </p:cNvSpPr>
          <p:nvPr/>
        </p:nvSpPr>
        <p:spPr bwMode="auto">
          <a:xfrm>
            <a:off x="739775" y="2105025"/>
            <a:ext cx="349250"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en-US" altLang="en-US" sz="2400">
              <a:solidFill>
                <a:schemeClr val="tx1"/>
              </a:solidFill>
              <a:latin typeface="Times New Roman" panose="02020603050405020304" pitchFamily="18" charset="0"/>
            </a:endParaRPr>
          </a:p>
        </p:txBody>
      </p:sp>
      <p:sp>
        <p:nvSpPr>
          <p:cNvPr id="46090" name="Oval 10"/>
          <p:cNvSpPr>
            <a:spLocks noChangeArrowheads="1"/>
          </p:cNvSpPr>
          <p:nvPr/>
        </p:nvSpPr>
        <p:spPr bwMode="auto">
          <a:xfrm>
            <a:off x="1317625" y="2105025"/>
            <a:ext cx="347663"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54586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E7FCC68-3492-4EE9-AC86-A422BE313A37}" type="slidenum">
              <a:rPr lang="en-US" altLang="en-US"/>
              <a:pPr/>
              <a:t>‹#›</a:t>
            </a:fld>
            <a:endParaRPr lang="en-US" altLang="en-US"/>
          </a:p>
        </p:txBody>
      </p:sp>
    </p:spTree>
    <p:extLst>
      <p:ext uri="{BB962C8B-B14F-4D97-AF65-F5344CB8AC3E}">
        <p14:creationId xmlns:p14="http://schemas.microsoft.com/office/powerpoint/2010/main" val="377853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5A8EB9-6BDB-46C1-B2E5-41FABB78791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9EA5FD-D6D9-4621-AACD-9AD5E6D02826}" type="slidenum">
              <a:rPr lang="en-US" altLang="en-US"/>
              <a:pPr/>
              <a:t>‹#›</a:t>
            </a:fld>
            <a:endParaRPr lang="en-US" altLang="en-US"/>
          </a:p>
        </p:txBody>
      </p:sp>
    </p:spTree>
    <p:extLst>
      <p:ext uri="{BB962C8B-B14F-4D97-AF65-F5344CB8AC3E}">
        <p14:creationId xmlns:p14="http://schemas.microsoft.com/office/powerpoint/2010/main" val="2570916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353D44A-AEEB-4FDE-A16A-772B62FDBEF8}" type="slidenum">
              <a:rPr lang="en-US" altLang="en-US"/>
              <a:pPr/>
              <a:t>‹#›</a:t>
            </a:fld>
            <a:endParaRPr lang="en-US" altLang="en-US"/>
          </a:p>
        </p:txBody>
      </p:sp>
    </p:spTree>
    <p:extLst>
      <p:ext uri="{BB962C8B-B14F-4D97-AF65-F5344CB8AC3E}">
        <p14:creationId xmlns:p14="http://schemas.microsoft.com/office/powerpoint/2010/main" val="2850699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591F912-F7B8-47AD-AA4C-1BFE75EF9117}" type="slidenum">
              <a:rPr lang="en-US" altLang="en-US"/>
              <a:pPr/>
              <a:t>‹#›</a:t>
            </a:fld>
            <a:endParaRPr lang="en-US" altLang="en-US"/>
          </a:p>
        </p:txBody>
      </p:sp>
    </p:spTree>
    <p:extLst>
      <p:ext uri="{BB962C8B-B14F-4D97-AF65-F5344CB8AC3E}">
        <p14:creationId xmlns:p14="http://schemas.microsoft.com/office/powerpoint/2010/main" val="2352277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9F524F6-6DCC-4977-8C86-CF6574678B9E}" type="slidenum">
              <a:rPr lang="en-US" altLang="en-US"/>
              <a:pPr/>
              <a:t>‹#›</a:t>
            </a:fld>
            <a:endParaRPr lang="en-US" altLang="en-US"/>
          </a:p>
        </p:txBody>
      </p:sp>
    </p:spTree>
    <p:extLst>
      <p:ext uri="{BB962C8B-B14F-4D97-AF65-F5344CB8AC3E}">
        <p14:creationId xmlns:p14="http://schemas.microsoft.com/office/powerpoint/2010/main" val="2164352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32A9A35-DB8B-447C-ACCB-B29BC44AA1AF}" type="slidenum">
              <a:rPr lang="en-US" altLang="en-US"/>
              <a:pPr/>
              <a:t>‹#›</a:t>
            </a:fld>
            <a:endParaRPr lang="en-US" altLang="en-US"/>
          </a:p>
        </p:txBody>
      </p:sp>
    </p:spTree>
    <p:extLst>
      <p:ext uri="{BB962C8B-B14F-4D97-AF65-F5344CB8AC3E}">
        <p14:creationId xmlns:p14="http://schemas.microsoft.com/office/powerpoint/2010/main" val="3720494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1473A41-060D-4FAE-AB19-C133C7CF10F8}" type="slidenum">
              <a:rPr lang="en-US" altLang="en-US"/>
              <a:pPr/>
              <a:t>‹#›</a:t>
            </a:fld>
            <a:endParaRPr lang="en-US" altLang="en-US"/>
          </a:p>
        </p:txBody>
      </p:sp>
    </p:spTree>
    <p:extLst>
      <p:ext uri="{BB962C8B-B14F-4D97-AF65-F5344CB8AC3E}">
        <p14:creationId xmlns:p14="http://schemas.microsoft.com/office/powerpoint/2010/main" val="793880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484D34-4C4B-4370-92E9-28AB7568A49D}" type="slidenum">
              <a:rPr lang="en-US" altLang="en-US"/>
              <a:pPr/>
              <a:t>‹#›</a:t>
            </a:fld>
            <a:endParaRPr lang="en-US" altLang="en-US"/>
          </a:p>
        </p:txBody>
      </p:sp>
    </p:spTree>
    <p:extLst>
      <p:ext uri="{BB962C8B-B14F-4D97-AF65-F5344CB8AC3E}">
        <p14:creationId xmlns:p14="http://schemas.microsoft.com/office/powerpoint/2010/main" val="2283906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0D0974-565A-452B-9AC7-0952D4C74521}" type="slidenum">
              <a:rPr lang="en-US" altLang="en-US"/>
              <a:pPr/>
              <a:t>‹#›</a:t>
            </a:fld>
            <a:endParaRPr lang="en-US" altLang="en-US"/>
          </a:p>
        </p:txBody>
      </p:sp>
    </p:spTree>
    <p:extLst>
      <p:ext uri="{BB962C8B-B14F-4D97-AF65-F5344CB8AC3E}">
        <p14:creationId xmlns:p14="http://schemas.microsoft.com/office/powerpoint/2010/main" val="3805294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777877-3DBF-4D40-8F2D-DBCF5A040182}" type="slidenum">
              <a:rPr lang="en-US" altLang="en-US"/>
              <a:pPr/>
              <a:t>‹#›</a:t>
            </a:fld>
            <a:endParaRPr lang="en-US" altLang="en-US"/>
          </a:p>
        </p:txBody>
      </p:sp>
    </p:spTree>
    <p:extLst>
      <p:ext uri="{BB962C8B-B14F-4D97-AF65-F5344CB8AC3E}">
        <p14:creationId xmlns:p14="http://schemas.microsoft.com/office/powerpoint/2010/main" val="2561316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05400" y="1905000"/>
            <a:ext cx="3429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23496CFF-6F22-4FDF-AA01-D556095A8506}" type="slidenum">
              <a:rPr lang="en-US" altLang="en-US"/>
              <a:pPr/>
              <a:t>‹#›</a:t>
            </a:fld>
            <a:endParaRPr lang="en-US" altLang="en-US"/>
          </a:p>
        </p:txBody>
      </p:sp>
    </p:spTree>
    <p:extLst>
      <p:ext uri="{BB962C8B-B14F-4D97-AF65-F5344CB8AC3E}">
        <p14:creationId xmlns:p14="http://schemas.microsoft.com/office/powerpoint/2010/main" val="90802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6617A8-0226-43E6-B02B-D96C00019C6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387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0" y="6183313"/>
            <a:ext cx="9136063" cy="504825"/>
          </a:xfrm>
          <a:prstGeom prst="rect">
            <a:avLst/>
          </a:prstGeom>
          <a:solidFill>
            <a:srgbClr val="00AF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i="1" dirty="0">
                <a:cs typeface="Arial" panose="020B0604020202020204" pitchFamily="34" charset="0"/>
              </a:rPr>
              <a:t>Organisational Behaviour, </a:t>
            </a:r>
            <a:r>
              <a:rPr lang="en-GB" sz="1400" dirty="0">
                <a:cs typeface="Arial" panose="020B0604020202020204" pitchFamily="34" charset="0"/>
              </a:rPr>
              <a:t>edited by Christine Cross and Ronan Carbery</a:t>
            </a:r>
          </a:p>
          <a:p>
            <a:pPr algn="ctr" eaLnBrk="1" hangingPunct="1">
              <a:defRPr/>
            </a:pPr>
            <a:r>
              <a:rPr lang="en-GB" sz="1400" dirty="0">
                <a:cs typeface="Arial" panose="020B0604020202020204" pitchFamily="34" charset="0"/>
              </a:rPr>
              <a:t>©Palgrave, Macmillan 2016 </a:t>
            </a:r>
          </a:p>
        </p:txBody>
      </p:sp>
    </p:spTree>
    <p:extLst>
      <p:ext uri="{BB962C8B-B14F-4D97-AF65-F5344CB8AC3E}">
        <p14:creationId xmlns:p14="http://schemas.microsoft.com/office/powerpoint/2010/main" val="4151648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5AE07E-4F0A-435B-83CB-3F94EFA0E152}" type="datetimeFigureOut">
              <a:rPr lang="en-IE"/>
              <a:pPr>
                <a:defRPr/>
              </a:pPr>
              <a:t>05/04/2019</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DA3D8746-DDF9-4347-AF98-99F033C9846E}" type="slidenum">
              <a:rPr lang="en-IE"/>
              <a:pPr>
                <a:defRPr/>
              </a:pPr>
              <a:t>‹#›</a:t>
            </a:fld>
            <a:endParaRPr lang="en-IE"/>
          </a:p>
        </p:txBody>
      </p:sp>
    </p:spTree>
    <p:extLst>
      <p:ext uri="{BB962C8B-B14F-4D97-AF65-F5344CB8AC3E}">
        <p14:creationId xmlns:p14="http://schemas.microsoft.com/office/powerpoint/2010/main" val="1406565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4D1B7A3E-9C88-4C69-957D-0EE6FC239AF3}" type="datetimeFigureOut">
              <a:rPr lang="en-IE"/>
              <a:pPr>
                <a:defRPr/>
              </a:pPr>
              <a:t>05/04/2019</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4D1F8B2-52E1-4B9B-B249-3E543DB1B732}" type="slidenum">
              <a:rPr lang="en-IE"/>
              <a:pPr>
                <a:defRPr/>
              </a:pPr>
              <a:t>‹#›</a:t>
            </a:fld>
            <a:endParaRPr lang="en-IE"/>
          </a:p>
        </p:txBody>
      </p:sp>
    </p:spTree>
    <p:extLst>
      <p:ext uri="{BB962C8B-B14F-4D97-AF65-F5344CB8AC3E}">
        <p14:creationId xmlns:p14="http://schemas.microsoft.com/office/powerpoint/2010/main" val="3957424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D7EC32E0-C648-4B90-99A6-D5961E7C2B44}" type="datetimeFigureOut">
              <a:rPr lang="en-IE"/>
              <a:pPr>
                <a:defRPr/>
              </a:pPr>
              <a:t>05/04/2019</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443D66AF-9908-4596-9448-BC0B4027930B}" type="slidenum">
              <a:rPr lang="en-IE"/>
              <a:pPr>
                <a:defRPr/>
              </a:pPr>
              <a:t>‹#›</a:t>
            </a:fld>
            <a:endParaRPr lang="en-IE"/>
          </a:p>
        </p:txBody>
      </p:sp>
    </p:spTree>
    <p:extLst>
      <p:ext uri="{BB962C8B-B14F-4D97-AF65-F5344CB8AC3E}">
        <p14:creationId xmlns:p14="http://schemas.microsoft.com/office/powerpoint/2010/main" val="3857948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8DC3F246-A761-4D9B-976F-B8327F123712}" type="datetimeFigureOut">
              <a:rPr lang="en-IE"/>
              <a:pPr>
                <a:defRPr/>
              </a:pPr>
              <a:t>05/04/2019</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D2BD5C4B-382C-4A54-A639-F2C559C9CB7A}" type="slidenum">
              <a:rPr lang="en-IE"/>
              <a:pPr>
                <a:defRPr/>
              </a:pPr>
              <a:t>‹#›</a:t>
            </a:fld>
            <a:endParaRPr lang="en-IE"/>
          </a:p>
        </p:txBody>
      </p:sp>
    </p:spTree>
    <p:extLst>
      <p:ext uri="{BB962C8B-B14F-4D97-AF65-F5344CB8AC3E}">
        <p14:creationId xmlns:p14="http://schemas.microsoft.com/office/powerpoint/2010/main" val="3879726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B9A089-5285-4250-9EF8-7A64B60F5BDA}" type="datetimeFigureOut">
              <a:rPr lang="en-IE"/>
              <a:pPr>
                <a:defRPr/>
              </a:pPr>
              <a:t>05/04/2019</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6EC0AA84-4B2B-4D3D-84FF-28A3918B5A4F}" type="slidenum">
              <a:rPr lang="en-IE"/>
              <a:pPr>
                <a:defRPr/>
              </a:pPr>
              <a:t>‹#›</a:t>
            </a:fld>
            <a:endParaRPr lang="en-IE"/>
          </a:p>
        </p:txBody>
      </p:sp>
    </p:spTree>
    <p:extLst>
      <p:ext uri="{BB962C8B-B14F-4D97-AF65-F5344CB8AC3E}">
        <p14:creationId xmlns:p14="http://schemas.microsoft.com/office/powerpoint/2010/main" val="30557807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B884CE-D3D7-403B-8C62-3A08E76163A7}" type="datetimeFigureOut">
              <a:rPr lang="en-IE"/>
              <a:pPr>
                <a:defRPr/>
              </a:pPr>
              <a:t>05/04/2019</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1880CBD7-4FB6-4563-8A52-3F16AFB15BB3}" type="slidenum">
              <a:rPr lang="en-IE"/>
              <a:pPr>
                <a:defRPr/>
              </a:pPr>
              <a:t>‹#›</a:t>
            </a:fld>
            <a:endParaRPr lang="en-IE"/>
          </a:p>
        </p:txBody>
      </p:sp>
    </p:spTree>
    <p:extLst>
      <p:ext uri="{BB962C8B-B14F-4D97-AF65-F5344CB8AC3E}">
        <p14:creationId xmlns:p14="http://schemas.microsoft.com/office/powerpoint/2010/main" val="585213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981844-F555-403A-A5AA-0C2D9A993EBB}" type="datetimeFigureOut">
              <a:rPr lang="en-IE"/>
              <a:pPr>
                <a:defRPr/>
              </a:pPr>
              <a:t>05/04/2019</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7A1717D6-7244-469D-912C-FAFB5F2420BD}" type="slidenum">
              <a:rPr lang="en-IE"/>
              <a:pPr>
                <a:defRPr/>
              </a:pPr>
              <a:t>‹#›</a:t>
            </a:fld>
            <a:endParaRPr lang="en-IE"/>
          </a:p>
        </p:txBody>
      </p:sp>
    </p:spTree>
    <p:extLst>
      <p:ext uri="{BB962C8B-B14F-4D97-AF65-F5344CB8AC3E}">
        <p14:creationId xmlns:p14="http://schemas.microsoft.com/office/powerpoint/2010/main" val="1918892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DEB8D2FC-3849-4A49-B841-1D4D345A8E6C}" type="datetimeFigureOut">
              <a:rPr lang="en-IE"/>
              <a:pPr>
                <a:defRPr/>
              </a:pPr>
              <a:t>05/04/2019</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A2F9316-489A-469C-8573-0BA277B1740E}" type="slidenum">
              <a:rPr lang="en-IE"/>
              <a:pPr>
                <a:defRPr/>
              </a:pPr>
              <a:t>‹#›</a:t>
            </a:fld>
            <a:endParaRPr lang="en-IE"/>
          </a:p>
        </p:txBody>
      </p:sp>
    </p:spTree>
    <p:extLst>
      <p:ext uri="{BB962C8B-B14F-4D97-AF65-F5344CB8AC3E}">
        <p14:creationId xmlns:p14="http://schemas.microsoft.com/office/powerpoint/2010/main" val="187381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51A61-0E09-4770-8C8A-01D124B0987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D5AD44D2-175E-4295-ACA0-067885626353}" type="datetimeFigureOut">
              <a:rPr lang="en-IE"/>
              <a:pPr>
                <a:defRPr/>
              </a:pPr>
              <a:t>05/04/2019</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6F792D7-2C2A-4C2B-B9FC-6B5A477CC4D4}" type="slidenum">
              <a:rPr lang="en-IE"/>
              <a:pPr>
                <a:defRPr/>
              </a:pPr>
              <a:t>‹#›</a:t>
            </a:fld>
            <a:endParaRPr lang="en-IE"/>
          </a:p>
        </p:txBody>
      </p:sp>
    </p:spTree>
    <p:extLst>
      <p:ext uri="{BB962C8B-B14F-4D97-AF65-F5344CB8AC3E}">
        <p14:creationId xmlns:p14="http://schemas.microsoft.com/office/powerpoint/2010/main" val="4166830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Rectangle 2"/>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Rectangle 3"/>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Text Box 5"/>
          <p:cNvSpPr txBox="1">
            <a:spLocks noChangeArrowheads="1"/>
          </p:cNvSpPr>
          <p:nvPr userDrawn="1"/>
        </p:nvSpPr>
        <p:spPr bwMode="auto">
          <a:xfrm>
            <a:off x="4065588" y="6313488"/>
            <a:ext cx="2651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200" smtClean="0">
                <a:solidFill>
                  <a:srgbClr val="161616"/>
                </a:solidFill>
              </a:rPr>
              <a:t>Copyright ©2012 Pearson Education</a:t>
            </a:r>
          </a:p>
        </p:txBody>
      </p:sp>
      <p:sp>
        <p:nvSpPr>
          <p:cNvPr id="6" name="Footer Placeholder 16"/>
          <p:cNvSpPr>
            <a:spLocks noGrp="1"/>
          </p:cNvSpPr>
          <p:nvPr>
            <p:ph type="ftr" sz="quarter" idx="10"/>
          </p:nvPr>
        </p:nvSpPr>
        <p:spPr>
          <a:xfrm>
            <a:off x="2085975" y="236538"/>
            <a:ext cx="5867400" cy="365125"/>
          </a:xfrm>
        </p:spPr>
        <p:txBody>
          <a:bodyPr/>
          <a:lstStyle>
            <a:lvl1pPr algn="r">
              <a:defRPr>
                <a:solidFill>
                  <a:schemeClr val="tx2"/>
                </a:solidFill>
              </a:defRPr>
            </a:lvl1pPr>
          </a:lstStyle>
          <a:p>
            <a:pPr>
              <a:defRPr/>
            </a:pPr>
            <a:endParaRPr lang="en-US"/>
          </a:p>
        </p:txBody>
      </p:sp>
      <p:sp>
        <p:nvSpPr>
          <p:cNvPr id="7"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r>
              <a:rPr lang="en-US" altLang="en-US"/>
              <a:t>3-</a:t>
            </a:r>
            <a:fld id="{A502AD01-E071-4D6F-9882-BA99FB9DB324}" type="slidenum">
              <a:rPr lang="en-US" altLang="en-US"/>
              <a:pPr>
                <a:defRPr/>
              </a:pPr>
              <a:t>‹#›</a:t>
            </a:fld>
            <a:endParaRPr lang="en-US" altLang="en-US"/>
          </a:p>
        </p:txBody>
      </p:sp>
    </p:spTree>
    <p:extLst>
      <p:ext uri="{BB962C8B-B14F-4D97-AF65-F5344CB8AC3E}">
        <p14:creationId xmlns:p14="http://schemas.microsoft.com/office/powerpoint/2010/main" val="315858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F9571A-76BB-4577-8718-6E2C45A581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E848DB-73F6-444F-AE0B-AE4DB22516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4612CC-A209-446E-9E10-616BDE181E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E7B97BC-00C8-45B1-8883-AB37A60A99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E2D4">
            <a:alpha val="20784"/>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3366">
                    <a:tint val="75000"/>
                  </a:srgbClr>
                </a:solidFill>
                <a:latin typeface="Calibri"/>
                <a:cs typeface="+mn-cs"/>
              </a:defRPr>
            </a:lvl1pPr>
          </a:lstStyle>
          <a:p>
            <a:pPr>
              <a:defRPr/>
            </a:pPr>
            <a:fld id="{915E2BAB-71DD-4132-9CD8-C1BED94612C4}" type="datetimeFigureOut">
              <a:rPr lang="en-US"/>
              <a:pPr>
                <a:defRPr/>
              </a:pPr>
              <a:t>4/5/2019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3366">
                    <a:tint val="75000"/>
                  </a:srgb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FA0"/>
                </a:solidFill>
              </a:defRPr>
            </a:lvl1pPr>
          </a:lstStyle>
          <a:p>
            <a:fld id="{4DFCFEF3-AEB3-41AC-9547-72CA48C876AE}" type="slidenum">
              <a:rPr lang="en-US" altLang="en-US"/>
              <a:pPr/>
              <a:t>‹#›</a:t>
            </a:fld>
            <a:endParaRPr lang="en-US" altLang="en-US"/>
          </a:p>
        </p:txBody>
      </p:sp>
    </p:spTree>
    <p:extLst>
      <p:ext uri="{BB962C8B-B14F-4D97-AF65-F5344CB8AC3E}">
        <p14:creationId xmlns:p14="http://schemas.microsoft.com/office/powerpoint/2010/main" val="3151004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E2D4">
            <a:alpha val="20784"/>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3366">
                    <a:tint val="75000"/>
                  </a:srgbClr>
                </a:solidFill>
                <a:latin typeface="Calibri"/>
                <a:cs typeface="+mn-cs"/>
              </a:defRPr>
            </a:lvl1pPr>
          </a:lstStyle>
          <a:p>
            <a:pPr>
              <a:defRPr/>
            </a:pPr>
            <a:fld id="{9EA70491-709F-4787-96FB-A1DF7D985EC3}" type="datetimeFigureOut">
              <a:rPr lang="en-US"/>
              <a:pPr>
                <a:defRPr/>
              </a:pPr>
              <a:t>4/5/2019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3366">
                    <a:tint val="75000"/>
                  </a:srgb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FA0"/>
                </a:solidFill>
              </a:defRPr>
            </a:lvl1pPr>
          </a:lstStyle>
          <a:p>
            <a:fld id="{D8181B0A-6279-4F26-8EB9-87FD073FA590}" type="slidenum">
              <a:rPr lang="en-US" altLang="en-US"/>
              <a:pPr/>
              <a:t>‹#›</a:t>
            </a:fld>
            <a:endParaRPr lang="en-US" altLang="en-US"/>
          </a:p>
        </p:txBody>
      </p:sp>
    </p:spTree>
    <p:extLst>
      <p:ext uri="{BB962C8B-B14F-4D97-AF65-F5344CB8AC3E}">
        <p14:creationId xmlns:p14="http://schemas.microsoft.com/office/powerpoint/2010/main" val="22732189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5059"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060"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a:solidFill>
                  <a:schemeClr val="tx1"/>
                </a:solidFill>
              </a:defRPr>
            </a:lvl1pPr>
          </a:lstStyle>
          <a:p>
            <a:endParaRPr lang="en-US" altLang="en-US"/>
          </a:p>
        </p:txBody>
      </p:sp>
      <p:sp>
        <p:nvSpPr>
          <p:cNvPr id="45061"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a:solidFill>
                  <a:schemeClr val="tx1"/>
                </a:solidFill>
              </a:defRPr>
            </a:lvl1pPr>
          </a:lstStyle>
          <a:p>
            <a:endParaRPr lang="en-US" altLang="en-US"/>
          </a:p>
        </p:txBody>
      </p:sp>
      <p:sp>
        <p:nvSpPr>
          <p:cNvPr id="45062"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a:solidFill>
                  <a:schemeClr val="tx1"/>
                </a:solidFill>
              </a:defRPr>
            </a:lvl1pPr>
          </a:lstStyle>
          <a:p>
            <a:fld id="{FFA3FE70-2772-42C5-817B-7781E5390BD5}" type="slidenum">
              <a:rPr lang="en-US" altLang="en-US"/>
              <a:pPr/>
              <a:t>‹#›</a:t>
            </a:fld>
            <a:endParaRPr lang="en-US" altLang="en-US"/>
          </a:p>
        </p:txBody>
      </p:sp>
      <p:sp>
        <p:nvSpPr>
          <p:cNvPr id="45063"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Oval 8"/>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en-US" altLang="en-US" sz="2400">
              <a:solidFill>
                <a:schemeClr val="tx1"/>
              </a:solidFill>
              <a:latin typeface="Times New Roman" panose="02020603050405020304" pitchFamily="18" charset="0"/>
            </a:endParaRPr>
          </a:p>
        </p:txBody>
      </p:sp>
      <p:sp>
        <p:nvSpPr>
          <p:cNvPr id="45065" name="Oval 9"/>
          <p:cNvSpPr>
            <a:spLocks noChangeArrowheads="1"/>
          </p:cNvSpPr>
          <p:nvPr/>
        </p:nvSpPr>
        <p:spPr bwMode="auto">
          <a:xfrm>
            <a:off x="539750" y="838200"/>
            <a:ext cx="2286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en-US" altLang="en-US" sz="2400">
              <a:solidFill>
                <a:schemeClr val="tx1"/>
              </a:solidFill>
              <a:latin typeface="Times New Roman" panose="02020603050405020304" pitchFamily="18" charset="0"/>
            </a:endParaRPr>
          </a:p>
        </p:txBody>
      </p:sp>
      <p:sp>
        <p:nvSpPr>
          <p:cNvPr id="45066" name="Oval 10"/>
          <p:cNvSpPr>
            <a:spLocks noChangeArrowheads="1"/>
          </p:cNvSpPr>
          <p:nvPr/>
        </p:nvSpPr>
        <p:spPr bwMode="auto">
          <a:xfrm>
            <a:off x="927100" y="838200"/>
            <a:ext cx="2286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049504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panose="020B0604020202020204" pitchFamily="34" charset="0"/>
        </a:defRPr>
      </a:lvl2pPr>
      <a:lvl3pPr algn="l" rtl="0" fontAlgn="base">
        <a:spcBef>
          <a:spcPct val="0"/>
        </a:spcBef>
        <a:spcAft>
          <a:spcPct val="0"/>
        </a:spcAft>
        <a:defRPr sz="4200">
          <a:solidFill>
            <a:schemeClr val="tx2"/>
          </a:solidFill>
          <a:latin typeface="Arial" panose="020B0604020202020204" pitchFamily="34" charset="0"/>
        </a:defRPr>
      </a:lvl3pPr>
      <a:lvl4pPr algn="l" rtl="0" fontAlgn="base">
        <a:spcBef>
          <a:spcPct val="0"/>
        </a:spcBef>
        <a:spcAft>
          <a:spcPct val="0"/>
        </a:spcAft>
        <a:defRPr sz="4200">
          <a:solidFill>
            <a:schemeClr val="tx2"/>
          </a:solidFill>
          <a:latin typeface="Arial" panose="020B0604020202020204" pitchFamily="34" charset="0"/>
        </a:defRPr>
      </a:lvl4pPr>
      <a:lvl5pPr algn="l" rtl="0" fontAlgn="base">
        <a:spcBef>
          <a:spcPct val="0"/>
        </a:spcBef>
        <a:spcAft>
          <a:spcPct val="0"/>
        </a:spcAft>
        <a:defRPr sz="4200">
          <a:solidFill>
            <a:schemeClr val="tx2"/>
          </a:solidFill>
          <a:latin typeface="Arial" panose="020B0604020202020204" pitchFamily="34" charset="0"/>
        </a:defRPr>
      </a:lvl5pPr>
      <a:lvl6pPr marL="457200" algn="l" rtl="0" fontAlgn="base">
        <a:spcBef>
          <a:spcPct val="0"/>
        </a:spcBef>
        <a:spcAft>
          <a:spcPct val="0"/>
        </a:spcAft>
        <a:defRPr sz="4200">
          <a:solidFill>
            <a:schemeClr val="tx2"/>
          </a:solidFill>
          <a:latin typeface="Arial" panose="020B0604020202020204" pitchFamily="34" charset="0"/>
        </a:defRPr>
      </a:lvl6pPr>
      <a:lvl7pPr marL="914400" algn="l" rtl="0" fontAlgn="base">
        <a:spcBef>
          <a:spcPct val="0"/>
        </a:spcBef>
        <a:spcAft>
          <a:spcPct val="0"/>
        </a:spcAft>
        <a:defRPr sz="4200">
          <a:solidFill>
            <a:schemeClr val="tx2"/>
          </a:solidFill>
          <a:latin typeface="Arial" panose="020B0604020202020204" pitchFamily="34" charset="0"/>
        </a:defRPr>
      </a:lvl7pPr>
      <a:lvl8pPr marL="1371600" algn="l" rtl="0" fontAlgn="base">
        <a:spcBef>
          <a:spcPct val="0"/>
        </a:spcBef>
        <a:spcAft>
          <a:spcPct val="0"/>
        </a:spcAft>
        <a:defRPr sz="4200">
          <a:solidFill>
            <a:schemeClr val="tx2"/>
          </a:solidFill>
          <a:latin typeface="Arial" panose="020B0604020202020204" pitchFamily="34" charset="0"/>
        </a:defRPr>
      </a:lvl8pPr>
      <a:lvl9pPr marL="1828800" algn="l" rtl="0" fontAlgn="base">
        <a:spcBef>
          <a:spcPct val="0"/>
        </a:spcBef>
        <a:spcAft>
          <a:spcPct val="0"/>
        </a:spcAft>
        <a:defRPr sz="42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fontAlgn="base">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C7A38D3C-BDA9-4565-A996-7E366742BFCF}" type="datetimeFigureOut">
              <a:rPr lang="en-IE"/>
              <a:pPr>
                <a:defRPr/>
              </a:pPr>
              <a:t>05/04/2019</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B2F5B268-9C60-4421-BF26-9212F0CC3998}" type="slidenum">
              <a:rPr lang="en-IE"/>
              <a:pPr>
                <a:defRPr/>
              </a:pPr>
              <a:t>‹#›</a:t>
            </a:fld>
            <a:endParaRPr lang="en-IE"/>
          </a:p>
        </p:txBody>
      </p:sp>
    </p:spTree>
    <p:extLst>
      <p:ext uri="{BB962C8B-B14F-4D97-AF65-F5344CB8AC3E}">
        <p14:creationId xmlns:p14="http://schemas.microsoft.com/office/powerpoint/2010/main" val="9450193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8.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9.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11.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12.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1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2.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6.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5.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1828800"/>
            <a:ext cx="8458200" cy="2362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600" b="1" i="1" kern="0" dirty="0" smtClean="0">
                <a:solidFill>
                  <a:srgbClr val="002060"/>
                </a:solidFill>
                <a:effectLst>
                  <a:outerShdw blurRad="38100" dist="38100" dir="2700000" algn="tl">
                    <a:srgbClr val="000000">
                      <a:alpha val="43137"/>
                    </a:srgbClr>
                  </a:outerShdw>
                </a:effectLst>
                <a:latin typeface="+mj-lt"/>
                <a:ea typeface="+mj-ea"/>
                <a:cs typeface="+mj-cs"/>
              </a:rPr>
              <a:t>Introduction to </a:t>
            </a:r>
            <a:r>
              <a:rPr kumimoji="0" lang="en-US" sz="6600" b="1" i="1"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 Gender</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6600" b="1" i="1" kern="0" dirty="0">
              <a:solidFill>
                <a:srgbClr val="002060"/>
              </a:solidFill>
              <a:effectLst>
                <a:outerShdw blurRad="38100" dist="38100" dir="2700000" algn="tl">
                  <a:srgbClr val="000000">
                    <a:alpha val="43137"/>
                  </a:srgbClr>
                </a:outerShdw>
              </a:effectLst>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1" u="none" strike="noStrike" kern="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mj-lt"/>
                <a:ea typeface="+mj-ea"/>
                <a:cs typeface="+mj-cs"/>
              </a:rPr>
              <a:t>Mohsin</a:t>
            </a:r>
            <a:r>
              <a:rPr kumimoji="0" lang="en-US" sz="6600" b="1" i="1"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 Uddin</a:t>
            </a:r>
          </a:p>
        </p:txBody>
      </p:sp>
      <p:sp>
        <p:nvSpPr>
          <p:cNvPr id="7" name="Rectangle 6"/>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457200"/>
            <a:ext cx="8001000" cy="715963"/>
          </a:xfrm>
        </p:spPr>
        <p:txBody>
          <a:bodyPr/>
          <a:lstStyle/>
          <a:p>
            <a:pPr>
              <a:defRPr/>
            </a:pPr>
            <a:r>
              <a:rPr lang="en-US" dirty="0" smtClean="0">
                <a:solidFill>
                  <a:srgbClr val="C00000"/>
                </a:solidFill>
                <a:effectLst>
                  <a:outerShdw blurRad="38100" dist="38100" dir="2700000" algn="tl">
                    <a:srgbClr val="000000">
                      <a:alpha val="43137"/>
                    </a:srgbClr>
                  </a:outerShdw>
                </a:effectLst>
              </a:rPr>
              <a:t>EXERCISE: SEX OR GENDER?</a:t>
            </a:r>
            <a:endParaRPr lang="en-US" dirty="0" smtClean="0"/>
          </a:p>
        </p:txBody>
      </p:sp>
      <p:pic>
        <p:nvPicPr>
          <p:cNvPr id="5" name="Picture 4" descr="logo_ndi"/>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pic>
        <p:nvPicPr>
          <p:cNvPr id="6" name="Picture 2"/>
          <p:cNvPicPr>
            <a:picLocks noChangeAspect="1" noChangeArrowheads="1"/>
          </p:cNvPicPr>
          <p:nvPr/>
        </p:nvPicPr>
        <p:blipFill rotWithShape="1">
          <a:blip r:embed="rId4"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7" name="Picture 2"/>
          <p:cNvPicPr>
            <a:picLocks noChangeAspect="1" noChangeArrowheads="1"/>
          </p:cNvPicPr>
          <p:nvPr/>
        </p:nvPicPr>
        <p:blipFill rotWithShape="1">
          <a:blip r:embed="rId4"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33400"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24582" name="Picture 7" descr="C:\Users\Amy\Desktop\NED Modules\Modules\Gender Women Politics\Tulv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47800"/>
            <a:ext cx="3940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7"/>
          <p:cNvSpPr txBox="1">
            <a:spLocks noChangeArrowheads="1"/>
          </p:cNvSpPr>
          <p:nvPr/>
        </p:nvSpPr>
        <p:spPr bwMode="auto">
          <a:xfrm>
            <a:off x="1371600" y="6248400"/>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srgbClr val="003366"/>
                </a:solidFill>
                <a:effectLst/>
                <a:uLnTx/>
                <a:uFillTx/>
                <a:latin typeface="Calibri" panose="020F0502020204030204" pitchFamily="34" charset="0"/>
                <a:ea typeface="+mn-ea"/>
                <a:cs typeface="Arial" panose="020B0604020202020204" pitchFamily="34" charset="0"/>
              </a:rPr>
              <a:t>Image: Tulva</a:t>
            </a:r>
          </a:p>
        </p:txBody>
      </p:sp>
      <p:pic>
        <p:nvPicPr>
          <p:cNvPr id="24584" name="Picture 9" descr="sexism-chore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2133600"/>
            <a:ext cx="33147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04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228600"/>
            <a:ext cx="7918450" cy="12954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GENDER ROLES</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25606" name="Content Placeholder 15"/>
          <p:cNvSpPr>
            <a:spLocks noGrp="1"/>
          </p:cNvSpPr>
          <p:nvPr>
            <p:ph idx="1"/>
          </p:nvPr>
        </p:nvSpPr>
        <p:spPr>
          <a:xfrm>
            <a:off x="1225550" y="1524000"/>
            <a:ext cx="7918450" cy="3581400"/>
          </a:xfrm>
        </p:spPr>
        <p:txBody>
          <a:bodyPr/>
          <a:lstStyle/>
          <a:p>
            <a:pPr eaLnBrk="1" hangingPunct="1"/>
            <a:r>
              <a:rPr lang="en-029" altLang="en-US" smtClean="0"/>
              <a:t>Ancient Egypt:</a:t>
            </a:r>
          </a:p>
          <a:p>
            <a:pPr lvl="1" eaLnBrk="1" hangingPunct="1"/>
            <a:r>
              <a:rPr lang="en-029" altLang="en-US" sz="3200" smtClean="0"/>
              <a:t>Men did weaving </a:t>
            </a:r>
          </a:p>
          <a:p>
            <a:pPr lvl="1" eaLnBrk="1" hangingPunct="1"/>
            <a:r>
              <a:rPr lang="en-029" altLang="en-US" sz="3200" smtClean="0"/>
              <a:t>Women inherited property</a:t>
            </a:r>
            <a:endParaRPr lang="fr-FR" altLang="en-US" sz="3200" smtClean="0"/>
          </a:p>
          <a:p>
            <a:pPr eaLnBrk="1" hangingPunct="1"/>
            <a:r>
              <a:rPr lang="en-029" altLang="en-US" smtClean="0"/>
              <a:t>Study of 224 cultures</a:t>
            </a:r>
          </a:p>
          <a:p>
            <a:pPr lvl="1" eaLnBrk="1" hangingPunct="1"/>
            <a:r>
              <a:rPr lang="en-029" altLang="en-US" sz="3200" smtClean="0"/>
              <a:t>5: men did the cooking</a:t>
            </a:r>
          </a:p>
          <a:p>
            <a:pPr lvl="1" eaLnBrk="1" hangingPunct="1"/>
            <a:r>
              <a:rPr lang="en-029" altLang="en-US" sz="3200" smtClean="0"/>
              <a:t>36: women built houses</a:t>
            </a:r>
            <a:endParaRPr lang="fr-FR" altLang="en-US" sz="3200" smtClean="0"/>
          </a:p>
        </p:txBody>
      </p:sp>
    </p:spTree>
    <p:extLst>
      <p:ext uri="{BB962C8B-B14F-4D97-AF65-F5344CB8AC3E}">
        <p14:creationId xmlns:p14="http://schemas.microsoft.com/office/powerpoint/2010/main" val="98982387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123AB24-2F1F-4D9D-8113-48749453D744}" type="slidenum">
              <a:rPr kumimoji="0" lang="en-US" altLang="en-US" sz="1400" b="0" i="0" u="none" strike="noStrike" kern="1200" cap="none" spc="0" normalizeH="0" baseline="0" noProof="0" smtClean="0">
                <a:ln>
                  <a:noFill/>
                </a:ln>
                <a:solidFill>
                  <a:srgbClr val="33CC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smtClean="0">
              <a:ln>
                <a:noFill/>
              </a:ln>
              <a:solidFill>
                <a:srgbClr val="33CCFF"/>
              </a:solidFill>
              <a:effectLst/>
              <a:uLnTx/>
              <a:uFillTx/>
              <a:latin typeface="Arial" panose="020B0604020202020204" pitchFamily="34" charset="0"/>
              <a:ea typeface="+mn-ea"/>
              <a:cs typeface="+mn-cs"/>
            </a:endParaRPr>
          </a:p>
        </p:txBody>
      </p:sp>
      <p:sp>
        <p:nvSpPr>
          <p:cNvPr id="8194" name="Rectangle 2"/>
          <p:cNvSpPr>
            <a:spLocks noGrp="1" noChangeArrowheads="1"/>
          </p:cNvSpPr>
          <p:nvPr>
            <p:ph type="title"/>
          </p:nvPr>
        </p:nvSpPr>
        <p:spPr/>
        <p:txBody>
          <a:bodyPr/>
          <a:lstStyle/>
          <a:p>
            <a:r>
              <a:rPr lang="en-GB" altLang="en-US"/>
              <a:t>GENDER SENSITISATION</a:t>
            </a:r>
            <a:br>
              <a:rPr lang="en-GB" altLang="en-US"/>
            </a:br>
            <a:r>
              <a:rPr lang="en-GB" altLang="en-US" sz="2800" i="1"/>
              <a:t>-Definition</a:t>
            </a:r>
          </a:p>
        </p:txBody>
      </p:sp>
      <p:sp>
        <p:nvSpPr>
          <p:cNvPr id="8196" name="Rectangle 4"/>
          <p:cNvSpPr>
            <a:spLocks noGrp="1" noChangeArrowheads="1"/>
          </p:cNvSpPr>
          <p:nvPr>
            <p:ph type="body" sz="half" idx="1"/>
          </p:nvPr>
        </p:nvSpPr>
        <p:spPr/>
        <p:txBody>
          <a:bodyPr/>
          <a:lstStyle/>
          <a:p>
            <a:pPr>
              <a:lnSpc>
                <a:spcPct val="90000"/>
              </a:lnSpc>
              <a:buFont typeface="Wingdings" panose="05000000000000000000" pitchFamily="2" charset="2"/>
              <a:buNone/>
            </a:pPr>
            <a:r>
              <a:rPr lang="en-GB" altLang="en-US" sz="2000" u="sng"/>
              <a:t>Gender </a:t>
            </a:r>
          </a:p>
          <a:p>
            <a:pPr>
              <a:lnSpc>
                <a:spcPct val="90000"/>
              </a:lnSpc>
            </a:pPr>
            <a:r>
              <a:rPr lang="en-GB" altLang="en-US" sz="2000" i="1"/>
              <a:t>psychological term</a:t>
            </a:r>
            <a:r>
              <a:rPr lang="en-GB" altLang="en-US" sz="2000"/>
              <a:t> </a:t>
            </a:r>
          </a:p>
          <a:p>
            <a:pPr>
              <a:lnSpc>
                <a:spcPct val="90000"/>
              </a:lnSpc>
            </a:pPr>
            <a:r>
              <a:rPr lang="en-GB" altLang="en-US" sz="2000" i="1"/>
              <a:t>our awareness and reaction to biological sex</a:t>
            </a:r>
            <a:r>
              <a:rPr lang="en-GB" altLang="en-US" sz="2000"/>
              <a:t> </a:t>
            </a:r>
          </a:p>
          <a:p>
            <a:pPr>
              <a:lnSpc>
                <a:spcPct val="90000"/>
              </a:lnSpc>
            </a:pPr>
            <a:endParaRPr lang="en-GB" altLang="en-US" sz="2000"/>
          </a:p>
          <a:p>
            <a:pPr>
              <a:lnSpc>
                <a:spcPct val="90000"/>
              </a:lnSpc>
            </a:pPr>
            <a:endParaRPr lang="en-GB" altLang="en-US" sz="2000"/>
          </a:p>
          <a:p>
            <a:pPr>
              <a:lnSpc>
                <a:spcPct val="90000"/>
              </a:lnSpc>
            </a:pPr>
            <a:r>
              <a:rPr lang="en-GB" altLang="en-US" sz="2000"/>
              <a:t>determined by biological, psychological and sociological factors</a:t>
            </a:r>
          </a:p>
          <a:p>
            <a:pPr>
              <a:lnSpc>
                <a:spcPct val="90000"/>
              </a:lnSpc>
            </a:pPr>
            <a:r>
              <a:rPr lang="en-GB" altLang="en-US" sz="2000"/>
              <a:t>Masculine and feminine are psychological terms which refer to a person's gender</a:t>
            </a:r>
          </a:p>
        </p:txBody>
      </p:sp>
      <p:sp>
        <p:nvSpPr>
          <p:cNvPr id="8197" name="Rectangle 5"/>
          <p:cNvSpPr>
            <a:spLocks noGrp="1" noChangeArrowheads="1"/>
          </p:cNvSpPr>
          <p:nvPr>
            <p:ph type="body" sz="half" idx="2"/>
          </p:nvPr>
        </p:nvSpPr>
        <p:spPr/>
        <p:txBody>
          <a:bodyPr/>
          <a:lstStyle/>
          <a:p>
            <a:pPr>
              <a:lnSpc>
                <a:spcPct val="90000"/>
              </a:lnSpc>
              <a:buFont typeface="Wingdings" panose="05000000000000000000" pitchFamily="2" charset="2"/>
              <a:buNone/>
            </a:pPr>
            <a:r>
              <a:rPr lang="en-GB" altLang="en-US" sz="2000" u="sng"/>
              <a:t>Sex</a:t>
            </a:r>
          </a:p>
          <a:p>
            <a:pPr>
              <a:lnSpc>
                <a:spcPct val="90000"/>
              </a:lnSpc>
            </a:pPr>
            <a:r>
              <a:rPr lang="en-GB" altLang="en-US" sz="2000" i="1"/>
              <a:t>biological term</a:t>
            </a:r>
            <a:endParaRPr lang="en-GB" altLang="en-US" sz="2000"/>
          </a:p>
          <a:p>
            <a:pPr>
              <a:lnSpc>
                <a:spcPct val="90000"/>
              </a:lnSpc>
            </a:pPr>
            <a:r>
              <a:rPr lang="en-GB" altLang="en-US" sz="2000" i="1"/>
              <a:t>functional differences between males</a:t>
            </a:r>
            <a:r>
              <a:rPr lang="en-GB" altLang="en-US" sz="2000"/>
              <a:t> </a:t>
            </a:r>
            <a:r>
              <a:rPr lang="en-GB" altLang="en-US" sz="2000" i="1"/>
              <a:t>and females and their reproductive potential</a:t>
            </a:r>
          </a:p>
          <a:p>
            <a:pPr>
              <a:lnSpc>
                <a:spcPct val="90000"/>
              </a:lnSpc>
            </a:pPr>
            <a:r>
              <a:rPr lang="en-GB" altLang="en-US" sz="2000"/>
              <a:t>determined by genes </a:t>
            </a:r>
          </a:p>
          <a:p>
            <a:pPr>
              <a:lnSpc>
                <a:spcPct val="90000"/>
              </a:lnSpc>
            </a:pPr>
            <a:endParaRPr lang="en-GB" altLang="en-US" sz="2000"/>
          </a:p>
          <a:p>
            <a:pPr>
              <a:lnSpc>
                <a:spcPct val="90000"/>
              </a:lnSpc>
            </a:pPr>
            <a:endParaRPr lang="en-GB" altLang="en-US" sz="2000"/>
          </a:p>
          <a:p>
            <a:pPr>
              <a:lnSpc>
                <a:spcPct val="90000"/>
              </a:lnSpc>
            </a:pPr>
            <a:r>
              <a:rPr lang="en-GB" altLang="en-US" sz="2000"/>
              <a:t>male   and      female are biological terms </a:t>
            </a:r>
          </a:p>
        </p:txBody>
      </p:sp>
    </p:spTree>
    <p:extLst>
      <p:ext uri="{BB962C8B-B14F-4D97-AF65-F5344CB8AC3E}">
        <p14:creationId xmlns:p14="http://schemas.microsoft.com/office/powerpoint/2010/main" val="99608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0"/>
            <a:ext cx="7918450" cy="12954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GENDER ROLES AND POLITICS</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pic>
        <p:nvPicPr>
          <p:cNvPr id="26630" name="Picture 8" descr="A family walked past a campaign billboard for presidential candidate Uhuru Kenyatta and his running mate, William Ruto, on the outskirts of Nairobi on Feb.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048000"/>
            <a:ext cx="51054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7"/>
          <p:cNvSpPr txBox="1">
            <a:spLocks noChangeArrowheads="1"/>
          </p:cNvSpPr>
          <p:nvPr/>
        </p:nvSpPr>
        <p:spPr bwMode="auto">
          <a:xfrm>
            <a:off x="2514600" y="6400800"/>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srgbClr val="003366"/>
                </a:solidFill>
                <a:effectLst/>
                <a:uLnTx/>
                <a:uFillTx/>
                <a:latin typeface="Calibri" panose="020F0502020204030204" pitchFamily="34" charset="0"/>
                <a:ea typeface="+mn-ea"/>
                <a:cs typeface="Arial" panose="020B0604020202020204" pitchFamily="34" charset="0"/>
              </a:rPr>
              <a:t>Photo: AFP/Getty Images</a:t>
            </a:r>
          </a:p>
        </p:txBody>
      </p:sp>
      <p:sp>
        <p:nvSpPr>
          <p:cNvPr id="26632" name="Content Placeholder 15"/>
          <p:cNvSpPr>
            <a:spLocks noGrp="1"/>
          </p:cNvSpPr>
          <p:nvPr>
            <p:ph idx="1"/>
          </p:nvPr>
        </p:nvSpPr>
        <p:spPr>
          <a:xfrm>
            <a:off x="1295400" y="1143000"/>
            <a:ext cx="7848600" cy="1905000"/>
          </a:xfrm>
        </p:spPr>
        <p:txBody>
          <a:bodyPr/>
          <a:lstStyle/>
          <a:p>
            <a:pPr eaLnBrk="1" hangingPunct="1"/>
            <a:r>
              <a:rPr lang="en-029" altLang="en-US" smtClean="0"/>
              <a:t>Gender roles</a:t>
            </a:r>
          </a:p>
          <a:p>
            <a:pPr lvl="1" eaLnBrk="1" hangingPunct="1"/>
            <a:r>
              <a:rPr lang="en-029" altLang="en-US" sz="3200" smtClean="0"/>
              <a:t>Men = political leaders</a:t>
            </a:r>
          </a:p>
          <a:p>
            <a:pPr lvl="1" eaLnBrk="1" hangingPunct="1"/>
            <a:r>
              <a:rPr lang="en-029" altLang="en-US" sz="3200" smtClean="0"/>
              <a:t>Women = followers</a:t>
            </a:r>
          </a:p>
        </p:txBody>
      </p:sp>
    </p:spTree>
    <p:extLst>
      <p:ext uri="{BB962C8B-B14F-4D97-AF65-F5344CB8AC3E}">
        <p14:creationId xmlns:p14="http://schemas.microsoft.com/office/powerpoint/2010/main" val="210641724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228600"/>
            <a:ext cx="7918450" cy="9906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WOMEN ARE NOT THE SAME</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27654" name="Content Placeholder 15"/>
          <p:cNvSpPr>
            <a:spLocks noGrp="1"/>
          </p:cNvSpPr>
          <p:nvPr>
            <p:ph idx="1"/>
          </p:nvPr>
        </p:nvSpPr>
        <p:spPr>
          <a:xfrm>
            <a:off x="1212850" y="1219200"/>
            <a:ext cx="7848600" cy="4572000"/>
          </a:xfrm>
        </p:spPr>
        <p:txBody>
          <a:bodyPr/>
          <a:lstStyle/>
          <a:p>
            <a:r>
              <a:rPr lang="en-US" altLang="en-US" smtClean="0"/>
              <a:t>Other differences:</a:t>
            </a:r>
          </a:p>
          <a:p>
            <a:pPr lvl="1"/>
            <a:r>
              <a:rPr lang="en-US" altLang="en-US" sz="3200" smtClean="0"/>
              <a:t>Age</a:t>
            </a:r>
          </a:p>
          <a:p>
            <a:pPr lvl="1"/>
            <a:r>
              <a:rPr lang="en-US" altLang="en-US" sz="3200" smtClean="0"/>
              <a:t>Ethnicity</a:t>
            </a:r>
          </a:p>
          <a:p>
            <a:pPr lvl="1"/>
            <a:r>
              <a:rPr lang="en-US" altLang="en-US" sz="3200" smtClean="0"/>
              <a:t>Religion</a:t>
            </a:r>
          </a:p>
          <a:p>
            <a:pPr lvl="1"/>
            <a:r>
              <a:rPr lang="en-US" altLang="en-US" sz="3200" smtClean="0"/>
              <a:t>Education</a:t>
            </a:r>
          </a:p>
          <a:p>
            <a:pPr lvl="1"/>
            <a:r>
              <a:rPr lang="en-US" altLang="en-US" sz="3200" smtClean="0"/>
              <a:t>Language</a:t>
            </a:r>
          </a:p>
          <a:p>
            <a:pPr lvl="1"/>
            <a:r>
              <a:rPr lang="en-US" altLang="en-US" sz="3200" smtClean="0"/>
              <a:t>Class</a:t>
            </a:r>
          </a:p>
          <a:p>
            <a:pPr lvl="1"/>
            <a:r>
              <a:rPr lang="en-US" altLang="en-US" sz="3200" smtClean="0"/>
              <a:t>Disabilities</a:t>
            </a:r>
          </a:p>
          <a:p>
            <a:endParaRPr lang="en-US" altLang="en-US" sz="2800" smtClean="0"/>
          </a:p>
        </p:txBody>
      </p:sp>
      <p:pic>
        <p:nvPicPr>
          <p:cNvPr id="27655" name="Picture 7" descr="C:\Users\Amy\Desktop\NED Modules\NDI Photos\Angela Sho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133600"/>
            <a:ext cx="44704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7"/>
          <p:cNvSpPr txBox="1">
            <a:spLocks noChangeArrowheads="1"/>
          </p:cNvSpPr>
          <p:nvPr/>
        </p:nvSpPr>
        <p:spPr bwMode="auto">
          <a:xfrm>
            <a:off x="4267200" y="5173663"/>
            <a:ext cx="2286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srgbClr val="003366"/>
                </a:solidFill>
                <a:effectLst/>
                <a:uLnTx/>
                <a:uFillTx/>
                <a:latin typeface="Calibri" panose="020F0502020204030204" pitchFamily="34" charset="0"/>
                <a:ea typeface="+mn-ea"/>
                <a:cs typeface="Arial" panose="020B0604020202020204" pitchFamily="34" charset="0"/>
              </a:rPr>
              <a:t>Photo: Angela Short, NDI</a:t>
            </a:r>
          </a:p>
        </p:txBody>
      </p:sp>
    </p:spTree>
    <p:extLst>
      <p:ext uri="{BB962C8B-B14F-4D97-AF65-F5344CB8AC3E}">
        <p14:creationId xmlns:p14="http://schemas.microsoft.com/office/powerpoint/2010/main" val="320447669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55700" y="304800"/>
            <a:ext cx="8001000" cy="1173163"/>
          </a:xfrm>
        </p:spPr>
        <p:txBody>
          <a:bodyPr/>
          <a:lstStyle/>
          <a:p>
            <a:pPr>
              <a:defRPr/>
            </a:pPr>
            <a:r>
              <a:rPr lang="en-US" dirty="0" smtClean="0">
                <a:solidFill>
                  <a:srgbClr val="C00000"/>
                </a:solidFill>
                <a:effectLst>
                  <a:outerShdw blurRad="38100" dist="38100" dir="2700000" algn="tl">
                    <a:srgbClr val="000000">
                      <a:alpha val="43137"/>
                    </a:srgbClr>
                  </a:outerShdw>
                </a:effectLst>
              </a:rPr>
              <a:t>EXERCISE: WHOSE ISSUE?</a:t>
            </a:r>
            <a:endParaRPr lang="en-US" dirty="0" smtClean="0"/>
          </a:p>
        </p:txBody>
      </p:sp>
      <p:pic>
        <p:nvPicPr>
          <p:cNvPr id="5" name="Picture 4" descr="logo_ndi"/>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pic>
        <p:nvPicPr>
          <p:cNvPr id="6" name="Picture 2"/>
          <p:cNvPicPr>
            <a:picLocks noChangeAspect="1" noChangeArrowheads="1"/>
          </p:cNvPicPr>
          <p:nvPr/>
        </p:nvPicPr>
        <p:blipFill rotWithShape="1">
          <a:blip r:embed="rId4"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7" name="Picture 2"/>
          <p:cNvPicPr>
            <a:picLocks noChangeAspect="1" noChangeArrowheads="1"/>
          </p:cNvPicPr>
          <p:nvPr/>
        </p:nvPicPr>
        <p:blipFill rotWithShape="1">
          <a:blip r:embed="rId4"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33400"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graphicFrame>
        <p:nvGraphicFramePr>
          <p:cNvPr id="9" name="Table 8"/>
          <p:cNvGraphicFramePr>
            <a:graphicFrameLocks noGrp="1"/>
          </p:cNvGraphicFramePr>
          <p:nvPr/>
        </p:nvGraphicFramePr>
        <p:xfrm>
          <a:off x="1371600" y="1590675"/>
          <a:ext cx="7620000" cy="3438525"/>
        </p:xfrm>
        <a:graphic>
          <a:graphicData uri="http://schemas.openxmlformats.org/drawingml/2006/table">
            <a:tbl>
              <a:tblPr/>
              <a:tblGrid>
                <a:gridCol w="4572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612825">
                <a:tc>
                  <a:txBody>
                    <a:bodyPr/>
                    <a:lstStyle/>
                    <a:p>
                      <a:pPr algn="ctr" fontAlgn="b"/>
                      <a:r>
                        <a:rPr lang="en-US" sz="2600" b="0" i="0" u="none" strike="noStrike" dirty="0">
                          <a:solidFill>
                            <a:srgbClr val="003366"/>
                          </a:solidFill>
                          <a:latin typeface="+mn-lt"/>
                        </a:rPr>
                        <a:t>Issue</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600" b="0" i="0" u="none" strike="noStrike" dirty="0">
                          <a:solidFill>
                            <a:srgbClr val="003366"/>
                          </a:solidFill>
                          <a:latin typeface="+mn-lt"/>
                        </a:rPr>
                        <a:t>Men</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600" b="0" i="0" u="none" strike="noStrike" dirty="0">
                          <a:solidFill>
                            <a:srgbClr val="003366"/>
                          </a:solidFill>
                          <a:latin typeface="+mn-lt"/>
                        </a:rPr>
                        <a:t>Women</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600" b="0" i="0" u="none" strike="noStrike" dirty="0">
                          <a:solidFill>
                            <a:srgbClr val="003366"/>
                          </a:solidFill>
                          <a:latin typeface="+mn-lt"/>
                        </a:rPr>
                        <a:t>Both</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2825">
                <a:tc>
                  <a:txBody>
                    <a:bodyPr/>
                    <a:lstStyle/>
                    <a:p>
                      <a:pPr algn="l" fontAlgn="b"/>
                      <a:r>
                        <a:rPr lang="en-US" sz="2600" b="0" i="0" u="none" strike="noStrike" dirty="0" smtClean="0">
                          <a:solidFill>
                            <a:srgbClr val="003366"/>
                          </a:solidFill>
                          <a:latin typeface="+mn-lt"/>
                        </a:rPr>
                        <a:t>Controlling </a:t>
                      </a:r>
                      <a:r>
                        <a:rPr lang="en-US" sz="2600" b="0" i="0" u="none" strike="noStrike" dirty="0">
                          <a:solidFill>
                            <a:srgbClr val="003366"/>
                          </a:solidFill>
                          <a:latin typeface="+mn-lt"/>
                        </a:rPr>
                        <a:t>sales of guns</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600" b="0" i="0" u="none" strike="noStrike" dirty="0">
                          <a:solidFill>
                            <a:srgbClr val="003366"/>
                          </a:solidFill>
                          <a:latin typeface="+mn-lt"/>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600" b="0" i="0" u="none" strike="noStrike" dirty="0">
                          <a:solidFill>
                            <a:srgbClr val="003366"/>
                          </a:solidFill>
                          <a:latin typeface="+mn-lt"/>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600" b="0" i="0" u="none" strike="noStrike" dirty="0">
                          <a:solidFill>
                            <a:srgbClr val="003366"/>
                          </a:solidFill>
                          <a:latin typeface="+mn-lt"/>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2825">
                <a:tc>
                  <a:txBody>
                    <a:bodyPr/>
                    <a:lstStyle/>
                    <a:p>
                      <a:pPr algn="l" fontAlgn="b"/>
                      <a:r>
                        <a:rPr lang="en-US" sz="2600" b="0" i="0" u="none" strike="noStrike" dirty="0">
                          <a:solidFill>
                            <a:srgbClr val="003366"/>
                          </a:solidFill>
                          <a:latin typeface="+mn-lt"/>
                        </a:rPr>
                        <a:t>Providing free pre-natal care</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600" b="0" i="0" u="none" strike="noStrike" dirty="0">
                          <a:solidFill>
                            <a:srgbClr val="003366"/>
                          </a:solidFill>
                          <a:latin typeface="+mn-lt"/>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600" b="0" i="0" u="none" strike="noStrike" dirty="0">
                          <a:solidFill>
                            <a:srgbClr val="003366"/>
                          </a:solidFill>
                          <a:latin typeface="+mn-lt"/>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600" b="0" i="0" u="none" strike="noStrike" dirty="0">
                          <a:solidFill>
                            <a:srgbClr val="003366"/>
                          </a:solidFill>
                          <a:latin typeface="+mn-lt"/>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0024">
                <a:tc>
                  <a:txBody>
                    <a:bodyPr/>
                    <a:lstStyle/>
                    <a:p>
                      <a:pPr algn="l" fontAlgn="b"/>
                      <a:r>
                        <a:rPr lang="en-US" sz="2600" b="0" i="0" u="none" strike="noStrike" dirty="0" smtClean="0">
                          <a:solidFill>
                            <a:srgbClr val="003366"/>
                          </a:solidFill>
                          <a:latin typeface="+mn-lt"/>
                        </a:rPr>
                        <a:t>Criminalizing</a:t>
                      </a:r>
                      <a:r>
                        <a:rPr lang="en-US" sz="2600" b="0" i="0" u="none" strike="noStrike" baseline="0" dirty="0" smtClean="0">
                          <a:solidFill>
                            <a:srgbClr val="003366"/>
                          </a:solidFill>
                          <a:latin typeface="+mn-lt"/>
                        </a:rPr>
                        <a:t> gender-based violence</a:t>
                      </a:r>
                      <a:endParaRPr lang="en-US" sz="2600" b="0" i="0" u="none" strike="noStrike" dirty="0">
                        <a:solidFill>
                          <a:srgbClr val="003366"/>
                        </a:solidFill>
                        <a:latin typeface="+mn-lt"/>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600" b="0" i="0" u="none" strike="noStrike" dirty="0">
                        <a:solidFill>
                          <a:srgbClr val="003366"/>
                        </a:solidFill>
                        <a:latin typeface="+mn-lt"/>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600" b="0" i="0" u="none" strike="noStrike" dirty="0">
                        <a:solidFill>
                          <a:srgbClr val="003366"/>
                        </a:solidFill>
                        <a:latin typeface="+mn-lt"/>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600" b="0" i="0" u="none" strike="noStrike" dirty="0">
                        <a:solidFill>
                          <a:srgbClr val="003366"/>
                        </a:solidFill>
                        <a:latin typeface="+mn-lt"/>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002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600" b="0" i="0" u="none" strike="noStrike" dirty="0" smtClean="0">
                          <a:solidFill>
                            <a:srgbClr val="003366"/>
                          </a:solidFill>
                          <a:latin typeface="+mn-lt"/>
                        </a:rPr>
                        <a:t>Supporting development of small businesses</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600" b="0" i="0" u="none" strike="noStrike" dirty="0">
                        <a:solidFill>
                          <a:srgbClr val="003366"/>
                        </a:solidFill>
                        <a:latin typeface="+mn-lt"/>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600" b="0" i="0" u="none" strike="noStrike" dirty="0">
                        <a:solidFill>
                          <a:srgbClr val="003366"/>
                        </a:solidFill>
                        <a:latin typeface="+mn-lt"/>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600" b="0" i="0" u="none" strike="noStrike" dirty="0">
                        <a:solidFill>
                          <a:srgbClr val="003366"/>
                        </a:solidFill>
                        <a:latin typeface="+mn-lt"/>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8833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304800"/>
            <a:ext cx="7918450" cy="9906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WOMEN’S ISSUES</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29702" name="Content Placeholder 15"/>
          <p:cNvSpPr>
            <a:spLocks noGrp="1"/>
          </p:cNvSpPr>
          <p:nvPr>
            <p:ph idx="1"/>
          </p:nvPr>
        </p:nvSpPr>
        <p:spPr>
          <a:xfrm>
            <a:off x="1295400" y="1447800"/>
            <a:ext cx="7848600" cy="2438400"/>
          </a:xfrm>
        </p:spPr>
        <p:txBody>
          <a:bodyPr/>
          <a:lstStyle/>
          <a:p>
            <a:r>
              <a:rPr lang="en-US" altLang="en-US" smtClean="0"/>
              <a:t>What are they?</a:t>
            </a:r>
          </a:p>
          <a:p>
            <a:pPr lvl="1"/>
            <a:r>
              <a:rPr lang="en-US" altLang="en-US" sz="3200" smtClean="0"/>
              <a:t>Traditional/stereotypical</a:t>
            </a:r>
          </a:p>
          <a:p>
            <a:pPr lvl="1"/>
            <a:r>
              <a:rPr lang="en-US" altLang="en-US" sz="3200" smtClean="0"/>
              <a:t>“Soft” versus “hard” issues</a:t>
            </a:r>
          </a:p>
          <a:p>
            <a:pPr lvl="1"/>
            <a:r>
              <a:rPr lang="en-US" altLang="en-US" sz="3200" smtClean="0"/>
              <a:t>ALL issues!</a:t>
            </a:r>
          </a:p>
          <a:p>
            <a:pPr lvl="1">
              <a:buFont typeface="Arial" panose="020B0604020202020204" pitchFamily="34" charset="0"/>
              <a:buNone/>
            </a:pPr>
            <a:endParaRPr lang="en-US" altLang="en-US" sz="1600" smtClean="0"/>
          </a:p>
          <a:p>
            <a:endParaRPr lang="en-US" altLang="en-US" sz="2800" smtClean="0"/>
          </a:p>
        </p:txBody>
      </p:sp>
      <p:pic>
        <p:nvPicPr>
          <p:cNvPr id="297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02100"/>
            <a:ext cx="3405188" cy="199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7552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152400"/>
            <a:ext cx="7918450" cy="9906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DISCRIMINATION</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29702" name="Content Placeholder 15"/>
          <p:cNvSpPr>
            <a:spLocks noGrp="1"/>
          </p:cNvSpPr>
          <p:nvPr>
            <p:ph idx="1"/>
          </p:nvPr>
        </p:nvSpPr>
        <p:spPr>
          <a:xfrm>
            <a:off x="1225550" y="1295400"/>
            <a:ext cx="7918450" cy="1295400"/>
          </a:xfrm>
        </p:spPr>
        <p:txBody>
          <a:bodyPr/>
          <a:lstStyle/>
          <a:p>
            <a:pPr>
              <a:buFont typeface="Arial" charset="0"/>
              <a:buChar char="•"/>
              <a:defRPr/>
            </a:pPr>
            <a:r>
              <a:rPr lang="en-US" dirty="0" smtClean="0"/>
              <a:t>Overt vs. covert discrimination </a:t>
            </a:r>
          </a:p>
          <a:p>
            <a:pPr>
              <a:buFont typeface="Arial" charset="0"/>
              <a:buChar char="•"/>
              <a:defRPr/>
            </a:pPr>
            <a:r>
              <a:rPr lang="en-US" dirty="0" smtClean="0">
                <a:solidFill>
                  <a:srgbClr val="003366"/>
                </a:solidFill>
                <a:cs typeface="Tahoma" pitchFamily="34" charset="0"/>
                <a:sym typeface="Tahoma" pitchFamily="34" charset="0"/>
              </a:rPr>
              <a:t>Direct vs. indirect discrimination</a:t>
            </a:r>
            <a:endParaRPr lang="en-US" dirty="0" smtClean="0">
              <a:sym typeface="Tahoma" pitchFamily="34" charset="0"/>
            </a:endParaRPr>
          </a:p>
          <a:p>
            <a:pPr marL="0" indent="0">
              <a:buFont typeface="Arial" charset="0"/>
              <a:buNone/>
              <a:defRPr/>
            </a:pPr>
            <a:endParaRPr lang="en-US" dirty="0" smtClean="0"/>
          </a:p>
          <a:p>
            <a:pPr lvl="1">
              <a:buFont typeface="Arial" charset="0"/>
              <a:buNone/>
              <a:defRPr/>
            </a:pPr>
            <a:endParaRPr lang="en-US" sz="1600" dirty="0" smtClean="0"/>
          </a:p>
          <a:p>
            <a:pPr>
              <a:buFont typeface="Arial" charset="0"/>
              <a:buChar char="•"/>
              <a:defRPr/>
            </a:pPr>
            <a:endParaRPr lang="en-US" sz="2800" dirty="0" smtClean="0"/>
          </a:p>
        </p:txBody>
      </p:sp>
      <p:pic>
        <p:nvPicPr>
          <p:cNvPr id="30727" name="Picture 8" descr="http://www.lexisnexis.com/COMMUNITY/PORTAL/cfs-file.ashx/__key/CommunityServer.Components.SiteFiles/Images/discrimin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743200"/>
            <a:ext cx="47625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9386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152400"/>
            <a:ext cx="7918450" cy="9906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GENDER DISCRIMINATION</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31750" name="Content Placeholder 15"/>
          <p:cNvSpPr>
            <a:spLocks noGrp="1"/>
          </p:cNvSpPr>
          <p:nvPr>
            <p:ph idx="1"/>
          </p:nvPr>
        </p:nvSpPr>
        <p:spPr>
          <a:xfrm>
            <a:off x="1295400" y="1447800"/>
            <a:ext cx="7848600" cy="914400"/>
          </a:xfrm>
        </p:spPr>
        <p:txBody>
          <a:bodyPr/>
          <a:lstStyle/>
          <a:p>
            <a:pPr marL="0" indent="0" algn="ctr">
              <a:buFont typeface="Arial" charset="0"/>
              <a:buNone/>
              <a:defRPr/>
            </a:pPr>
            <a:r>
              <a:rPr lang="en-US" dirty="0" smtClean="0"/>
              <a:t>Examples from every day life</a:t>
            </a:r>
          </a:p>
          <a:p>
            <a:pPr lvl="1">
              <a:buFont typeface="Arial" charset="0"/>
              <a:buNone/>
              <a:defRPr/>
            </a:pPr>
            <a:endParaRPr lang="en-US" sz="1600" dirty="0" smtClean="0"/>
          </a:p>
          <a:p>
            <a:pPr>
              <a:buFont typeface="Arial" charset="0"/>
              <a:buChar char="•"/>
              <a:defRPr/>
            </a:pPr>
            <a:endParaRPr lang="en-US" sz="2800" dirty="0" smtClean="0"/>
          </a:p>
        </p:txBody>
      </p:sp>
      <p:pic>
        <p:nvPicPr>
          <p:cNvPr id="31751" name="Picture 8" descr="http://2.bp.blogspot.com/_3XmnhmMJgns/TQu0cPP9P_I/AAAAAAAAAKc/_B8FbXgLXNg/s1600/no-women-allowed.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2297113"/>
            <a:ext cx="41021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32749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228600"/>
            <a:ext cx="7918450" cy="1447800"/>
          </a:xfrm>
        </p:spPr>
        <p:txBody>
          <a:bodyPr rtlCol="0">
            <a:no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GENDER DISCRIMINATION </a:t>
            </a:r>
            <a:br>
              <a:rPr lang="en-US" dirty="0" smtClean="0">
                <a:solidFill>
                  <a:srgbClr val="003366"/>
                </a:solidFill>
                <a:effectLst>
                  <a:outerShdw blurRad="38100" dist="38100" dir="2700000" algn="tl">
                    <a:srgbClr val="000000">
                      <a:alpha val="43137"/>
                    </a:srgbClr>
                  </a:outerShdw>
                </a:effectLst>
              </a:rPr>
            </a:br>
            <a:r>
              <a:rPr lang="en-US" dirty="0" smtClean="0">
                <a:solidFill>
                  <a:srgbClr val="003366"/>
                </a:solidFill>
                <a:effectLst>
                  <a:outerShdw blurRad="38100" dist="38100" dir="2700000" algn="tl">
                    <a:srgbClr val="000000">
                      <a:alpha val="43137"/>
                    </a:srgbClr>
                  </a:outerShdw>
                </a:effectLst>
              </a:rPr>
              <a:t>IN POLITICS</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32774" name="Content Placeholder 15"/>
          <p:cNvSpPr>
            <a:spLocks noGrp="1"/>
          </p:cNvSpPr>
          <p:nvPr>
            <p:ph idx="1"/>
          </p:nvPr>
        </p:nvSpPr>
        <p:spPr>
          <a:xfrm>
            <a:off x="1225550" y="1752600"/>
            <a:ext cx="7918450" cy="3581400"/>
          </a:xfrm>
        </p:spPr>
        <p:txBody>
          <a:bodyPr/>
          <a:lstStyle/>
          <a:p>
            <a:pPr eaLnBrk="1" hangingPunct="1"/>
            <a:r>
              <a:rPr lang="en-US" altLang="en-US" smtClean="0"/>
              <a:t>Men rarely asked what impact politics will have on their families</a:t>
            </a:r>
          </a:p>
          <a:p>
            <a:pPr eaLnBrk="1" hangingPunct="1"/>
            <a:r>
              <a:rPr lang="en-US" altLang="en-US" smtClean="0"/>
              <a:t>Women politicians have to prove themselves</a:t>
            </a:r>
          </a:p>
          <a:p>
            <a:pPr eaLnBrk="1" hangingPunct="1"/>
            <a:r>
              <a:rPr lang="en-US" altLang="en-US" smtClean="0"/>
              <a:t>Women politicians get bad reputations</a:t>
            </a:r>
          </a:p>
          <a:p>
            <a:pPr eaLnBrk="1" hangingPunct="1"/>
            <a:r>
              <a:rPr lang="en-US" altLang="en-US" smtClean="0"/>
              <a:t>Comments on women’s clothing/hair</a:t>
            </a:r>
            <a:endParaRPr lang="en-US" altLang="en-US" sz="1600" smtClean="0"/>
          </a:p>
          <a:p>
            <a:pPr>
              <a:buFont typeface="Arial" panose="020B0604020202020204" pitchFamily="34" charset="0"/>
              <a:buNone/>
            </a:pPr>
            <a:endParaRPr lang="en-US" altLang="en-US" sz="2800" smtClean="0"/>
          </a:p>
        </p:txBody>
      </p:sp>
    </p:spTree>
    <p:extLst>
      <p:ext uri="{BB962C8B-B14F-4D97-AF65-F5344CB8AC3E}">
        <p14:creationId xmlns:p14="http://schemas.microsoft.com/office/powerpoint/2010/main" val="257284306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721224"/>
              </p:ext>
            </p:extLst>
          </p:nvPr>
        </p:nvGraphicFramePr>
        <p:xfrm>
          <a:off x="685801" y="304797"/>
          <a:ext cx="8077200" cy="6248402"/>
        </p:xfrm>
        <a:graphic>
          <a:graphicData uri="http://schemas.openxmlformats.org/drawingml/2006/table">
            <a:tbl>
              <a:tblPr firstRow="1" firstCol="1" bandRow="1">
                <a:tableStyleId>{5C22544A-7EE6-4342-B048-85BDC9FD1C3A}</a:tableStyleId>
              </a:tblPr>
              <a:tblGrid>
                <a:gridCol w="1164015">
                  <a:extLst>
                    <a:ext uri="{9D8B030D-6E8A-4147-A177-3AD203B41FA5}">
                      <a16:colId xmlns:a16="http://schemas.microsoft.com/office/drawing/2014/main" val="2123949288"/>
                    </a:ext>
                  </a:extLst>
                </a:gridCol>
                <a:gridCol w="6913185">
                  <a:extLst>
                    <a:ext uri="{9D8B030D-6E8A-4147-A177-3AD203B41FA5}">
                      <a16:colId xmlns:a16="http://schemas.microsoft.com/office/drawing/2014/main" val="2382262732"/>
                    </a:ext>
                  </a:extLst>
                </a:gridCol>
              </a:tblGrid>
              <a:tr h="399578">
                <a:tc>
                  <a:txBody>
                    <a:bodyPr/>
                    <a:lstStyle/>
                    <a:p>
                      <a:pPr marL="0" marR="0" algn="ctr">
                        <a:lnSpc>
                          <a:spcPct val="107000"/>
                        </a:lnSpc>
                        <a:spcBef>
                          <a:spcPts val="0"/>
                        </a:spcBef>
                        <a:spcAft>
                          <a:spcPts val="0"/>
                        </a:spcAft>
                      </a:pPr>
                      <a:r>
                        <a:rPr lang="en-US" sz="1200">
                          <a:effectLst/>
                        </a:rPr>
                        <a:t>Week</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1200">
                          <a:effectLst/>
                        </a:rPr>
                        <a:t>Topic</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703214711"/>
                  </a:ext>
                </a:extLst>
              </a:tr>
              <a:tr h="600662">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Introduction to Gender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845667688"/>
                  </a:ext>
                </a:extLst>
              </a:tr>
              <a:tr h="399578">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Gender and Family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416799866"/>
                  </a:ext>
                </a:extLst>
              </a:tr>
              <a:tr h="453226">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Gender and Education</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309254110"/>
                  </a:ext>
                </a:extLst>
              </a:tr>
              <a:tr h="399578">
                <a:tc>
                  <a:txBody>
                    <a:bodyPr/>
                    <a:lstStyle/>
                    <a:p>
                      <a:pPr marL="0" marR="0" algn="ctr">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Gender and Economy</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399941879"/>
                  </a:ext>
                </a:extLst>
              </a:tr>
              <a:tr h="399578">
                <a:tc>
                  <a:txBody>
                    <a:bodyPr/>
                    <a:lstStyle/>
                    <a:p>
                      <a:pPr marL="0" marR="0" algn="ctr">
                        <a:lnSpc>
                          <a:spcPct val="107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 Gender Inequality in Labor Market</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865808013"/>
                  </a:ext>
                </a:extLst>
              </a:tr>
              <a:tr h="399578">
                <a:tc>
                  <a:txBody>
                    <a:bodyPr/>
                    <a:lstStyle/>
                    <a:p>
                      <a:pPr marL="0" marR="0" algn="ctr">
                        <a:lnSpc>
                          <a:spcPct val="107000"/>
                        </a:lnSpc>
                        <a:spcBef>
                          <a:spcPts val="0"/>
                        </a:spcBef>
                        <a:spcAft>
                          <a:spcPts val="0"/>
                        </a:spcAft>
                      </a:pPr>
                      <a:r>
                        <a:rPr lang="en-US" sz="1200">
                          <a:effectLst/>
                        </a:rPr>
                        <a:t>6</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Midterm Exam</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85717482"/>
                  </a:ext>
                </a:extLst>
              </a:tr>
              <a:tr h="399578">
                <a:tc>
                  <a:txBody>
                    <a:bodyPr/>
                    <a:lstStyle/>
                    <a:p>
                      <a:pPr marL="0" marR="0" algn="ctr">
                        <a:lnSpc>
                          <a:spcPct val="107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Gender Based Violence in Family</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430671356"/>
                  </a:ext>
                </a:extLst>
              </a:tr>
              <a:tr h="399578">
                <a:tc>
                  <a:txBody>
                    <a:bodyPr/>
                    <a:lstStyle/>
                    <a:p>
                      <a:pPr marL="0" marR="0" algn="ctr">
                        <a:lnSpc>
                          <a:spcPct val="107000"/>
                        </a:lnSpc>
                        <a:spcBef>
                          <a:spcPts val="0"/>
                        </a:spcBef>
                        <a:spcAft>
                          <a:spcPts val="0"/>
                        </a:spcAft>
                      </a:pPr>
                      <a:r>
                        <a:rPr lang="en-US" sz="1200">
                          <a:effectLst/>
                        </a:rPr>
                        <a:t>8</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Encountering Methods in Feminist Research</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501861822"/>
                  </a:ext>
                </a:extLst>
              </a:tr>
              <a:tr h="399578">
                <a:tc>
                  <a:txBody>
                    <a:bodyPr/>
                    <a:lstStyle/>
                    <a:p>
                      <a:pPr marL="0" marR="0" algn="ctr">
                        <a:lnSpc>
                          <a:spcPct val="107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Health Problems Associated with Women</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841227635"/>
                  </a:ext>
                </a:extLst>
              </a:tr>
              <a:tr h="399578">
                <a:tc>
                  <a:txBody>
                    <a:bodyPr/>
                    <a:lstStyle/>
                    <a:p>
                      <a:pPr marL="0" marR="0" algn="ctr">
                        <a:lnSpc>
                          <a:spcPct val="107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Gender and Electronic Media</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201067246"/>
                  </a:ext>
                </a:extLst>
              </a:tr>
              <a:tr h="399578">
                <a:tc>
                  <a:txBody>
                    <a:bodyPr/>
                    <a:lstStyle/>
                    <a:p>
                      <a:pPr marL="0" marR="0" algn="ctr">
                        <a:lnSpc>
                          <a:spcPct val="107000"/>
                        </a:lnSpc>
                        <a:spcBef>
                          <a:spcPts val="0"/>
                        </a:spcBef>
                        <a:spcAft>
                          <a:spcPts val="0"/>
                        </a:spcAft>
                      </a:pPr>
                      <a:r>
                        <a:rPr lang="en-US" sz="1200">
                          <a:effectLst/>
                        </a:rPr>
                        <a:t>11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Gender Analysis Tools</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231752375"/>
                  </a:ext>
                </a:extLst>
              </a:tr>
              <a:tr h="399578">
                <a:tc>
                  <a:txBody>
                    <a:bodyPr/>
                    <a:lstStyle/>
                    <a:p>
                      <a:pPr marL="0" marR="0" algn="ctr">
                        <a:lnSpc>
                          <a:spcPct val="107000"/>
                        </a:lnSpc>
                        <a:spcBef>
                          <a:spcPts val="0"/>
                        </a:spcBef>
                        <a:spcAft>
                          <a:spcPts val="0"/>
                        </a:spcAft>
                      </a:pPr>
                      <a:r>
                        <a:rPr lang="en-US" sz="1200">
                          <a:effectLst/>
                        </a:rPr>
                        <a:t>12</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Gender Analysis in Various Contexts</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997964621"/>
                  </a:ext>
                </a:extLst>
              </a:tr>
              <a:tr h="399578">
                <a:tc>
                  <a:txBody>
                    <a:bodyPr/>
                    <a:lstStyle/>
                    <a:p>
                      <a:pPr marL="0" marR="0" algn="ctr">
                        <a:lnSpc>
                          <a:spcPct val="107000"/>
                        </a:lnSpc>
                        <a:spcBef>
                          <a:spcPts val="0"/>
                        </a:spcBef>
                        <a:spcAft>
                          <a:spcPts val="0"/>
                        </a:spcAft>
                      </a:pPr>
                      <a:r>
                        <a:rPr lang="en-US" sz="1200">
                          <a:effectLst/>
                        </a:rPr>
                        <a:t>13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Women development: International initiatives</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53005556"/>
                  </a:ext>
                </a:extLst>
              </a:tr>
              <a:tr h="399578">
                <a:tc>
                  <a:txBody>
                    <a:bodyPr/>
                    <a:lstStyle/>
                    <a:p>
                      <a:pPr marL="0" marR="0" algn="ctr">
                        <a:lnSpc>
                          <a:spcPct val="107000"/>
                        </a:lnSpc>
                        <a:spcBef>
                          <a:spcPts val="0"/>
                        </a:spcBef>
                        <a:spcAft>
                          <a:spcPts val="0"/>
                        </a:spcAft>
                      </a:pPr>
                      <a:r>
                        <a:rPr lang="en-US" sz="1200">
                          <a:effectLst/>
                        </a:rPr>
                        <a:t>14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Final Exam</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678513041"/>
                  </a:ext>
                </a:extLst>
              </a:tr>
            </a:tbl>
          </a:graphicData>
        </a:graphic>
      </p:graphicFrame>
    </p:spTree>
    <p:extLst>
      <p:ext uri="{BB962C8B-B14F-4D97-AF65-F5344CB8AC3E}">
        <p14:creationId xmlns:p14="http://schemas.microsoft.com/office/powerpoint/2010/main" val="1697126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228600"/>
            <a:ext cx="7918450" cy="1295400"/>
          </a:xfrm>
        </p:spPr>
        <p:txBody>
          <a:bodyPr rtlCol="0">
            <a:noAutofit/>
          </a:bodyPr>
          <a:lstStyle/>
          <a:p>
            <a:pPr eaLnBrk="1" fontAlgn="auto" hangingPunct="1">
              <a:spcAft>
                <a:spcPts val="0"/>
              </a:spcAft>
              <a:defRPr/>
            </a:pPr>
            <a:r>
              <a:rPr lang="en-US" dirty="0" smtClean="0">
                <a:solidFill>
                  <a:srgbClr val="00B050"/>
                </a:solidFill>
                <a:effectLst>
                  <a:outerShdw blurRad="38100" dist="38100" dir="2700000" algn="tl">
                    <a:srgbClr val="000000">
                      <a:alpha val="43137"/>
                    </a:srgbClr>
                  </a:outerShdw>
                </a:effectLst>
              </a:rPr>
              <a:t>EXAMPLE: GENDER DISCRIMINATION IN POLITICS</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pic>
        <p:nvPicPr>
          <p:cNvPr id="33798" name="Picture 8" descr="https://fbcdn-sphotos-a-a.akamaihd.net/hphotos-ak-prn1/163374_496192387089829_1790395729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676400"/>
            <a:ext cx="6132513"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7"/>
          <p:cNvSpPr txBox="1">
            <a:spLocks noChangeArrowheads="1"/>
          </p:cNvSpPr>
          <p:nvPr/>
        </p:nvSpPr>
        <p:spPr bwMode="auto">
          <a:xfrm>
            <a:off x="2057400" y="5773738"/>
            <a:ext cx="2362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srgbClr val="003366"/>
                </a:solidFill>
                <a:effectLst/>
                <a:uLnTx/>
                <a:uFillTx/>
                <a:latin typeface="Calibri" panose="020F0502020204030204" pitchFamily="34" charset="0"/>
                <a:ea typeface="+mn-ea"/>
                <a:cs typeface="Arial" panose="020B0604020202020204" pitchFamily="34" charset="0"/>
              </a:rPr>
              <a:t>Photo: Women’s Rights News </a:t>
            </a:r>
          </a:p>
        </p:txBody>
      </p:sp>
    </p:spTree>
    <p:extLst>
      <p:ext uri="{BB962C8B-B14F-4D97-AF65-F5344CB8AC3E}">
        <p14:creationId xmlns:p14="http://schemas.microsoft.com/office/powerpoint/2010/main" val="46481949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04913" y="304800"/>
            <a:ext cx="7939087" cy="1981200"/>
          </a:xfrm>
        </p:spPr>
        <p:txBody>
          <a:bodyPr/>
          <a:lstStyle/>
          <a:p>
            <a:pPr>
              <a:defRPr/>
            </a:pPr>
            <a:r>
              <a:rPr lang="en-US" dirty="0" smtClean="0">
                <a:solidFill>
                  <a:srgbClr val="C00000"/>
                </a:solidFill>
                <a:effectLst>
                  <a:outerShdw blurRad="38100" dist="38100" dir="2700000" algn="tl">
                    <a:srgbClr val="000000">
                      <a:alpha val="43137"/>
                    </a:srgbClr>
                  </a:outerShdw>
                </a:effectLst>
              </a:rPr>
              <a:t>EXERCISE: BRAINSTORMING OTHER FORMS OF DISCRIMINATION</a:t>
            </a:r>
            <a:endParaRPr lang="en-US" dirty="0" smtClean="0"/>
          </a:p>
        </p:txBody>
      </p:sp>
      <p:pic>
        <p:nvPicPr>
          <p:cNvPr id="6"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7"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33400"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34821" name="Picture 2" descr="discrimination, racism, people of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498725"/>
            <a:ext cx="50292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7"/>
          <p:cNvSpPr txBox="1">
            <a:spLocks noChangeArrowheads="1"/>
          </p:cNvSpPr>
          <p:nvPr/>
        </p:nvSpPr>
        <p:spPr bwMode="auto">
          <a:xfrm>
            <a:off x="2590800" y="5959475"/>
            <a:ext cx="2362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smtClean="0">
                <a:ln>
                  <a:noFill/>
                </a:ln>
                <a:solidFill>
                  <a:srgbClr val="003366"/>
                </a:solidFill>
                <a:effectLst/>
                <a:uLnTx/>
                <a:uFillTx/>
                <a:latin typeface="Calibri" panose="020F0502020204030204" pitchFamily="34" charset="0"/>
                <a:ea typeface="+mn-ea"/>
                <a:cs typeface="Arial" panose="020B0604020202020204" pitchFamily="34" charset="0"/>
              </a:rPr>
              <a:t>Photo: www.pixabay.com </a:t>
            </a:r>
          </a:p>
        </p:txBody>
      </p:sp>
      <p:pic>
        <p:nvPicPr>
          <p:cNvPr id="5" name="Picture 4" descr="logo_ndi"/>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Tree>
    <p:extLst>
      <p:ext uri="{BB962C8B-B14F-4D97-AF65-F5344CB8AC3E}">
        <p14:creationId xmlns:p14="http://schemas.microsoft.com/office/powerpoint/2010/main" val="301374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228600"/>
            <a:ext cx="7918450" cy="1371600"/>
          </a:xfrm>
        </p:spPr>
        <p:txBody>
          <a:bodyPr rtlCol="0">
            <a:no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OTHER FORMS OF DISCRIMINATION</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35846" name="Content Placeholder 15"/>
          <p:cNvSpPr>
            <a:spLocks noGrp="1"/>
          </p:cNvSpPr>
          <p:nvPr>
            <p:ph idx="1"/>
          </p:nvPr>
        </p:nvSpPr>
        <p:spPr>
          <a:xfrm>
            <a:off x="1447800" y="1981200"/>
            <a:ext cx="3886200" cy="4572000"/>
          </a:xfrm>
        </p:spPr>
        <p:txBody>
          <a:bodyPr/>
          <a:lstStyle/>
          <a:p>
            <a:pPr eaLnBrk="1" hangingPunct="1"/>
            <a:r>
              <a:rPr lang="en-US" altLang="en-US" smtClean="0"/>
              <a:t>Religion</a:t>
            </a:r>
          </a:p>
          <a:p>
            <a:pPr eaLnBrk="1" hangingPunct="1"/>
            <a:r>
              <a:rPr lang="en-US" altLang="en-US" smtClean="0"/>
              <a:t>Language</a:t>
            </a:r>
          </a:p>
          <a:p>
            <a:pPr eaLnBrk="1" hangingPunct="1"/>
            <a:r>
              <a:rPr lang="en-US" altLang="en-US" smtClean="0"/>
              <a:t>Sexual orientation</a:t>
            </a:r>
          </a:p>
          <a:p>
            <a:pPr eaLnBrk="1" hangingPunct="1"/>
            <a:r>
              <a:rPr lang="en-US" altLang="en-US" smtClean="0"/>
              <a:t>Ethnicity</a:t>
            </a:r>
          </a:p>
          <a:p>
            <a:pPr eaLnBrk="1" hangingPunct="1"/>
            <a:r>
              <a:rPr lang="en-US" altLang="en-US" smtClean="0"/>
              <a:t>Nationality</a:t>
            </a:r>
          </a:p>
          <a:p>
            <a:pPr eaLnBrk="1" hangingPunct="1"/>
            <a:r>
              <a:rPr lang="en-US" altLang="en-US" smtClean="0"/>
              <a:t>Political affiliation</a:t>
            </a:r>
          </a:p>
        </p:txBody>
      </p:sp>
      <p:sp>
        <p:nvSpPr>
          <p:cNvPr id="8" name="Content Placeholder 15"/>
          <p:cNvSpPr txBox="1">
            <a:spLocks/>
          </p:cNvSpPr>
          <p:nvPr/>
        </p:nvSpPr>
        <p:spPr bwMode="auto">
          <a:xfrm>
            <a:off x="5410200" y="1981200"/>
            <a:ext cx="3581400" cy="4572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srgbClr val="003366"/>
                </a:solidFill>
                <a:effectLst/>
                <a:uLnTx/>
                <a:uFillTx/>
                <a:latin typeface="Trebuchet MS"/>
                <a:ea typeface="+mn-ea"/>
                <a:cs typeface="Arial" charset="0"/>
              </a:rPr>
              <a:t>Age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srgbClr val="003366"/>
                </a:solidFill>
                <a:effectLst/>
                <a:uLnTx/>
                <a:uFillTx/>
                <a:latin typeface="Trebuchet MS"/>
                <a:ea typeface="+mn-ea"/>
                <a:cs typeface="Arial" charset="0"/>
              </a:rPr>
              <a:t>Disability</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srgbClr val="003366"/>
                </a:solidFill>
                <a:effectLst/>
                <a:uLnTx/>
                <a:uFillTx/>
                <a:latin typeface="Trebuchet MS"/>
                <a:ea typeface="+mn-ea"/>
                <a:cs typeface="Arial" charset="0"/>
              </a:rPr>
              <a:t>Pregnancy</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srgbClr val="003366"/>
                </a:solidFill>
                <a:effectLst/>
                <a:uLnTx/>
                <a:uFillTx/>
                <a:latin typeface="Trebuchet MS"/>
                <a:ea typeface="+mn-ea"/>
                <a:cs typeface="Arial" charset="0"/>
              </a:rPr>
              <a:t>Physical attributes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rgbClr val="003366"/>
              </a:solidFill>
              <a:effectLst/>
              <a:uLnTx/>
              <a:uFillTx/>
              <a:latin typeface="Trebuchet MS"/>
              <a:ea typeface="+mn-ea"/>
              <a:cs typeface="Arial" panose="020B0604020202020204" pitchFamily="34" charset="0"/>
            </a:endParaRPr>
          </a:p>
        </p:txBody>
      </p:sp>
    </p:spTree>
    <p:extLst>
      <p:ext uri="{BB962C8B-B14F-4D97-AF65-F5344CB8AC3E}">
        <p14:creationId xmlns:p14="http://schemas.microsoft.com/office/powerpoint/2010/main" val="19660975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228600"/>
            <a:ext cx="7918450" cy="9906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COSTS OF DISCRIMINATION</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36870" name="Content Placeholder 15"/>
          <p:cNvSpPr>
            <a:spLocks noGrp="1"/>
          </p:cNvSpPr>
          <p:nvPr>
            <p:ph idx="1"/>
          </p:nvPr>
        </p:nvSpPr>
        <p:spPr>
          <a:xfrm>
            <a:off x="1225550" y="1295400"/>
            <a:ext cx="7918450" cy="4572000"/>
          </a:xfrm>
        </p:spPr>
        <p:txBody>
          <a:bodyPr/>
          <a:lstStyle/>
          <a:p>
            <a:r>
              <a:rPr lang="en-US" altLang="en-US" smtClean="0"/>
              <a:t>Gender inequalities:</a:t>
            </a:r>
          </a:p>
          <a:p>
            <a:pPr lvl="1"/>
            <a:r>
              <a:rPr lang="en-US" altLang="en-US" sz="3200" smtClean="0"/>
              <a:t>reduce program effectiveness and waste resources</a:t>
            </a:r>
          </a:p>
          <a:p>
            <a:pPr lvl="1"/>
            <a:r>
              <a:rPr lang="en-US" altLang="en-US" sz="3200" smtClean="0"/>
              <a:t>inhibit country’s growth and development</a:t>
            </a:r>
          </a:p>
          <a:p>
            <a:pPr lvl="1"/>
            <a:r>
              <a:rPr lang="en-US" altLang="en-US" sz="3200" smtClean="0"/>
              <a:t>limit opportunities and potential</a:t>
            </a:r>
          </a:p>
          <a:p>
            <a:pPr eaLnBrk="1" hangingPunct="1">
              <a:buFont typeface="Arial" panose="020B0604020202020204" pitchFamily="34" charset="0"/>
              <a:buNone/>
            </a:pPr>
            <a:endParaRPr lang="en-US" altLang="en-US" smtClean="0"/>
          </a:p>
          <a:p>
            <a:endParaRPr lang="en-US" altLang="en-US" smtClean="0"/>
          </a:p>
          <a:p>
            <a:pPr>
              <a:buFont typeface="Arial" panose="020B0604020202020204" pitchFamily="34" charset="0"/>
              <a:buNone/>
            </a:pPr>
            <a:endParaRPr lang="en-US" altLang="en-US" sz="2800" smtClean="0"/>
          </a:p>
        </p:txBody>
      </p:sp>
    </p:spTree>
    <p:extLst>
      <p:ext uri="{BB962C8B-B14F-4D97-AF65-F5344CB8AC3E}">
        <p14:creationId xmlns:p14="http://schemas.microsoft.com/office/powerpoint/2010/main" val="311392215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228600"/>
            <a:ext cx="7918450" cy="9906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COSTS OF DISCRIMINATION</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37894" name="Content Placeholder 15"/>
          <p:cNvSpPr>
            <a:spLocks noGrp="1"/>
          </p:cNvSpPr>
          <p:nvPr>
            <p:ph idx="1"/>
          </p:nvPr>
        </p:nvSpPr>
        <p:spPr>
          <a:xfrm>
            <a:off x="1225550" y="1295400"/>
            <a:ext cx="7918450" cy="3048000"/>
          </a:xfrm>
        </p:spPr>
        <p:txBody>
          <a:bodyPr/>
          <a:lstStyle/>
          <a:p>
            <a:pPr eaLnBrk="1" hangingPunct="1"/>
            <a:r>
              <a:rPr lang="en-US" altLang="en-US" smtClean="0"/>
              <a:t>Loss of GDP in US:</a:t>
            </a:r>
          </a:p>
          <a:p>
            <a:pPr lvl="1" eaLnBrk="1" hangingPunct="1"/>
            <a:r>
              <a:rPr lang="en-US" altLang="en-US" sz="3200" smtClean="0"/>
              <a:t>Racial discrimination: 4%</a:t>
            </a:r>
          </a:p>
          <a:p>
            <a:pPr lvl="1" eaLnBrk="1" hangingPunct="1"/>
            <a:r>
              <a:rPr lang="en-US" altLang="en-US" sz="3200" smtClean="0"/>
              <a:t>Gender discrimination: 3%</a:t>
            </a:r>
          </a:p>
          <a:p>
            <a:r>
              <a:rPr lang="en-US" altLang="en-US" smtClean="0"/>
              <a:t>Loss of GDP in India:</a:t>
            </a:r>
          </a:p>
          <a:p>
            <a:pPr lvl="1"/>
            <a:r>
              <a:rPr lang="en-US" altLang="en-US" sz="3200" smtClean="0"/>
              <a:t>Gender discrimination: 4%</a:t>
            </a:r>
          </a:p>
          <a:p>
            <a:pPr>
              <a:buFont typeface="Arial" panose="020B0604020202020204" pitchFamily="34" charset="0"/>
              <a:buNone/>
            </a:pPr>
            <a:endParaRPr lang="en-US" altLang="en-US" sz="2800" smtClean="0"/>
          </a:p>
        </p:txBody>
      </p:sp>
      <p:pic>
        <p:nvPicPr>
          <p:cNvPr id="37895" name="Picture 2" descr="https://encrypted-tbn2.gstatic.com/images?q=tbn:ANd9GcT-BwE0YyZlSDPYexWFWSH9j33eo5O6cc6cXiHvugziO5WH_xpgB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419600"/>
            <a:ext cx="27432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4" descr="https://encrypted-tbn0.gstatic.com/images?q=tbn:ANd9GcRXJT42QJyy0Ehv5RFT3aeISgGanVlfWxJQymURpGEt9l_Hyy7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419600"/>
            <a:ext cx="32305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30582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228600"/>
            <a:ext cx="7918450" cy="9906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TOOLS TO FIGHT BACK</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38918" name="Content Placeholder 15"/>
          <p:cNvSpPr>
            <a:spLocks noGrp="1"/>
          </p:cNvSpPr>
          <p:nvPr>
            <p:ph idx="1"/>
          </p:nvPr>
        </p:nvSpPr>
        <p:spPr>
          <a:xfrm>
            <a:off x="1225550" y="1981200"/>
            <a:ext cx="7848600" cy="4191000"/>
          </a:xfrm>
        </p:spPr>
        <p:txBody>
          <a:bodyPr/>
          <a:lstStyle/>
          <a:p>
            <a:pPr eaLnBrk="1" hangingPunct="1"/>
            <a:r>
              <a:rPr lang="en-US" altLang="en-US" smtClean="0"/>
              <a:t>Name it</a:t>
            </a:r>
          </a:p>
          <a:p>
            <a:pPr eaLnBrk="1" hangingPunct="1"/>
            <a:r>
              <a:rPr lang="en-US" altLang="en-US" smtClean="0"/>
              <a:t>Change it</a:t>
            </a:r>
          </a:p>
          <a:p>
            <a:pPr lvl="1" eaLnBrk="1" hangingPunct="1"/>
            <a:r>
              <a:rPr lang="en-US" altLang="en-US" sz="3200" smtClean="0"/>
              <a:t>Take legal action</a:t>
            </a:r>
          </a:p>
          <a:p>
            <a:pPr lvl="1" eaLnBrk="1" hangingPunct="1"/>
            <a:r>
              <a:rPr lang="en-US" altLang="en-US" sz="3200" smtClean="0"/>
              <a:t>Advocate for temporary special measures or other policies/legislation</a:t>
            </a:r>
          </a:p>
          <a:p>
            <a:pPr lvl="1" eaLnBrk="1" hangingPunct="1"/>
            <a:r>
              <a:rPr lang="en-US" altLang="en-US" sz="3200" smtClean="0"/>
              <a:t>Advocate for new laws</a:t>
            </a:r>
          </a:p>
          <a:p>
            <a:pPr eaLnBrk="1" hangingPunct="1"/>
            <a:r>
              <a:rPr lang="en-US" altLang="en-US" smtClean="0"/>
              <a:t>Ignore it…but it won’t go away</a:t>
            </a:r>
          </a:p>
          <a:p>
            <a:endParaRPr lang="en-US" altLang="en-US" sz="2800" smtClean="0"/>
          </a:p>
        </p:txBody>
      </p:sp>
      <p:pic>
        <p:nvPicPr>
          <p:cNvPr id="38919" name="Picture 8" descr="sign, icon, symbol, lady, silhouette, law, 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219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84726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228600"/>
            <a:ext cx="7918450" cy="9906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TOOLS TO FIGHT BACK</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39942" name="Content Placeholder 15"/>
          <p:cNvSpPr>
            <a:spLocks noGrp="1"/>
          </p:cNvSpPr>
          <p:nvPr>
            <p:ph idx="1"/>
          </p:nvPr>
        </p:nvSpPr>
        <p:spPr>
          <a:xfrm>
            <a:off x="1219200" y="1295400"/>
            <a:ext cx="7924800" cy="2971800"/>
          </a:xfrm>
        </p:spPr>
        <p:txBody>
          <a:bodyPr/>
          <a:lstStyle/>
          <a:p>
            <a:pPr eaLnBrk="1" hangingPunct="1"/>
            <a:r>
              <a:rPr lang="en-US" altLang="en-US" smtClean="0"/>
              <a:t>Engage men!</a:t>
            </a:r>
          </a:p>
          <a:p>
            <a:pPr eaLnBrk="1" hangingPunct="1"/>
            <a:r>
              <a:rPr lang="en-US" altLang="en-US" smtClean="0"/>
              <a:t>Men also affected – directly and indirectly</a:t>
            </a:r>
          </a:p>
          <a:p>
            <a:r>
              <a:rPr lang="en-US" altLang="en-US" smtClean="0"/>
              <a:t>Gender inequality and discrimination impact society as a whole</a:t>
            </a:r>
          </a:p>
        </p:txBody>
      </p:sp>
    </p:spTree>
    <p:extLst>
      <p:ext uri="{BB962C8B-B14F-4D97-AF65-F5344CB8AC3E}">
        <p14:creationId xmlns:p14="http://schemas.microsoft.com/office/powerpoint/2010/main" val="117868621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idx="1"/>
          </p:nvPr>
        </p:nvSpPr>
        <p:spPr>
          <a:xfrm>
            <a:off x="1371600" y="1828800"/>
            <a:ext cx="7772400" cy="4114800"/>
          </a:xfrm>
        </p:spPr>
        <p:txBody>
          <a:bodyPr rtlCol="0">
            <a:normAutofit/>
          </a:bodyPr>
          <a:lstStyle/>
          <a:p>
            <a:pPr marL="0" indent="0" eaLnBrk="1" fontAlgn="auto" hangingPunct="1">
              <a:spcAft>
                <a:spcPts val="0"/>
              </a:spcAft>
              <a:buFont typeface="Arial" panose="020B0604020202020204" pitchFamily="34" charset="0"/>
              <a:buNone/>
              <a:defRPr/>
            </a:pPr>
            <a:endParaRPr lang="en-US" sz="3000" dirty="0" smtClean="0"/>
          </a:p>
          <a:p>
            <a:pPr eaLnBrk="1" fontAlgn="auto" hangingPunct="1">
              <a:spcAft>
                <a:spcPts val="0"/>
              </a:spcAft>
              <a:defRPr/>
            </a:pPr>
            <a:endParaRPr lang="en-US" sz="3000" dirty="0" smtClean="0">
              <a:solidFill>
                <a:srgbClr val="003366"/>
              </a:solidFill>
            </a:endParaRPr>
          </a:p>
        </p:txBody>
      </p:sp>
      <p:pic>
        <p:nvPicPr>
          <p:cNvPr id="7" name="Picture 2"/>
          <p:cNvPicPr>
            <a:picLocks noChangeAspect="1" noChangeArrowheads="1"/>
          </p:cNvPicPr>
          <p:nvPr/>
        </p:nvPicPr>
        <p:blipFill rotWithShape="1">
          <a:blip r:embed="rId4"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8" name="Picture 2"/>
          <p:cNvPicPr>
            <a:picLocks noChangeAspect="1" noChangeArrowheads="1"/>
          </p:cNvPicPr>
          <p:nvPr/>
        </p:nvPicPr>
        <p:blipFill rotWithShape="1">
          <a:blip r:embed="rId4"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9" name="Picture 8" descr="logo_ndi"/>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11" name="Rectangle 2"/>
          <p:cNvSpPr>
            <a:spLocks noGrp="1" noChangeArrowheads="1"/>
          </p:cNvSpPr>
          <p:nvPr>
            <p:ph type="title"/>
            <p:custDataLst>
              <p:tags r:id="rId1"/>
            </p:custDataLst>
          </p:nvPr>
        </p:nvSpPr>
        <p:spPr>
          <a:xfrm>
            <a:off x="1143000" y="228600"/>
            <a:ext cx="8001000" cy="1066800"/>
          </a:xfrm>
        </p:spPr>
        <p:txBody>
          <a:bodyPr rtlCol="0">
            <a:noAutofit/>
          </a:bodyPr>
          <a:lstStyle/>
          <a:p>
            <a:pPr marL="320040" indent="-320040" eaLnBrk="1" fontAlgn="auto" hangingPunct="1">
              <a:spcAft>
                <a:spcPts val="0"/>
              </a:spcAft>
              <a:buClr>
                <a:schemeClr val="accent6">
                  <a:lumMod val="75000"/>
                </a:schemeClr>
              </a:buClr>
              <a:defRPr/>
            </a:pPr>
            <a:r>
              <a:rPr lang="en-US" dirty="0" smtClean="0">
                <a:solidFill>
                  <a:srgbClr val="003366"/>
                </a:solidFill>
                <a:effectLst>
                  <a:outerShdw blurRad="38100" dist="38100" dir="2700000" algn="tl">
                    <a:srgbClr val="000000">
                      <a:alpha val="43137"/>
                    </a:srgbClr>
                  </a:outerShdw>
                </a:effectLst>
              </a:rPr>
              <a:t>GENDER PRIMER </a:t>
            </a:r>
            <a:r>
              <a:rPr lang="en-US" i="1" dirty="0" smtClean="0">
                <a:solidFill>
                  <a:srgbClr val="003366"/>
                </a:solidFill>
                <a:effectLst>
                  <a:outerShdw blurRad="38100" dist="38100" dir="2700000" algn="tl">
                    <a:srgbClr val="000000">
                      <a:alpha val="43137"/>
                    </a:srgbClr>
                  </a:outerShdw>
                </a:effectLst>
              </a:rPr>
              <a:t>REVIEW</a:t>
            </a:r>
          </a:p>
        </p:txBody>
      </p:sp>
      <p:sp>
        <p:nvSpPr>
          <p:cNvPr id="12" name="Content Placeholder 15"/>
          <p:cNvSpPr txBox="1">
            <a:spLocks/>
          </p:cNvSpPr>
          <p:nvPr/>
        </p:nvSpPr>
        <p:spPr bwMode="auto">
          <a:xfrm>
            <a:off x="1225550" y="1524000"/>
            <a:ext cx="7918450" cy="4419600"/>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srgbClr val="003366"/>
                </a:solidFill>
                <a:effectLst/>
                <a:uLnTx/>
                <a:uFillTx/>
                <a:latin typeface="Trebuchet MS"/>
                <a:ea typeface="+mn-ea"/>
                <a:cs typeface="Arial" panose="020B0604020202020204" pitchFamily="34" charset="0"/>
              </a:rPr>
              <a:t>Very little that women can’t do based on sex</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srgbClr val="003366"/>
                </a:solidFill>
                <a:effectLst/>
                <a:uLnTx/>
                <a:uFillTx/>
                <a:latin typeface="Trebuchet MS"/>
                <a:ea typeface="+mn-ea"/>
                <a:cs typeface="Arial" panose="020B0604020202020204" pitchFamily="34" charset="0"/>
              </a:rPr>
              <a:t>Gender roles impact political participation… but can change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srgbClr val="003366"/>
                </a:solidFill>
                <a:effectLst/>
                <a:uLnTx/>
                <a:uFillTx/>
                <a:latin typeface="Trebuchet MS"/>
                <a:ea typeface="+mn-ea"/>
                <a:cs typeface="Arial" panose="020B0604020202020204" pitchFamily="34" charset="0"/>
              </a:rPr>
              <a:t>Women are a diverse group</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srgbClr val="003366"/>
                </a:solidFill>
                <a:effectLst/>
                <a:uLnTx/>
                <a:uFillTx/>
                <a:latin typeface="Trebuchet MS"/>
                <a:ea typeface="+mn-ea"/>
                <a:cs typeface="Arial" panose="020B0604020202020204" pitchFamily="34" charset="0"/>
              </a:rPr>
              <a:t>ALL issues are women’s issues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srgbClr val="003366"/>
                </a:solidFill>
                <a:effectLst/>
                <a:uLnTx/>
                <a:uFillTx/>
                <a:latin typeface="Trebuchet MS"/>
                <a:ea typeface="+mn-ea"/>
                <a:cs typeface="Arial" panose="020B0604020202020204" pitchFamily="34" charset="0"/>
              </a:rPr>
              <a:t>Discrimination is costly… name it and change it!</a:t>
            </a:r>
            <a:endParaRPr kumimoji="0" lang="en-US" sz="3200" b="0" i="0" u="none" strike="noStrike" kern="1200" cap="none" spc="0" normalizeH="0" baseline="0" noProof="0" dirty="0">
              <a:ln>
                <a:noFill/>
              </a:ln>
              <a:solidFill>
                <a:srgbClr val="003366"/>
              </a:solidFill>
              <a:effectLst/>
              <a:uLnTx/>
              <a:uFillTx/>
              <a:latin typeface="Calibri" panose="020F0502020204030204" pitchFamily="34" charset="0"/>
              <a:ea typeface="+mn-ea"/>
              <a:cs typeface="Arial"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rgbClr val="003366"/>
              </a:solidFill>
              <a:effectLst/>
              <a:uLnTx/>
              <a:uFillTx/>
              <a:latin typeface="Trebuchet MS"/>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a:ln>
                <a:noFill/>
              </a:ln>
              <a:solidFill>
                <a:srgbClr val="003366"/>
              </a:solidFill>
              <a:effectLst/>
              <a:uLnTx/>
              <a:uFillTx/>
              <a:latin typeface="Trebuchet MS"/>
              <a:ea typeface="+mn-ea"/>
              <a:cs typeface="Arial" panose="020B0604020202020204" pitchFamily="34" charset="0"/>
            </a:endParaRPr>
          </a:p>
        </p:txBody>
      </p:sp>
    </p:spTree>
    <p:extLst>
      <p:ext uri="{BB962C8B-B14F-4D97-AF65-F5344CB8AC3E}">
        <p14:creationId xmlns:p14="http://schemas.microsoft.com/office/powerpoint/2010/main" val="400791436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304800"/>
            <a:ext cx="7924800" cy="838200"/>
          </a:xfrm>
        </p:spPr>
        <p:txBody>
          <a:bodyPr rtlCol="0">
            <a:normAutofit/>
          </a:bodyPr>
          <a:lstStyle/>
          <a:p>
            <a:pPr eaLnBrk="1" fontAlgn="auto" hangingPunct="1">
              <a:spcAft>
                <a:spcPts val="0"/>
              </a:spcAft>
              <a:defRPr/>
            </a:pPr>
            <a:r>
              <a:rPr lang="en-US" cap="all" dirty="0" smtClean="0">
                <a:solidFill>
                  <a:srgbClr val="003366"/>
                </a:solidFill>
                <a:effectLst>
                  <a:outerShdw blurRad="38100" dist="38100" dir="2700000" algn="tl">
                    <a:srgbClr val="000000">
                      <a:alpha val="43137"/>
                    </a:srgbClr>
                  </a:outerShdw>
                </a:effectLst>
              </a:rPr>
              <a:t>Gender Primer Objectives</a:t>
            </a:r>
            <a:endParaRPr lang="en-US" cap="all" dirty="0">
              <a:solidFill>
                <a:srgbClr val="003366"/>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7"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8" name="Picture 7"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17414" name="Text Placeholder 1"/>
          <p:cNvSpPr>
            <a:spLocks noGrp="1"/>
          </p:cNvSpPr>
          <p:nvPr>
            <p:ph type="body" sz="half" idx="1"/>
          </p:nvPr>
        </p:nvSpPr>
        <p:spPr>
          <a:xfrm>
            <a:off x="1225550" y="1752600"/>
            <a:ext cx="7918450" cy="4114800"/>
          </a:xfrm>
        </p:spPr>
        <p:txBody>
          <a:bodyPr/>
          <a:lstStyle/>
          <a:p>
            <a:pPr>
              <a:buFont typeface="Arial" charset="0"/>
              <a:buChar char="•"/>
              <a:defRPr/>
            </a:pPr>
            <a:r>
              <a:rPr lang="en-US" dirty="0" smtClean="0">
                <a:latin typeface="+mj-lt"/>
              </a:rPr>
              <a:t>Understand the difference between gender and sex</a:t>
            </a:r>
          </a:p>
          <a:p>
            <a:pPr>
              <a:buFont typeface="Arial" charset="0"/>
              <a:buChar char="•"/>
              <a:defRPr/>
            </a:pPr>
            <a:r>
              <a:rPr lang="en-US" dirty="0" smtClean="0">
                <a:latin typeface="+mj-lt"/>
              </a:rPr>
              <a:t>Consider how gender roles impact participation</a:t>
            </a:r>
          </a:p>
          <a:p>
            <a:pPr>
              <a:buFont typeface="Arial" charset="0"/>
              <a:buChar char="•"/>
              <a:defRPr/>
            </a:pPr>
            <a:r>
              <a:rPr lang="en-US" dirty="0" smtClean="0">
                <a:latin typeface="+mj-lt"/>
              </a:rPr>
              <a:t>Appreciate diversity among women</a:t>
            </a:r>
          </a:p>
          <a:p>
            <a:pPr>
              <a:buFont typeface="Arial" charset="0"/>
              <a:buChar char="•"/>
              <a:defRPr/>
            </a:pPr>
            <a:r>
              <a:rPr lang="en-US" dirty="0" smtClean="0">
                <a:latin typeface="+mj-lt"/>
              </a:rPr>
              <a:t>Identify discrimination and how to address it</a:t>
            </a:r>
          </a:p>
          <a:p>
            <a:pPr>
              <a:buFont typeface="Arial" charset="0"/>
              <a:buChar char="•"/>
              <a:defRPr/>
            </a:pPr>
            <a:endParaRPr lang="en-US" dirty="0" smtClean="0">
              <a:latin typeface="+mj-lt"/>
            </a:endParaRPr>
          </a:p>
        </p:txBody>
      </p:sp>
    </p:spTree>
    <p:extLst>
      <p:ext uri="{BB962C8B-B14F-4D97-AF65-F5344CB8AC3E}">
        <p14:creationId xmlns:p14="http://schemas.microsoft.com/office/powerpoint/2010/main" val="206862587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pic>
        <p:nvPicPr>
          <p:cNvPr id="4" name="Picture 5" descr="girl with water"/>
          <p:cNvPicPr>
            <a:picLocks noChangeAspect="1" noChangeArrowheads="1"/>
          </p:cNvPicPr>
          <p:nvPr/>
        </p:nvPicPr>
        <p:blipFill>
          <a:blip r:embed="rId2"/>
          <a:srcRect l="2620" t="2071" r="3070" b="2154"/>
          <a:stretch>
            <a:fillRect/>
          </a:stretch>
        </p:blipFill>
        <p:spPr bwMode="auto">
          <a:xfrm>
            <a:off x="381000" y="1447800"/>
            <a:ext cx="8229600" cy="5181600"/>
          </a:xfrm>
          <a:prstGeom prst="rect">
            <a:avLst/>
          </a:prstGeom>
          <a:noFill/>
        </p:spPr>
      </p:pic>
      <p:sp>
        <p:nvSpPr>
          <p:cNvPr id="6" name="TextBox 5"/>
          <p:cNvSpPr txBox="1"/>
          <p:nvPr/>
        </p:nvSpPr>
        <p:spPr>
          <a:xfrm>
            <a:off x="147622" y="251006"/>
            <a:ext cx="4348178" cy="646331"/>
          </a:xfrm>
          <a:prstGeom prst="rect">
            <a:avLst/>
          </a:prstGeom>
          <a:noFill/>
        </p:spPr>
        <p:txBody>
          <a:bodyPr wrap="none" rtlCol="0">
            <a:spAutoFit/>
          </a:bodyPr>
          <a:lstStyle/>
          <a:p>
            <a:r>
              <a:rPr lang="en-US" sz="3600" b="1" i="1" dirty="0" smtClean="0">
                <a:solidFill>
                  <a:srgbClr val="006600"/>
                </a:solidFill>
                <a:effectLst>
                  <a:outerShdw blurRad="38100" dist="38100" dir="2700000" algn="tl">
                    <a:srgbClr val="000000">
                      <a:alpha val="43137"/>
                    </a:srgbClr>
                  </a:outerShdw>
                </a:effectLst>
              </a:rPr>
              <a:t>Let’s have a look…</a:t>
            </a:r>
            <a:endParaRPr lang="en-US" sz="3600" b="1" i="1" dirty="0">
              <a:solidFill>
                <a:srgbClr val="006600"/>
              </a:solidFill>
              <a:effectLst>
                <a:outerShdw blurRad="38100" dist="38100" dir="2700000" algn="tl">
                  <a:srgbClr val="000000">
                    <a:alpha val="43137"/>
                  </a:srgbClr>
                </a:outerShdw>
              </a:effectLst>
            </a:endParaRPr>
          </a:p>
        </p:txBody>
      </p:sp>
      <p:sp>
        <p:nvSpPr>
          <p:cNvPr id="8" name="TextBox 7"/>
          <p:cNvSpPr txBox="1"/>
          <p:nvPr/>
        </p:nvSpPr>
        <p:spPr>
          <a:xfrm>
            <a:off x="6477000" y="30540"/>
            <a:ext cx="2438400" cy="1569660"/>
          </a:xfrm>
          <a:prstGeom prst="rect">
            <a:avLst/>
          </a:prstGeom>
          <a:noFill/>
        </p:spPr>
        <p:txBody>
          <a:bodyPr wrap="square" rtlCol="0">
            <a:spAutoFit/>
          </a:bodyPr>
          <a:lstStyle/>
          <a:p>
            <a:r>
              <a:rPr lang="en-US" sz="9600" b="1" dirty="0" smtClean="0">
                <a:solidFill>
                  <a:srgbClr val="006600"/>
                </a:solidFill>
              </a:rPr>
              <a:t>?</a:t>
            </a:r>
            <a:r>
              <a:rPr lang="en-US" sz="9600" b="1" dirty="0" smtClean="0">
                <a:solidFill>
                  <a:srgbClr val="D60093"/>
                </a:solidFill>
              </a:rPr>
              <a:t>?</a:t>
            </a:r>
            <a:r>
              <a:rPr lang="en-US" sz="9600" b="1" dirty="0" smtClean="0">
                <a:solidFill>
                  <a:srgbClr val="002060"/>
                </a:solidFill>
              </a:rPr>
              <a:t>?</a:t>
            </a:r>
            <a:endParaRPr lang="en-US" sz="9600" b="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981200"/>
          <a:ext cx="8077200" cy="3451592"/>
        </p:xfrm>
        <a:graphic>
          <a:graphicData uri="http://schemas.openxmlformats.org/drawingml/2006/table">
            <a:tbl>
              <a:tblPr/>
              <a:tblGrid>
                <a:gridCol w="4267200">
                  <a:extLst>
                    <a:ext uri="{9D8B030D-6E8A-4147-A177-3AD203B41FA5}">
                      <a16:colId xmlns:a16="http://schemas.microsoft.com/office/drawing/2014/main" val="4207786328"/>
                    </a:ext>
                  </a:extLst>
                </a:gridCol>
                <a:gridCol w="670560">
                  <a:extLst>
                    <a:ext uri="{9D8B030D-6E8A-4147-A177-3AD203B41FA5}">
                      <a16:colId xmlns:a16="http://schemas.microsoft.com/office/drawing/2014/main" val="117744417"/>
                    </a:ext>
                  </a:extLst>
                </a:gridCol>
                <a:gridCol w="1645920">
                  <a:extLst>
                    <a:ext uri="{9D8B030D-6E8A-4147-A177-3AD203B41FA5}">
                      <a16:colId xmlns:a16="http://schemas.microsoft.com/office/drawing/2014/main" val="3710379295"/>
                    </a:ext>
                  </a:extLst>
                </a:gridCol>
                <a:gridCol w="1493520">
                  <a:extLst>
                    <a:ext uri="{9D8B030D-6E8A-4147-A177-3AD203B41FA5}">
                      <a16:colId xmlns:a16="http://schemas.microsoft.com/office/drawing/2014/main" val="2696792944"/>
                    </a:ext>
                  </a:extLst>
                </a:gridCol>
              </a:tblGrid>
              <a:tr h="586650">
                <a:tc>
                  <a:txBody>
                    <a:bodyPr/>
                    <a:lstStyle/>
                    <a:p>
                      <a:r>
                        <a:rPr lang="en-US" sz="1800" b="1">
                          <a:effectLst/>
                          <a:latin typeface="Arial" panose="020B0604020202020204" pitchFamily="34" charset="0"/>
                        </a:rPr>
                        <a:t>Method</a:t>
                      </a:r>
                      <a:endParaRPr lang="en-US" sz="1800">
                        <a:effectLst/>
                        <a:latin typeface="Arial" panose="020B0604020202020204" pitchFamily="34" charset="0"/>
                      </a:endParaRPr>
                    </a:p>
                  </a:txBody>
                  <a:tcPr marL="19050" marR="19050" marT="19038" marB="19038" anchor="ctr">
                    <a:lnL>
                      <a:noFill/>
                    </a:lnL>
                    <a:lnR>
                      <a:noFill/>
                    </a:lnR>
                    <a:lnT>
                      <a:noFill/>
                    </a:lnT>
                    <a:lnB>
                      <a:noFill/>
                    </a:lnB>
                  </a:tcPr>
                </a:tc>
                <a:tc gridSpan="2">
                  <a:txBody>
                    <a:bodyPr/>
                    <a:lstStyle/>
                    <a:p>
                      <a:pPr algn="ctr"/>
                      <a:r>
                        <a:rPr lang="en-US" sz="1800" b="1">
                          <a:effectLst/>
                          <a:latin typeface="Arial" panose="020B0604020202020204" pitchFamily="34" charset="0"/>
                        </a:rPr>
                        <a:t>Quantity</a:t>
                      </a:r>
                      <a:endParaRPr lang="en-US" sz="1800">
                        <a:effectLst/>
                        <a:latin typeface="Arial" panose="020B0604020202020204" pitchFamily="34" charset="0"/>
                      </a:endParaRPr>
                    </a:p>
                  </a:txBody>
                  <a:tcPr marL="19050" marR="19050" marT="19038" marB="19038" anchor="ctr">
                    <a:lnL>
                      <a:noFill/>
                    </a:lnL>
                    <a:lnR>
                      <a:noFill/>
                    </a:lnR>
                    <a:lnT>
                      <a:noFill/>
                    </a:lnT>
                    <a:lnB>
                      <a:noFill/>
                    </a:lnB>
                  </a:tcPr>
                </a:tc>
                <a:tc hMerge="1">
                  <a:txBody>
                    <a:bodyPr/>
                    <a:lstStyle/>
                    <a:p>
                      <a:pPr algn="ctr"/>
                      <a:endParaRPr lang="en-US">
                        <a:effectLst/>
                        <a:latin typeface="Arial" panose="020B0604020202020204" pitchFamily="34" charset="0"/>
                      </a:endParaRPr>
                    </a:p>
                  </a:txBody>
                  <a:tcPr marL="19050" marR="19050" marT="19050" marB="19050" anchor="ctr">
                    <a:lnL>
                      <a:noFill/>
                    </a:lnL>
                    <a:lnR>
                      <a:noFill/>
                    </a:lnR>
                    <a:lnT>
                      <a:noFill/>
                    </a:lnT>
                    <a:lnB>
                      <a:noFill/>
                    </a:lnB>
                  </a:tcPr>
                </a:tc>
                <a:tc>
                  <a:txBody>
                    <a:bodyPr/>
                    <a:lstStyle/>
                    <a:p>
                      <a:pPr algn="ctr"/>
                      <a:r>
                        <a:rPr lang="en-US" sz="1800" b="1">
                          <a:effectLst/>
                          <a:latin typeface="Arial" panose="020B0604020202020204" pitchFamily="34" charset="0"/>
                        </a:rPr>
                        <a:t>Percentage (%)</a:t>
                      </a:r>
                      <a:endParaRPr lang="en-US" sz="1800">
                        <a:effectLst/>
                        <a:latin typeface="Arial" panose="020B0604020202020204" pitchFamily="34" charset="0"/>
                      </a:endParaRPr>
                    </a:p>
                  </a:txBody>
                  <a:tcPr marL="19050" marR="19050" marT="19038" marB="19038" anchor="ctr">
                    <a:lnL>
                      <a:noFill/>
                    </a:lnL>
                    <a:lnR>
                      <a:noFill/>
                    </a:lnR>
                    <a:lnT>
                      <a:noFill/>
                    </a:lnT>
                    <a:lnB>
                      <a:noFill/>
                    </a:lnB>
                  </a:tcPr>
                </a:tc>
                <a:extLst>
                  <a:ext uri="{0D108BD9-81ED-4DB2-BD59-A6C34878D82A}">
                    <a16:rowId xmlns:a16="http://schemas.microsoft.com/office/drawing/2014/main" val="1951333370"/>
                  </a:ext>
                </a:extLst>
              </a:tr>
              <a:tr h="312363">
                <a:tc>
                  <a:txBody>
                    <a:bodyPr/>
                    <a:lstStyle/>
                    <a:p>
                      <a:r>
                        <a:rPr lang="en-US" sz="1800">
                          <a:effectLst/>
                          <a:latin typeface="Arial" panose="020B0604020202020204" pitchFamily="34" charset="0"/>
                        </a:rPr>
                        <a:t>Participation</a:t>
                      </a:r>
                    </a:p>
                  </a:txBody>
                  <a:tcPr marL="19050" marR="19050" marT="19038" marB="19038" anchor="ctr">
                    <a:lnL>
                      <a:noFill/>
                    </a:lnL>
                    <a:lnR>
                      <a:noFill/>
                    </a:lnR>
                    <a:lnT>
                      <a:noFill/>
                    </a:lnT>
                    <a:lnB>
                      <a:noFill/>
                    </a:lnB>
                  </a:tcPr>
                </a:tc>
                <a:tc gridSpan="2">
                  <a:txBody>
                    <a:bodyPr/>
                    <a:lstStyle/>
                    <a:p>
                      <a:pPr algn="ctr"/>
                      <a:r>
                        <a:rPr lang="en-US" sz="1800">
                          <a:effectLst/>
                          <a:latin typeface="Arial" panose="020B0604020202020204" pitchFamily="34" charset="0"/>
                        </a:rPr>
                        <a:t>1</a:t>
                      </a:r>
                    </a:p>
                  </a:txBody>
                  <a:tcPr marL="19050" marR="19050" marT="19038" marB="19038" anchor="ctr">
                    <a:lnL>
                      <a:noFill/>
                    </a:lnL>
                    <a:lnR>
                      <a:noFill/>
                    </a:lnR>
                    <a:lnT>
                      <a:noFill/>
                    </a:lnT>
                    <a:lnB>
                      <a:noFill/>
                    </a:lnB>
                  </a:tcPr>
                </a:tc>
                <a:tc hMerge="1">
                  <a:txBody>
                    <a:bodyPr/>
                    <a:lstStyle/>
                    <a:p>
                      <a:pPr algn="ctr"/>
                      <a:endParaRPr lang="en-US">
                        <a:effectLst/>
                        <a:latin typeface="Arial" panose="020B0604020202020204" pitchFamily="34" charset="0"/>
                      </a:endParaRPr>
                    </a:p>
                  </a:txBody>
                  <a:tcPr marL="19050" marR="19050" marT="19050" marB="19050" anchor="ctr">
                    <a:lnL>
                      <a:noFill/>
                    </a:lnL>
                    <a:lnR>
                      <a:noFill/>
                    </a:lnR>
                    <a:lnT>
                      <a:noFill/>
                    </a:lnT>
                    <a:lnB>
                      <a:noFill/>
                    </a:lnB>
                  </a:tcPr>
                </a:tc>
                <a:tc>
                  <a:txBody>
                    <a:bodyPr/>
                    <a:lstStyle/>
                    <a:p>
                      <a:pPr algn="ctr"/>
                      <a:r>
                        <a:rPr lang="en-US" sz="1800" dirty="0" smtClean="0">
                          <a:effectLst/>
                          <a:latin typeface="Arial" panose="020B0604020202020204" pitchFamily="34" charset="0"/>
                        </a:rPr>
                        <a:t>10</a:t>
                      </a:r>
                      <a:endParaRPr lang="en-US" sz="1800" dirty="0">
                        <a:effectLst/>
                        <a:latin typeface="Arial" panose="020B0604020202020204" pitchFamily="34" charset="0"/>
                      </a:endParaRPr>
                    </a:p>
                  </a:txBody>
                  <a:tcPr marL="19050" marR="19050" marT="19038" marB="19038" anchor="ctr">
                    <a:lnL>
                      <a:noFill/>
                    </a:lnL>
                    <a:lnR>
                      <a:noFill/>
                    </a:lnR>
                    <a:lnT>
                      <a:noFill/>
                    </a:lnT>
                    <a:lnB>
                      <a:noFill/>
                    </a:lnB>
                  </a:tcPr>
                </a:tc>
                <a:extLst>
                  <a:ext uri="{0D108BD9-81ED-4DB2-BD59-A6C34878D82A}">
                    <a16:rowId xmlns:a16="http://schemas.microsoft.com/office/drawing/2014/main" val="3697336588"/>
                  </a:ext>
                </a:extLst>
              </a:tr>
              <a:tr h="312363">
                <a:tc>
                  <a:txBody>
                    <a:bodyPr/>
                    <a:lstStyle/>
                    <a:p>
                      <a:r>
                        <a:rPr lang="en-US" sz="1800">
                          <a:effectLst/>
                          <a:latin typeface="Arial" panose="020B0604020202020204" pitchFamily="34" charset="0"/>
                        </a:rPr>
                        <a:t>Quiz</a:t>
                      </a:r>
                    </a:p>
                  </a:txBody>
                  <a:tcPr marL="19050" marR="19050" marT="19038" marB="19038" anchor="ctr">
                    <a:lnL>
                      <a:noFill/>
                    </a:lnL>
                    <a:lnR>
                      <a:noFill/>
                    </a:lnR>
                    <a:lnT>
                      <a:noFill/>
                    </a:lnT>
                    <a:lnB>
                      <a:noFill/>
                    </a:lnB>
                  </a:tcPr>
                </a:tc>
                <a:tc gridSpan="2">
                  <a:txBody>
                    <a:bodyPr/>
                    <a:lstStyle/>
                    <a:p>
                      <a:pPr algn="ctr"/>
                      <a:r>
                        <a:rPr lang="en-US" sz="1800">
                          <a:effectLst/>
                          <a:latin typeface="Arial" panose="020B0604020202020204" pitchFamily="34" charset="0"/>
                        </a:rPr>
                        <a:t>1</a:t>
                      </a:r>
                    </a:p>
                  </a:txBody>
                  <a:tcPr marL="19050" marR="19050" marT="19038" marB="19038" anchor="ctr">
                    <a:lnL>
                      <a:noFill/>
                    </a:lnL>
                    <a:lnR>
                      <a:noFill/>
                    </a:lnR>
                    <a:lnT>
                      <a:noFill/>
                    </a:lnT>
                    <a:lnB>
                      <a:noFill/>
                    </a:lnB>
                  </a:tcPr>
                </a:tc>
                <a:tc hMerge="1">
                  <a:txBody>
                    <a:bodyPr/>
                    <a:lstStyle/>
                    <a:p>
                      <a:pPr algn="ctr"/>
                      <a:endParaRPr lang="en-US">
                        <a:effectLst/>
                        <a:latin typeface="Arial" panose="020B0604020202020204" pitchFamily="34" charset="0"/>
                      </a:endParaRPr>
                    </a:p>
                  </a:txBody>
                  <a:tcPr marL="19050" marR="19050" marT="19050" marB="19050" anchor="ctr">
                    <a:lnL>
                      <a:noFill/>
                    </a:lnL>
                    <a:lnR>
                      <a:noFill/>
                    </a:lnR>
                    <a:lnT>
                      <a:noFill/>
                    </a:lnT>
                    <a:lnB>
                      <a:noFill/>
                    </a:lnB>
                  </a:tcPr>
                </a:tc>
                <a:tc>
                  <a:txBody>
                    <a:bodyPr/>
                    <a:lstStyle/>
                    <a:p>
                      <a:pPr algn="ctr"/>
                      <a:r>
                        <a:rPr lang="en-US" sz="1800" dirty="0" smtClean="0">
                          <a:effectLst/>
                          <a:latin typeface="Arial" panose="020B0604020202020204" pitchFamily="34" charset="0"/>
                        </a:rPr>
                        <a:t>5</a:t>
                      </a:r>
                      <a:endParaRPr lang="en-US" sz="1800" dirty="0">
                        <a:effectLst/>
                        <a:latin typeface="Arial" panose="020B0604020202020204" pitchFamily="34" charset="0"/>
                      </a:endParaRPr>
                    </a:p>
                  </a:txBody>
                  <a:tcPr marL="19050" marR="19050" marT="19038" marB="19038" anchor="ctr">
                    <a:lnL>
                      <a:noFill/>
                    </a:lnL>
                    <a:lnR>
                      <a:noFill/>
                    </a:lnR>
                    <a:lnT>
                      <a:noFill/>
                    </a:lnT>
                    <a:lnB>
                      <a:noFill/>
                    </a:lnB>
                  </a:tcPr>
                </a:tc>
                <a:extLst>
                  <a:ext uri="{0D108BD9-81ED-4DB2-BD59-A6C34878D82A}">
                    <a16:rowId xmlns:a16="http://schemas.microsoft.com/office/drawing/2014/main" val="497987496"/>
                  </a:ext>
                </a:extLst>
              </a:tr>
              <a:tr h="312363">
                <a:tc>
                  <a:txBody>
                    <a:bodyPr/>
                    <a:lstStyle/>
                    <a:p>
                      <a:r>
                        <a:rPr lang="en-US" sz="1800">
                          <a:effectLst/>
                          <a:latin typeface="Arial" panose="020B0604020202020204" pitchFamily="34" charset="0"/>
                        </a:rPr>
                        <a:t>Homework</a:t>
                      </a:r>
                    </a:p>
                  </a:txBody>
                  <a:tcPr marL="19050" marR="19050" marT="19038" marB="19038" anchor="ctr">
                    <a:lnL>
                      <a:noFill/>
                    </a:lnL>
                    <a:lnR>
                      <a:noFill/>
                    </a:lnR>
                    <a:lnT>
                      <a:noFill/>
                    </a:lnT>
                    <a:lnB>
                      <a:noFill/>
                    </a:lnB>
                  </a:tcPr>
                </a:tc>
                <a:tc gridSpan="2">
                  <a:txBody>
                    <a:bodyPr/>
                    <a:lstStyle/>
                    <a:p>
                      <a:pPr algn="ctr"/>
                      <a:r>
                        <a:rPr lang="en-US" sz="1800">
                          <a:effectLst/>
                          <a:latin typeface="Arial" panose="020B0604020202020204" pitchFamily="34" charset="0"/>
                        </a:rPr>
                        <a:t>1</a:t>
                      </a:r>
                    </a:p>
                  </a:txBody>
                  <a:tcPr marL="19050" marR="19050" marT="19038" marB="19038" anchor="ctr">
                    <a:lnL>
                      <a:noFill/>
                    </a:lnL>
                    <a:lnR>
                      <a:noFill/>
                    </a:lnR>
                    <a:lnT>
                      <a:noFill/>
                    </a:lnT>
                    <a:lnB>
                      <a:noFill/>
                    </a:lnB>
                  </a:tcPr>
                </a:tc>
                <a:tc hMerge="1">
                  <a:txBody>
                    <a:bodyPr/>
                    <a:lstStyle/>
                    <a:p>
                      <a:pPr algn="ctr"/>
                      <a:endParaRPr lang="en-US">
                        <a:effectLst/>
                        <a:latin typeface="Arial" panose="020B0604020202020204" pitchFamily="34" charset="0"/>
                      </a:endParaRPr>
                    </a:p>
                  </a:txBody>
                  <a:tcPr marL="19050" marR="19050" marT="19050" marB="19050" anchor="ctr">
                    <a:lnL>
                      <a:noFill/>
                    </a:lnL>
                    <a:lnR>
                      <a:noFill/>
                    </a:lnR>
                    <a:lnT>
                      <a:noFill/>
                    </a:lnT>
                    <a:lnB>
                      <a:noFill/>
                    </a:lnB>
                  </a:tcPr>
                </a:tc>
                <a:tc>
                  <a:txBody>
                    <a:bodyPr/>
                    <a:lstStyle/>
                    <a:p>
                      <a:pPr algn="ctr"/>
                      <a:r>
                        <a:rPr lang="en-US" sz="1800" dirty="0" smtClean="0">
                          <a:effectLst/>
                          <a:latin typeface="Arial" panose="020B0604020202020204" pitchFamily="34" charset="0"/>
                        </a:rPr>
                        <a:t>10</a:t>
                      </a:r>
                      <a:endParaRPr lang="en-US" sz="1800" dirty="0">
                        <a:effectLst/>
                        <a:latin typeface="Arial" panose="020B0604020202020204" pitchFamily="34" charset="0"/>
                      </a:endParaRPr>
                    </a:p>
                  </a:txBody>
                  <a:tcPr marL="19050" marR="19050" marT="19038" marB="19038" anchor="ctr">
                    <a:lnL>
                      <a:noFill/>
                    </a:lnL>
                    <a:lnR>
                      <a:noFill/>
                    </a:lnR>
                    <a:lnT>
                      <a:noFill/>
                    </a:lnT>
                    <a:lnB>
                      <a:noFill/>
                    </a:lnB>
                  </a:tcPr>
                </a:tc>
                <a:extLst>
                  <a:ext uri="{0D108BD9-81ED-4DB2-BD59-A6C34878D82A}">
                    <a16:rowId xmlns:a16="http://schemas.microsoft.com/office/drawing/2014/main" val="2517020435"/>
                  </a:ext>
                </a:extLst>
              </a:tr>
              <a:tr h="312363">
                <a:tc>
                  <a:txBody>
                    <a:bodyPr/>
                    <a:lstStyle/>
                    <a:p>
                      <a:r>
                        <a:rPr lang="en-US" sz="1800">
                          <a:effectLst/>
                          <a:latin typeface="Arial" panose="020B0604020202020204" pitchFamily="34" charset="0"/>
                        </a:rPr>
                        <a:t>Midterm Exam(s)</a:t>
                      </a:r>
                    </a:p>
                  </a:txBody>
                  <a:tcPr marL="19050" marR="19050" marT="19038" marB="19038" anchor="ctr">
                    <a:lnL>
                      <a:noFill/>
                    </a:lnL>
                    <a:lnR>
                      <a:noFill/>
                    </a:lnR>
                    <a:lnT>
                      <a:noFill/>
                    </a:lnT>
                    <a:lnB>
                      <a:noFill/>
                    </a:lnB>
                  </a:tcPr>
                </a:tc>
                <a:tc gridSpan="2">
                  <a:txBody>
                    <a:bodyPr/>
                    <a:lstStyle/>
                    <a:p>
                      <a:pPr algn="ctr"/>
                      <a:r>
                        <a:rPr lang="en-US" sz="1800">
                          <a:effectLst/>
                          <a:latin typeface="Arial" panose="020B0604020202020204" pitchFamily="34" charset="0"/>
                        </a:rPr>
                        <a:t>1</a:t>
                      </a:r>
                    </a:p>
                  </a:txBody>
                  <a:tcPr marL="19050" marR="19050" marT="19038" marB="19038" anchor="ctr">
                    <a:lnL>
                      <a:noFill/>
                    </a:lnL>
                    <a:lnR>
                      <a:noFill/>
                    </a:lnR>
                    <a:lnT>
                      <a:noFill/>
                    </a:lnT>
                    <a:lnB>
                      <a:noFill/>
                    </a:lnB>
                  </a:tcPr>
                </a:tc>
                <a:tc hMerge="1">
                  <a:txBody>
                    <a:bodyPr/>
                    <a:lstStyle/>
                    <a:p>
                      <a:pPr algn="ctr"/>
                      <a:endParaRPr lang="en-US">
                        <a:effectLst/>
                        <a:latin typeface="Arial" panose="020B0604020202020204" pitchFamily="34" charset="0"/>
                      </a:endParaRPr>
                    </a:p>
                  </a:txBody>
                  <a:tcPr marL="19050" marR="19050" marT="19050" marB="19050" anchor="ctr">
                    <a:lnL>
                      <a:noFill/>
                    </a:lnL>
                    <a:lnR>
                      <a:noFill/>
                    </a:lnR>
                    <a:lnT>
                      <a:noFill/>
                    </a:lnT>
                    <a:lnB>
                      <a:noFill/>
                    </a:lnB>
                  </a:tcPr>
                </a:tc>
                <a:tc>
                  <a:txBody>
                    <a:bodyPr/>
                    <a:lstStyle/>
                    <a:p>
                      <a:pPr algn="ctr"/>
                      <a:r>
                        <a:rPr lang="en-US" sz="1800">
                          <a:effectLst/>
                          <a:latin typeface="Arial" panose="020B0604020202020204" pitchFamily="34" charset="0"/>
                        </a:rPr>
                        <a:t>20</a:t>
                      </a:r>
                    </a:p>
                  </a:txBody>
                  <a:tcPr marL="19050" marR="19050" marT="19038" marB="19038" anchor="ctr">
                    <a:lnL>
                      <a:noFill/>
                    </a:lnL>
                    <a:lnR>
                      <a:noFill/>
                    </a:lnR>
                    <a:lnT>
                      <a:noFill/>
                    </a:lnT>
                    <a:lnB>
                      <a:noFill/>
                    </a:lnB>
                  </a:tcPr>
                </a:tc>
                <a:extLst>
                  <a:ext uri="{0D108BD9-81ED-4DB2-BD59-A6C34878D82A}">
                    <a16:rowId xmlns:a16="http://schemas.microsoft.com/office/drawing/2014/main" val="2961638825"/>
                  </a:ext>
                </a:extLst>
              </a:tr>
              <a:tr h="312363">
                <a:tc>
                  <a:txBody>
                    <a:bodyPr/>
                    <a:lstStyle/>
                    <a:p>
                      <a:r>
                        <a:rPr lang="en-US" sz="1800">
                          <a:effectLst/>
                          <a:latin typeface="Arial" panose="020B0604020202020204" pitchFamily="34" charset="0"/>
                        </a:rPr>
                        <a:t>Presentation</a:t>
                      </a:r>
                    </a:p>
                  </a:txBody>
                  <a:tcPr marL="19050" marR="19050" marT="19038" marB="19038" anchor="ctr">
                    <a:lnL>
                      <a:noFill/>
                    </a:lnL>
                    <a:lnR>
                      <a:noFill/>
                    </a:lnR>
                    <a:lnT>
                      <a:noFill/>
                    </a:lnT>
                    <a:lnB>
                      <a:noFill/>
                    </a:lnB>
                  </a:tcPr>
                </a:tc>
                <a:tc gridSpan="2">
                  <a:txBody>
                    <a:bodyPr/>
                    <a:lstStyle/>
                    <a:p>
                      <a:pPr algn="ctr"/>
                      <a:r>
                        <a:rPr lang="en-US" sz="1800">
                          <a:effectLst/>
                          <a:latin typeface="Arial" panose="020B0604020202020204" pitchFamily="34" charset="0"/>
                        </a:rPr>
                        <a:t>1</a:t>
                      </a:r>
                    </a:p>
                  </a:txBody>
                  <a:tcPr marL="19050" marR="19050" marT="19038" marB="19038" anchor="ctr">
                    <a:lnL>
                      <a:noFill/>
                    </a:lnL>
                    <a:lnR>
                      <a:noFill/>
                    </a:lnR>
                    <a:lnT>
                      <a:noFill/>
                    </a:lnT>
                    <a:lnB>
                      <a:noFill/>
                    </a:lnB>
                  </a:tcPr>
                </a:tc>
                <a:tc hMerge="1">
                  <a:txBody>
                    <a:bodyPr/>
                    <a:lstStyle/>
                    <a:p>
                      <a:pPr algn="ctr"/>
                      <a:endParaRPr lang="en-US">
                        <a:effectLst/>
                        <a:latin typeface="Arial" panose="020B0604020202020204" pitchFamily="34" charset="0"/>
                      </a:endParaRPr>
                    </a:p>
                  </a:txBody>
                  <a:tcPr marL="19050" marR="19050" marT="19050" marB="19050" anchor="ctr">
                    <a:lnL>
                      <a:noFill/>
                    </a:lnL>
                    <a:lnR>
                      <a:noFill/>
                    </a:lnR>
                    <a:lnT>
                      <a:noFill/>
                    </a:lnT>
                    <a:lnB>
                      <a:noFill/>
                    </a:lnB>
                  </a:tcPr>
                </a:tc>
                <a:tc>
                  <a:txBody>
                    <a:bodyPr/>
                    <a:lstStyle/>
                    <a:p>
                      <a:pPr algn="ctr"/>
                      <a:r>
                        <a:rPr lang="en-US" sz="1800">
                          <a:effectLst/>
                          <a:latin typeface="Arial" panose="020B0604020202020204" pitchFamily="34" charset="0"/>
                        </a:rPr>
                        <a:t>10</a:t>
                      </a:r>
                    </a:p>
                  </a:txBody>
                  <a:tcPr marL="19050" marR="19050" marT="19038" marB="19038" anchor="ctr">
                    <a:lnL>
                      <a:noFill/>
                    </a:lnL>
                    <a:lnR>
                      <a:noFill/>
                    </a:lnR>
                    <a:lnT>
                      <a:noFill/>
                    </a:lnT>
                    <a:lnB>
                      <a:noFill/>
                    </a:lnB>
                  </a:tcPr>
                </a:tc>
                <a:extLst>
                  <a:ext uri="{0D108BD9-81ED-4DB2-BD59-A6C34878D82A}">
                    <a16:rowId xmlns:a16="http://schemas.microsoft.com/office/drawing/2014/main" val="2980656584"/>
                  </a:ext>
                </a:extLst>
              </a:tr>
              <a:tr h="312363">
                <a:tc>
                  <a:txBody>
                    <a:bodyPr/>
                    <a:lstStyle/>
                    <a:p>
                      <a:r>
                        <a:rPr lang="en-US" sz="1800" dirty="0" smtClean="0">
                          <a:effectLst/>
                          <a:latin typeface="Arial" panose="020B0604020202020204" pitchFamily="34" charset="0"/>
                        </a:rPr>
                        <a:t>Field</a:t>
                      </a:r>
                      <a:r>
                        <a:rPr lang="en-US" sz="1800" baseline="0" dirty="0" smtClean="0">
                          <a:effectLst/>
                          <a:latin typeface="Arial" panose="020B0604020202020204" pitchFamily="34" charset="0"/>
                        </a:rPr>
                        <a:t> visit</a:t>
                      </a:r>
                      <a:endParaRPr lang="en-US" sz="1800" dirty="0">
                        <a:effectLst/>
                        <a:latin typeface="Arial" panose="020B0604020202020204" pitchFamily="34" charset="0"/>
                      </a:endParaRPr>
                    </a:p>
                  </a:txBody>
                  <a:tcPr marL="19050" marR="19050" marT="19038" marB="19038" anchor="ctr">
                    <a:lnL>
                      <a:noFill/>
                    </a:lnL>
                    <a:lnR>
                      <a:noFill/>
                    </a:lnR>
                    <a:lnT>
                      <a:noFill/>
                    </a:lnT>
                    <a:lnB>
                      <a:noFill/>
                    </a:lnB>
                  </a:tcPr>
                </a:tc>
                <a:tc gridSpan="2">
                  <a:txBody>
                    <a:bodyPr/>
                    <a:lstStyle/>
                    <a:p>
                      <a:pPr algn="ctr"/>
                      <a:r>
                        <a:rPr lang="en-US" sz="1800">
                          <a:effectLst/>
                          <a:latin typeface="Arial" panose="020B0604020202020204" pitchFamily="34" charset="0"/>
                        </a:rPr>
                        <a:t>1</a:t>
                      </a:r>
                    </a:p>
                  </a:txBody>
                  <a:tcPr marL="19050" marR="19050" marT="19038" marB="19038" anchor="ctr">
                    <a:lnL>
                      <a:noFill/>
                    </a:lnL>
                    <a:lnR>
                      <a:noFill/>
                    </a:lnR>
                    <a:lnT>
                      <a:noFill/>
                    </a:lnT>
                    <a:lnB>
                      <a:noFill/>
                    </a:lnB>
                  </a:tcPr>
                </a:tc>
                <a:tc hMerge="1">
                  <a:txBody>
                    <a:bodyPr/>
                    <a:lstStyle/>
                    <a:p>
                      <a:pPr algn="ctr"/>
                      <a:endParaRPr lang="en-US">
                        <a:effectLst/>
                        <a:latin typeface="Arial" panose="020B0604020202020204" pitchFamily="34" charset="0"/>
                      </a:endParaRPr>
                    </a:p>
                  </a:txBody>
                  <a:tcPr marL="19050" marR="19050" marT="19050" marB="19050" anchor="ctr">
                    <a:lnL>
                      <a:noFill/>
                    </a:lnL>
                    <a:lnR>
                      <a:noFill/>
                    </a:lnR>
                    <a:lnT>
                      <a:noFill/>
                    </a:lnT>
                    <a:lnB>
                      <a:noFill/>
                    </a:lnB>
                  </a:tcPr>
                </a:tc>
                <a:tc>
                  <a:txBody>
                    <a:bodyPr/>
                    <a:lstStyle/>
                    <a:p>
                      <a:pPr algn="ctr"/>
                      <a:r>
                        <a:rPr lang="en-US" sz="1800">
                          <a:effectLst/>
                          <a:latin typeface="Arial" panose="020B0604020202020204" pitchFamily="34" charset="0"/>
                        </a:rPr>
                        <a:t>5</a:t>
                      </a:r>
                    </a:p>
                  </a:txBody>
                  <a:tcPr marL="19050" marR="19050" marT="19038" marB="19038" anchor="ctr">
                    <a:lnL>
                      <a:noFill/>
                    </a:lnL>
                    <a:lnR>
                      <a:noFill/>
                    </a:lnR>
                    <a:lnT>
                      <a:noFill/>
                    </a:lnT>
                    <a:lnB>
                      <a:noFill/>
                    </a:lnB>
                  </a:tcPr>
                </a:tc>
                <a:extLst>
                  <a:ext uri="{0D108BD9-81ED-4DB2-BD59-A6C34878D82A}">
                    <a16:rowId xmlns:a16="http://schemas.microsoft.com/office/drawing/2014/main" val="3786111494"/>
                  </a:ext>
                </a:extLst>
              </a:tr>
              <a:tr h="312363">
                <a:tc>
                  <a:txBody>
                    <a:bodyPr/>
                    <a:lstStyle/>
                    <a:p>
                      <a:r>
                        <a:rPr lang="en-US" sz="1800" dirty="0">
                          <a:effectLst/>
                          <a:latin typeface="Arial" panose="020B0604020202020204" pitchFamily="34" charset="0"/>
                        </a:rPr>
                        <a:t>Final Exam</a:t>
                      </a:r>
                    </a:p>
                  </a:txBody>
                  <a:tcPr marL="19050" marR="19050" marT="19038" marB="19038" anchor="ctr">
                    <a:lnL>
                      <a:noFill/>
                    </a:lnL>
                    <a:lnR>
                      <a:noFill/>
                    </a:lnR>
                    <a:lnT>
                      <a:noFill/>
                    </a:lnT>
                    <a:lnB>
                      <a:noFill/>
                    </a:lnB>
                  </a:tcPr>
                </a:tc>
                <a:tc gridSpan="2">
                  <a:txBody>
                    <a:bodyPr/>
                    <a:lstStyle/>
                    <a:p>
                      <a:pPr algn="ctr"/>
                      <a:r>
                        <a:rPr lang="en-US" sz="1800">
                          <a:effectLst/>
                          <a:latin typeface="Arial" panose="020B0604020202020204" pitchFamily="34" charset="0"/>
                        </a:rPr>
                        <a:t>1</a:t>
                      </a:r>
                    </a:p>
                  </a:txBody>
                  <a:tcPr marL="19050" marR="19050" marT="19038" marB="19038" anchor="ctr">
                    <a:lnL>
                      <a:noFill/>
                    </a:lnL>
                    <a:lnR>
                      <a:noFill/>
                    </a:lnR>
                    <a:lnT>
                      <a:noFill/>
                    </a:lnT>
                    <a:lnB>
                      <a:noFill/>
                    </a:lnB>
                  </a:tcPr>
                </a:tc>
                <a:tc hMerge="1">
                  <a:txBody>
                    <a:bodyPr/>
                    <a:lstStyle/>
                    <a:p>
                      <a:pPr algn="ctr"/>
                      <a:endParaRPr lang="en-US">
                        <a:effectLst/>
                        <a:latin typeface="Arial" panose="020B0604020202020204" pitchFamily="34" charset="0"/>
                      </a:endParaRPr>
                    </a:p>
                  </a:txBody>
                  <a:tcPr marL="19050" marR="19050" marT="19050" marB="19050" anchor="ctr">
                    <a:lnL>
                      <a:noFill/>
                    </a:lnL>
                    <a:lnR>
                      <a:noFill/>
                    </a:lnR>
                    <a:lnT>
                      <a:noFill/>
                    </a:lnT>
                    <a:lnB>
                      <a:noFill/>
                    </a:lnB>
                  </a:tcPr>
                </a:tc>
                <a:tc>
                  <a:txBody>
                    <a:bodyPr/>
                    <a:lstStyle/>
                    <a:p>
                      <a:pPr algn="ctr"/>
                      <a:r>
                        <a:rPr lang="en-US" sz="1800">
                          <a:effectLst/>
                          <a:latin typeface="Arial" panose="020B0604020202020204" pitchFamily="34" charset="0"/>
                        </a:rPr>
                        <a:t>40</a:t>
                      </a:r>
                    </a:p>
                  </a:txBody>
                  <a:tcPr marL="19050" marR="19050" marT="19038" marB="19038" anchor="ctr">
                    <a:lnL>
                      <a:noFill/>
                    </a:lnL>
                    <a:lnR>
                      <a:noFill/>
                    </a:lnR>
                    <a:lnT>
                      <a:noFill/>
                    </a:lnT>
                    <a:lnB>
                      <a:noFill/>
                    </a:lnB>
                  </a:tcPr>
                </a:tc>
                <a:extLst>
                  <a:ext uri="{0D108BD9-81ED-4DB2-BD59-A6C34878D82A}">
                    <a16:rowId xmlns:a16="http://schemas.microsoft.com/office/drawing/2014/main" val="1048108838"/>
                  </a:ext>
                </a:extLst>
              </a:tr>
              <a:tr h="312363">
                <a:tc gridSpan="3">
                  <a:txBody>
                    <a:bodyPr/>
                    <a:lstStyle/>
                    <a:p>
                      <a:pPr algn="ctr"/>
                      <a:r>
                        <a:rPr lang="en-US" sz="1800">
                          <a:effectLst/>
                          <a:latin typeface="Arial" panose="020B0604020202020204" pitchFamily="34" charset="0"/>
                        </a:rPr>
                        <a:t>Total</a:t>
                      </a:r>
                    </a:p>
                  </a:txBody>
                  <a:tcPr marL="19050" marR="19050" marT="19038" marB="19038"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a:r>
                        <a:rPr lang="en-US" sz="1800">
                          <a:effectLst/>
                          <a:latin typeface="Arial" panose="020B0604020202020204" pitchFamily="34" charset="0"/>
                        </a:rPr>
                        <a:t>100</a:t>
                      </a:r>
                    </a:p>
                  </a:txBody>
                  <a:tcPr marL="19050" marR="19050" marT="19038" marB="19038" anchor="ctr">
                    <a:lnL>
                      <a:noFill/>
                    </a:lnL>
                    <a:lnR>
                      <a:noFill/>
                    </a:lnR>
                    <a:lnT>
                      <a:noFill/>
                    </a:lnT>
                    <a:lnB>
                      <a:noFill/>
                    </a:lnB>
                  </a:tcPr>
                </a:tc>
                <a:extLst>
                  <a:ext uri="{0D108BD9-81ED-4DB2-BD59-A6C34878D82A}">
                    <a16:rowId xmlns:a16="http://schemas.microsoft.com/office/drawing/2014/main" val="4242107703"/>
                  </a:ext>
                </a:extLst>
              </a:tr>
              <a:tr h="365674">
                <a:tc gridSpan="2">
                  <a:txBody>
                    <a:bodyPr/>
                    <a:lstStyle/>
                    <a:p>
                      <a:endParaRPr lang="en-US" sz="1800"/>
                    </a:p>
                  </a:txBody>
                  <a:tcPr marT="45694" marB="45694">
                    <a:lnT>
                      <a:noFill/>
                    </a:lnT>
                  </a:tcPr>
                </a:tc>
                <a:tc hMerge="1">
                  <a:txBody>
                    <a:bodyPr/>
                    <a:lstStyle/>
                    <a:p>
                      <a:endParaRPr lang="en-US"/>
                    </a:p>
                  </a:txBody>
                  <a:tcPr/>
                </a:tc>
                <a:tc>
                  <a:txBody>
                    <a:bodyPr/>
                    <a:lstStyle/>
                    <a:p>
                      <a:endParaRPr lang="en-US" sz="1800"/>
                    </a:p>
                  </a:txBody>
                  <a:tcPr marT="45694" marB="45694">
                    <a:lnT>
                      <a:noFill/>
                    </a:lnT>
                  </a:tcPr>
                </a:tc>
                <a:tc>
                  <a:txBody>
                    <a:bodyPr/>
                    <a:lstStyle/>
                    <a:p>
                      <a:endParaRPr lang="en-US" sz="1800" dirty="0"/>
                    </a:p>
                  </a:txBody>
                  <a:tcPr marT="45694" marB="45694">
                    <a:lnT>
                      <a:noFill/>
                    </a:lnT>
                  </a:tcPr>
                </a:tc>
                <a:extLst>
                  <a:ext uri="{0D108BD9-81ED-4DB2-BD59-A6C34878D82A}">
                    <a16:rowId xmlns:a16="http://schemas.microsoft.com/office/drawing/2014/main" val="2155439847"/>
                  </a:ext>
                </a:extLst>
              </a:tr>
            </a:tbl>
          </a:graphicData>
        </a:graphic>
      </p:graphicFrame>
      <p:sp>
        <p:nvSpPr>
          <p:cNvPr id="3" name="Rectangle 1"/>
          <p:cNvSpPr>
            <a:spLocks noChangeArrowheads="1"/>
          </p:cNvSpPr>
          <p:nvPr/>
        </p:nvSpPr>
        <p:spPr bwMode="auto">
          <a:xfrm>
            <a:off x="152400" y="1111250"/>
            <a:ext cx="8382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COURSE EVALUATION CRITERIA</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6015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228600" y="457200"/>
            <a:ext cx="8686800" cy="1981200"/>
          </a:xfrm>
        </p:spPr>
        <p:txBody>
          <a:bodyPr/>
          <a:lstStyle/>
          <a:p>
            <a:pPr algn="just" eaLnBrk="1" hangingPunct="1">
              <a:lnSpc>
                <a:spcPct val="80000"/>
              </a:lnSpc>
              <a:buFontTx/>
              <a:buNone/>
            </a:pPr>
            <a:r>
              <a:rPr lang="en-US" sz="3600" b="1" i="1"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Sex </a:t>
            </a:r>
            <a:endParaRPr lang="en-US" sz="3600" b="1" i="1" u="sng" dirty="0" smtClean="0">
              <a:solidFill>
                <a:srgbClr val="0070C0"/>
              </a:solidFill>
              <a:effectLst>
                <a:outerShdw blurRad="38100" dist="38100" dir="2700000" algn="tl">
                  <a:srgbClr val="000000">
                    <a:alpha val="43137"/>
                  </a:srgbClr>
                </a:outerShdw>
              </a:effectLst>
              <a:latin typeface="Calibri" pitchFamily="34" charset="0"/>
              <a:cs typeface="Calibri" pitchFamily="34" charset="0"/>
            </a:endParaRPr>
          </a:p>
          <a:p>
            <a:pPr algn="just" eaLnBrk="1" hangingPunct="1">
              <a:lnSpc>
                <a:spcPct val="80000"/>
              </a:lnSpc>
              <a:spcBef>
                <a:spcPct val="40000"/>
              </a:spcBef>
            </a:pPr>
            <a:r>
              <a:rPr lang="en-US" sz="2400" b="1" dirty="0" smtClean="0">
                <a:solidFill>
                  <a:srgbClr val="7030A0"/>
                </a:solidFill>
                <a:latin typeface="Calibri" pitchFamily="34" charset="0"/>
                <a:cs typeface="Calibri" pitchFamily="34" charset="0"/>
              </a:rPr>
              <a:t>Biological differences between men and women.</a:t>
            </a:r>
          </a:p>
          <a:p>
            <a:pPr algn="just" eaLnBrk="1" hangingPunct="1">
              <a:lnSpc>
                <a:spcPct val="80000"/>
              </a:lnSpc>
              <a:spcBef>
                <a:spcPct val="40000"/>
              </a:spcBef>
            </a:pPr>
            <a:r>
              <a:rPr lang="en-US" sz="2400" b="1" dirty="0" smtClean="0">
                <a:solidFill>
                  <a:srgbClr val="00B050"/>
                </a:solidFill>
                <a:latin typeface="Calibri" pitchFamily="34" charset="0"/>
                <a:cs typeface="Calibri" pitchFamily="34" charset="0"/>
              </a:rPr>
              <a:t>Not vary with race, caste, class, ethnicity, religion, and time.</a:t>
            </a:r>
          </a:p>
          <a:p>
            <a:pPr algn="just" eaLnBrk="1" hangingPunct="1">
              <a:lnSpc>
                <a:spcPct val="80000"/>
              </a:lnSpc>
              <a:spcBef>
                <a:spcPct val="40000"/>
              </a:spcBef>
            </a:pPr>
            <a:r>
              <a:rPr lang="en-US" sz="2400" b="1" dirty="0" smtClean="0">
                <a:latin typeface="Calibri" pitchFamily="34" charset="0"/>
                <a:cs typeface="Calibri" pitchFamily="34" charset="0"/>
              </a:rPr>
              <a:t>Women’s ability to give birth, breast feed.</a:t>
            </a:r>
          </a:p>
          <a:p>
            <a:pPr algn="just" eaLnBrk="1" hangingPunct="1">
              <a:lnSpc>
                <a:spcPct val="80000"/>
              </a:lnSpc>
            </a:pPr>
            <a:endParaRPr lang="en-US" sz="2000" dirty="0" smtClean="0">
              <a:latin typeface="Calibri" pitchFamily="34" charset="0"/>
              <a:cs typeface="Calibri" pitchFamily="34" charset="0"/>
            </a:endParaRPr>
          </a:p>
        </p:txBody>
      </p:sp>
      <p:sp>
        <p:nvSpPr>
          <p:cNvPr id="4" name="Rectangle 3"/>
          <p:cNvSpPr/>
          <p:nvPr/>
        </p:nvSpPr>
        <p:spPr>
          <a:xfrm>
            <a:off x="304800" y="2878991"/>
            <a:ext cx="8305800" cy="3293209"/>
          </a:xfrm>
          <a:prstGeom prst="rect">
            <a:avLst/>
          </a:prstGeom>
        </p:spPr>
        <p:txBody>
          <a:bodyPr wrap="square">
            <a:spAutoFit/>
          </a:bodyPr>
          <a:lstStyle/>
          <a:p>
            <a:pPr algn="just" eaLnBrk="1" hangingPunct="1">
              <a:lnSpc>
                <a:spcPct val="80000"/>
              </a:lnSpc>
              <a:buNone/>
            </a:pPr>
            <a:r>
              <a:rPr lang="en-US" sz="3200" b="1" i="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Gender</a:t>
            </a:r>
          </a:p>
          <a:p>
            <a:pPr marL="342900" indent="-342900" algn="just" eaLnBrk="1" hangingPunct="1">
              <a:lnSpc>
                <a:spcPct val="80000"/>
              </a:lnSpc>
              <a:spcBef>
                <a:spcPct val="50000"/>
              </a:spcBef>
              <a:buFont typeface="Arial" pitchFamily="34" charset="0"/>
              <a:buChar char="•"/>
            </a:pPr>
            <a:r>
              <a:rPr lang="en-US" sz="2400" b="1" dirty="0" smtClean="0">
                <a:solidFill>
                  <a:srgbClr val="7030A0"/>
                </a:solidFill>
                <a:latin typeface="Calibri" pitchFamily="34" charset="0"/>
                <a:cs typeface="Calibri" pitchFamily="34" charset="0"/>
              </a:rPr>
              <a:t>Social differences between men and women </a:t>
            </a:r>
          </a:p>
          <a:p>
            <a:pPr marL="342900" indent="-342900" algn="just" eaLnBrk="1" hangingPunct="1">
              <a:lnSpc>
                <a:spcPct val="80000"/>
              </a:lnSpc>
              <a:spcBef>
                <a:spcPct val="50000"/>
              </a:spcBef>
              <a:buFont typeface="Arial" pitchFamily="34" charset="0"/>
              <a:buChar char="•"/>
            </a:pPr>
            <a:r>
              <a:rPr lang="en-US" sz="2400" b="1" dirty="0" smtClean="0">
                <a:solidFill>
                  <a:srgbClr val="0070C0"/>
                </a:solidFill>
                <a:latin typeface="Calibri" pitchFamily="34" charset="0"/>
                <a:cs typeface="Calibri" pitchFamily="34" charset="0"/>
              </a:rPr>
              <a:t>Manifested in different roles, qualities and behaviors of women, men and society as a whole.</a:t>
            </a:r>
          </a:p>
          <a:p>
            <a:pPr marL="342900" indent="-342900" algn="just" eaLnBrk="1" hangingPunct="1">
              <a:lnSpc>
                <a:spcPct val="80000"/>
              </a:lnSpc>
              <a:spcBef>
                <a:spcPct val="50000"/>
              </a:spcBef>
              <a:buFont typeface="Arial" pitchFamily="34" charset="0"/>
              <a:buChar char="•"/>
            </a:pPr>
            <a:r>
              <a:rPr lang="en-US" sz="2400" b="1" dirty="0" smtClean="0">
                <a:latin typeface="Calibri" pitchFamily="34" charset="0"/>
                <a:cs typeface="Calibri" pitchFamily="34" charset="0"/>
              </a:rPr>
              <a:t>Vary with race, caste, class, ethnicity, religion, relation position, situations, age, time.   </a:t>
            </a:r>
          </a:p>
          <a:p>
            <a:pPr marL="342900" indent="-342900" algn="just" eaLnBrk="1" hangingPunct="1">
              <a:lnSpc>
                <a:spcPct val="80000"/>
              </a:lnSpc>
              <a:spcBef>
                <a:spcPct val="50000"/>
              </a:spcBef>
              <a:buFont typeface="Arial" pitchFamily="34" charset="0"/>
              <a:buChar char="•"/>
            </a:pPr>
            <a:r>
              <a:rPr lang="en-US" sz="2400" b="1" dirty="0" smtClean="0">
                <a:solidFill>
                  <a:srgbClr val="00B050"/>
                </a:solidFill>
                <a:latin typeface="Calibri" pitchFamily="34" charset="0"/>
                <a:cs typeface="Calibri" pitchFamily="34" charset="0"/>
              </a:rPr>
              <a:t>Vary with situations, the same person may behave differently in different contexts.</a:t>
            </a:r>
          </a:p>
        </p:txBody>
      </p:sp>
      <p:sp>
        <p:nvSpPr>
          <p:cNvPr id="5" name="Rectangle 4"/>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559540"/>
            <a:ext cx="8305800" cy="4545860"/>
          </a:xfrm>
          <a:prstGeom prst="rect">
            <a:avLst/>
          </a:prstGeom>
        </p:spPr>
        <p:txBody>
          <a:bodyPr wrap="square">
            <a:spAutoFit/>
          </a:bodyPr>
          <a:lstStyle/>
          <a:p>
            <a:pPr algn="just" eaLnBrk="1" hangingPunct="1">
              <a:lnSpc>
                <a:spcPct val="80000"/>
              </a:lnSpc>
              <a:spcBef>
                <a:spcPct val="60000"/>
              </a:spcBef>
              <a:buFontTx/>
              <a:buNone/>
            </a:pPr>
            <a:r>
              <a:rPr lang="en-US" sz="3600" b="1" i="1" dirty="0" smtClean="0">
                <a:solidFill>
                  <a:srgbClr val="00B050"/>
                </a:solidFill>
                <a:effectLst>
                  <a:outerShdw blurRad="38100" dist="38100" dir="2700000" algn="tl">
                    <a:srgbClr val="000000">
                      <a:alpha val="43137"/>
                    </a:srgbClr>
                  </a:outerShdw>
                </a:effectLst>
                <a:latin typeface="Calibri" pitchFamily="34" charset="0"/>
                <a:cs typeface="Calibri" pitchFamily="34" charset="0"/>
              </a:rPr>
              <a:t>Gender roles</a:t>
            </a:r>
          </a:p>
          <a:p>
            <a:pPr algn="just" eaLnBrk="1" hangingPunct="1">
              <a:lnSpc>
                <a:spcPct val="80000"/>
              </a:lnSpc>
              <a:spcBef>
                <a:spcPct val="60000"/>
              </a:spcBef>
              <a:buFontTx/>
              <a:buNone/>
            </a:pPr>
            <a:endParaRPr lang="en-US" b="1" i="1" dirty="0" smtClean="0">
              <a:solidFill>
                <a:srgbClr val="00B050"/>
              </a:solidFill>
              <a:effectLst>
                <a:outerShdw blurRad="38100" dist="38100" dir="2700000" algn="tl">
                  <a:srgbClr val="000000">
                    <a:alpha val="43137"/>
                  </a:srgbClr>
                </a:outerShdw>
              </a:effectLst>
              <a:latin typeface="Calibri" pitchFamily="34" charset="0"/>
              <a:cs typeface="Calibri" pitchFamily="34" charset="0"/>
            </a:endParaRPr>
          </a:p>
          <a:p>
            <a:pPr marL="342900" indent="-342900" algn="just" eaLnBrk="1" hangingPunct="1">
              <a:lnSpc>
                <a:spcPct val="80000"/>
              </a:lnSpc>
              <a:spcBef>
                <a:spcPct val="60000"/>
              </a:spcBef>
              <a:buFont typeface="Arial" pitchFamily="34" charset="0"/>
              <a:buChar char="•"/>
            </a:pPr>
            <a:r>
              <a:rPr lang="en-US" sz="2800" b="1" dirty="0" smtClean="0">
                <a:solidFill>
                  <a:srgbClr val="7030A0"/>
                </a:solidFill>
                <a:latin typeface="Calibri" pitchFamily="34" charset="0"/>
                <a:cs typeface="Calibri" pitchFamily="34" charset="0"/>
              </a:rPr>
              <a:t>Refers to socially differentiated roles of men and women</a:t>
            </a:r>
          </a:p>
          <a:p>
            <a:pPr marL="342900" indent="-342900" algn="just" eaLnBrk="1" hangingPunct="1">
              <a:lnSpc>
                <a:spcPct val="80000"/>
              </a:lnSpc>
              <a:spcBef>
                <a:spcPct val="60000"/>
              </a:spcBef>
              <a:buFont typeface="Arial" pitchFamily="34" charset="0"/>
              <a:buChar char="•"/>
            </a:pPr>
            <a:r>
              <a:rPr lang="en-US" sz="2800" b="1" dirty="0" smtClean="0">
                <a:latin typeface="Calibri" pitchFamily="34" charset="0"/>
                <a:cs typeface="Calibri" pitchFamily="34" charset="0"/>
              </a:rPr>
              <a:t>Gender roles can be changed easily through sensitization of women and men.</a:t>
            </a:r>
          </a:p>
          <a:p>
            <a:pPr marL="979488" indent="-514350" algn="just" eaLnBrk="1" hangingPunct="1">
              <a:lnSpc>
                <a:spcPct val="80000"/>
              </a:lnSpc>
              <a:spcBef>
                <a:spcPts val="1800"/>
              </a:spcBef>
              <a:buFont typeface="+mj-lt"/>
              <a:buAutoNum type="arabicPeriod"/>
            </a:pPr>
            <a:r>
              <a:rPr lang="en-US" sz="2800" b="1" dirty="0" smtClean="0">
                <a:solidFill>
                  <a:srgbClr val="0070C0"/>
                </a:solidFill>
                <a:latin typeface="Calibri" pitchFamily="34" charset="0"/>
                <a:cs typeface="Calibri" pitchFamily="34" charset="0"/>
              </a:rPr>
              <a:t>Productive Role</a:t>
            </a:r>
          </a:p>
          <a:p>
            <a:pPr marL="979488" indent="-514350" algn="just" eaLnBrk="1" hangingPunct="1">
              <a:lnSpc>
                <a:spcPct val="80000"/>
              </a:lnSpc>
              <a:spcBef>
                <a:spcPts val="1800"/>
              </a:spcBef>
              <a:buFont typeface="+mj-lt"/>
              <a:buAutoNum type="arabicPeriod"/>
            </a:pPr>
            <a:r>
              <a:rPr lang="en-US" sz="2800" b="1" dirty="0" smtClean="0">
                <a:solidFill>
                  <a:srgbClr val="0070C0"/>
                </a:solidFill>
                <a:latin typeface="Calibri" pitchFamily="34" charset="0"/>
                <a:cs typeface="Calibri" pitchFamily="34" charset="0"/>
              </a:rPr>
              <a:t>Reproductive role</a:t>
            </a:r>
          </a:p>
          <a:p>
            <a:pPr marL="979488" indent="-514350" algn="just" eaLnBrk="1" hangingPunct="1">
              <a:lnSpc>
                <a:spcPct val="80000"/>
              </a:lnSpc>
              <a:spcBef>
                <a:spcPts val="1800"/>
              </a:spcBef>
              <a:buFont typeface="+mj-lt"/>
              <a:buAutoNum type="arabicPeriod"/>
            </a:pPr>
            <a:r>
              <a:rPr lang="en-US" sz="2800" b="1" dirty="0" smtClean="0">
                <a:solidFill>
                  <a:srgbClr val="0070C0"/>
                </a:solidFill>
                <a:latin typeface="Calibri" pitchFamily="34" charset="0"/>
                <a:cs typeface="Calibri" pitchFamily="34" charset="0"/>
              </a:rPr>
              <a:t>Community Role</a:t>
            </a:r>
          </a:p>
        </p:txBody>
      </p:sp>
      <p:sp>
        <p:nvSpPr>
          <p:cNvPr id="6" name="Rectangle 5"/>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t="14569" b="14003"/>
          <a:stretch>
            <a:fillRect/>
          </a:stretch>
        </p:blipFill>
        <p:spPr bwMode="auto">
          <a:xfrm>
            <a:off x="2745592" y="1143000"/>
            <a:ext cx="4250294" cy="4876800"/>
          </a:xfrm>
          <a:prstGeom prst="rect">
            <a:avLst/>
          </a:prstGeom>
          <a:noFill/>
          <a:ln w="9525">
            <a:noFill/>
            <a:miter lim="800000"/>
            <a:headEnd/>
            <a:tailEnd/>
          </a:ln>
          <a:effectLst/>
        </p:spPr>
      </p:pic>
      <p:sp>
        <p:nvSpPr>
          <p:cNvPr id="8" name="Rectangle 7"/>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
        <p:nvSpPr>
          <p:cNvPr id="10" name="Rectangle 9"/>
          <p:cNvSpPr/>
          <p:nvPr/>
        </p:nvSpPr>
        <p:spPr>
          <a:xfrm>
            <a:off x="156884" y="143432"/>
            <a:ext cx="2611612" cy="546625"/>
          </a:xfrm>
          <a:prstGeom prst="rect">
            <a:avLst/>
          </a:prstGeom>
        </p:spPr>
        <p:txBody>
          <a:bodyPr wrap="none">
            <a:spAutoFit/>
          </a:bodyPr>
          <a:lstStyle/>
          <a:p>
            <a:pPr algn="just" eaLnBrk="1" hangingPunct="1">
              <a:lnSpc>
                <a:spcPct val="80000"/>
              </a:lnSpc>
              <a:spcBef>
                <a:spcPct val="60000"/>
              </a:spcBef>
              <a:buFontTx/>
              <a:buNone/>
            </a:pPr>
            <a:r>
              <a:rPr lang="en-US" sz="3600" b="1" i="1"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Gender roles</a:t>
            </a:r>
          </a:p>
        </p:txBody>
      </p:sp>
      <p:pic>
        <p:nvPicPr>
          <p:cNvPr id="18" name="Picture 2"/>
          <p:cNvPicPr>
            <a:picLocks noChangeAspect="1" noChangeArrowheads="1"/>
          </p:cNvPicPr>
          <p:nvPr/>
        </p:nvPicPr>
        <p:blipFill>
          <a:blip r:embed="rId2"/>
          <a:srcRect/>
          <a:stretch>
            <a:fillRect/>
          </a:stretch>
        </p:blipFill>
        <p:spPr bwMode="auto">
          <a:xfrm>
            <a:off x="2747684" y="1219200"/>
            <a:ext cx="4250294" cy="5334000"/>
          </a:xfrm>
          <a:prstGeom prst="rect">
            <a:avLst/>
          </a:prstGeom>
          <a:noFill/>
          <a:ln w="9525">
            <a:noFill/>
            <a:miter lim="800000"/>
            <a:headEnd/>
            <a:tailEnd/>
          </a:ln>
          <a:effectLst/>
        </p:spPr>
      </p:pic>
      <p:grpSp>
        <p:nvGrpSpPr>
          <p:cNvPr id="11" name="Group 10"/>
          <p:cNvGrpSpPr/>
          <p:nvPr/>
        </p:nvGrpSpPr>
        <p:grpSpPr>
          <a:xfrm>
            <a:off x="914400" y="336114"/>
            <a:ext cx="7476530" cy="4822971"/>
            <a:chOff x="914400" y="336114"/>
            <a:chExt cx="7476530" cy="4822971"/>
          </a:xfrm>
        </p:grpSpPr>
        <p:grpSp>
          <p:nvGrpSpPr>
            <p:cNvPr id="19" name="Group 18"/>
            <p:cNvGrpSpPr/>
            <p:nvPr/>
          </p:nvGrpSpPr>
          <p:grpSpPr>
            <a:xfrm>
              <a:off x="914400" y="1589632"/>
              <a:ext cx="7476530" cy="3569453"/>
              <a:chOff x="914400" y="1589632"/>
              <a:chExt cx="7476530" cy="3569453"/>
            </a:xfrm>
          </p:grpSpPr>
          <p:sp>
            <p:nvSpPr>
              <p:cNvPr id="16" name="TextBox 15"/>
              <p:cNvSpPr txBox="1"/>
              <p:nvPr/>
            </p:nvSpPr>
            <p:spPr>
              <a:xfrm>
                <a:off x="914400" y="1589632"/>
                <a:ext cx="1661993" cy="3482685"/>
              </a:xfrm>
              <a:prstGeom prst="rect">
                <a:avLst/>
              </a:prstGeom>
              <a:noFill/>
            </p:spPr>
            <p:txBody>
              <a:bodyPr vert="vert270" wrap="none" rtlCol="0">
                <a:spAutoFit/>
              </a:bodyPr>
              <a:lstStyle/>
              <a:p>
                <a:r>
                  <a:rPr lang="en-US" sz="4800" b="1" dirty="0" smtClean="0">
                    <a:solidFill>
                      <a:srgbClr val="FF0000"/>
                    </a:solidFill>
                  </a:rPr>
                  <a:t>Double </a:t>
                </a:r>
                <a:r>
                  <a:rPr lang="en-US" sz="4800" b="1" dirty="0">
                    <a:solidFill>
                      <a:srgbClr val="FF0000"/>
                    </a:solidFill>
                  </a:rPr>
                  <a:t>Day</a:t>
                </a:r>
              </a:p>
              <a:p>
                <a:endParaRPr lang="en-US" sz="4800" b="1" dirty="0">
                  <a:solidFill>
                    <a:srgbClr val="7030A0"/>
                  </a:solidFill>
                </a:endParaRPr>
              </a:p>
            </p:txBody>
          </p:sp>
          <p:sp>
            <p:nvSpPr>
              <p:cNvPr id="17" name="TextBox 16"/>
              <p:cNvSpPr txBox="1"/>
              <p:nvPr/>
            </p:nvSpPr>
            <p:spPr>
              <a:xfrm>
                <a:off x="7467600" y="1915568"/>
                <a:ext cx="923330" cy="3243517"/>
              </a:xfrm>
              <a:prstGeom prst="rect">
                <a:avLst/>
              </a:prstGeom>
              <a:noFill/>
            </p:spPr>
            <p:txBody>
              <a:bodyPr vert="vert270" wrap="none" rtlCol="0">
                <a:spAutoFit/>
              </a:bodyPr>
              <a:lstStyle/>
              <a:p>
                <a:r>
                  <a:rPr lang="en-US" sz="4800" b="1" dirty="0">
                    <a:solidFill>
                      <a:srgbClr val="7030A0"/>
                    </a:solidFill>
                  </a:rPr>
                  <a:t>Triple Role</a:t>
                </a:r>
                <a:endParaRPr lang="en-US" sz="4800" b="1" dirty="0">
                  <a:solidFill>
                    <a:srgbClr val="FF0000"/>
                  </a:solidFill>
                </a:endParaRPr>
              </a:p>
            </p:txBody>
          </p:sp>
        </p:grpSp>
        <p:sp>
          <p:nvSpPr>
            <p:cNvPr id="9" name="TextBox 8"/>
            <p:cNvSpPr txBox="1"/>
            <p:nvPr/>
          </p:nvSpPr>
          <p:spPr>
            <a:xfrm>
              <a:off x="3652841" y="336114"/>
              <a:ext cx="2435795" cy="707886"/>
            </a:xfrm>
            <a:prstGeom prst="rect">
              <a:avLst/>
            </a:prstGeom>
            <a:noFill/>
          </p:spPr>
          <p:txBody>
            <a:bodyPr wrap="none" rtlCol="0">
              <a:spAutoFit/>
            </a:bodyPr>
            <a:lstStyle/>
            <a:p>
              <a:r>
                <a:rPr lang="en-US" sz="4000" b="1" dirty="0" smtClean="0">
                  <a:solidFill>
                    <a:srgbClr val="00B050"/>
                  </a:solidFill>
                  <a:effectLst>
                    <a:outerShdw blurRad="38100" dist="38100" dir="2700000" algn="tl">
                      <a:srgbClr val="000000">
                        <a:alpha val="43137"/>
                      </a:srgbClr>
                    </a:outerShdw>
                  </a:effectLst>
                </a:rPr>
                <a:t>Women’s</a:t>
              </a:r>
              <a:endParaRPr lang="en-US" sz="4000" b="1" dirty="0">
                <a:solidFill>
                  <a:srgbClr val="00B050"/>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6"/>
                                        </p:tgtEl>
                                        <p:attrNameLst>
                                          <p:attrName>ppt_x</p:attrName>
                                        </p:attrNameLst>
                                      </p:cBhvr>
                                      <p:tavLst>
                                        <p:tav tm="0">
                                          <p:val>
                                            <p:strVal val="ppt_x"/>
                                          </p:val>
                                        </p:tav>
                                        <p:tav tm="100000">
                                          <p:val>
                                            <p:strVal val="ppt_x"/>
                                          </p:val>
                                        </p:tav>
                                      </p:tavLst>
                                    </p:anim>
                                    <p:anim calcmode="lin" valueType="num">
                                      <p:cBhvr additive="base">
                                        <p:cTn id="7" dur="1000"/>
                                        <p:tgtEl>
                                          <p:spTgt spid="6"/>
                                        </p:tgtEl>
                                        <p:attrNameLst>
                                          <p:attrName>ppt_y</p:attrName>
                                        </p:attrNameLst>
                                      </p:cBhvr>
                                      <p:tavLst>
                                        <p:tav tm="0">
                                          <p:val>
                                            <p:strVal val="ppt_y"/>
                                          </p:val>
                                        </p:tav>
                                        <p:tav tm="100000">
                                          <p:val>
                                            <p:strVal val="1+ppt_h/2"/>
                                          </p:val>
                                        </p:tav>
                                      </p:tavLst>
                                    </p:anim>
                                    <p:set>
                                      <p:cBhvr>
                                        <p:cTn id="8" dur="1" fill="hold">
                                          <p:stCondLst>
                                            <p:cond delay="999"/>
                                          </p:stCondLst>
                                        </p:cTn>
                                        <p:tgtEl>
                                          <p:spTgt spid="6"/>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vertical)">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19639"/>
            <a:ext cx="8610600" cy="6370975"/>
          </a:xfrm>
          <a:prstGeom prst="rect">
            <a:avLst/>
          </a:prstGeom>
        </p:spPr>
        <p:txBody>
          <a:bodyPr wrap="square">
            <a:spAutoFit/>
          </a:bodyPr>
          <a:lstStyle/>
          <a:p>
            <a:r>
              <a:rPr lang="en-US" sz="3600" b="1" i="1" dirty="0" smtClean="0">
                <a:solidFill>
                  <a:srgbClr val="7030A0"/>
                </a:solidFill>
                <a:effectLst>
                  <a:outerShdw blurRad="38100" dist="38100" dir="2700000" algn="tl">
                    <a:srgbClr val="000000">
                      <a:alpha val="43137"/>
                    </a:srgbClr>
                  </a:outerShdw>
                </a:effectLst>
                <a:latin typeface="Calibri" pitchFamily="34" charset="0"/>
                <a:cs typeface="Calibri" pitchFamily="34" charset="0"/>
              </a:rPr>
              <a:t>Gender Needs</a:t>
            </a:r>
          </a:p>
          <a:p>
            <a:endParaRPr lang="en-US" b="1" i="1" dirty="0" smtClean="0">
              <a:solidFill>
                <a:srgbClr val="00B050"/>
              </a:solidFill>
              <a:effectLst>
                <a:outerShdw blurRad="38100" dist="38100" dir="2700000" algn="tl">
                  <a:srgbClr val="000000">
                    <a:alpha val="43137"/>
                  </a:srgbClr>
                </a:outerShdw>
              </a:effectLst>
              <a:latin typeface="Calibri" pitchFamily="34" charset="0"/>
              <a:cs typeface="Calibri" pitchFamily="34" charset="0"/>
            </a:endParaRPr>
          </a:p>
          <a:p>
            <a:r>
              <a:rPr lang="en-US" sz="2800" b="1" i="1" dirty="0" smtClean="0">
                <a:solidFill>
                  <a:srgbClr val="00B050"/>
                </a:solidFill>
                <a:effectLst>
                  <a:outerShdw blurRad="38100" dist="38100" dir="2700000" algn="tl">
                    <a:srgbClr val="000000">
                      <a:alpha val="43137"/>
                    </a:srgbClr>
                  </a:outerShdw>
                </a:effectLst>
                <a:latin typeface="Calibri" pitchFamily="34" charset="0"/>
                <a:cs typeface="Calibri" pitchFamily="34" charset="0"/>
              </a:rPr>
              <a:t>Practical gender needs (PGN): </a:t>
            </a:r>
          </a:p>
          <a:p>
            <a:pPr marL="457200" indent="-457200">
              <a:buFont typeface="Arial" pitchFamily="34" charset="0"/>
              <a:buChar char="•"/>
            </a:pPr>
            <a:r>
              <a:rPr lang="en-US" sz="2800" dirty="0" smtClean="0">
                <a:latin typeface="Calibri" pitchFamily="34" charset="0"/>
                <a:cs typeface="Calibri" pitchFamily="34" charset="0"/>
              </a:rPr>
              <a:t>Related to immediate needs of living, such as food, drinking water, health care and medical support.</a:t>
            </a:r>
          </a:p>
          <a:p>
            <a:pPr marL="228600" indent="-228600"/>
            <a:endParaRPr lang="en-US" sz="2000" dirty="0" smtClean="0">
              <a:latin typeface="Calibri" pitchFamily="34" charset="0"/>
              <a:cs typeface="Calibri" pitchFamily="34" charset="0"/>
            </a:endParaRPr>
          </a:p>
          <a:p>
            <a:r>
              <a:rPr lang="en-US" sz="2800" b="1"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Strategic gender needs (SGN): </a:t>
            </a:r>
          </a:p>
          <a:p>
            <a:pPr marL="457200" indent="-457200">
              <a:buFont typeface="Arial" pitchFamily="34" charset="0"/>
              <a:buChar char="•"/>
            </a:pPr>
            <a:r>
              <a:rPr lang="en-US" sz="2800" dirty="0" smtClean="0">
                <a:latin typeface="Calibri" pitchFamily="34" charset="0"/>
                <a:cs typeface="Calibri" pitchFamily="34" charset="0"/>
              </a:rPr>
              <a:t>Related to gender divisions of labor, equal wages, resources and education, and women’s control over their bodies.</a:t>
            </a:r>
          </a:p>
          <a:p>
            <a:pPr marL="457200" indent="-457200">
              <a:buFont typeface="Arial" pitchFamily="34" charset="0"/>
              <a:buChar char="•"/>
            </a:pPr>
            <a:r>
              <a:rPr lang="en-US" sz="2800" dirty="0" smtClean="0">
                <a:latin typeface="Calibri" pitchFamily="34" charset="0"/>
                <a:cs typeface="Calibri" pitchFamily="34" charset="0"/>
              </a:rPr>
              <a:t>Necessary to encompass social and political reforms for ensuring power and control, legal rights, reduce domestic violence, . </a:t>
            </a:r>
          </a:p>
          <a:p>
            <a:pPr marL="457200" indent="-457200">
              <a:buFont typeface="Arial" pitchFamily="34" charset="0"/>
              <a:buChar char="•"/>
            </a:pPr>
            <a:r>
              <a:rPr lang="en-US" sz="2800" dirty="0" smtClean="0">
                <a:latin typeface="Calibri" pitchFamily="34" charset="0"/>
                <a:cs typeface="Calibri" pitchFamily="34" charset="0"/>
              </a:rPr>
              <a:t>These measures are seen as relatively long-term objectives.</a:t>
            </a:r>
            <a:endParaRPr lang="en-US" sz="2800" dirty="0">
              <a:latin typeface="Calibri" pitchFamily="34" charset="0"/>
              <a:cs typeface="Calibri" pitchFamily="34" charset="0"/>
            </a:endParaRPr>
          </a:p>
        </p:txBody>
      </p:sp>
      <p:sp>
        <p:nvSpPr>
          <p:cNvPr id="5" name="Rectangle 4"/>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761292" y="1165322"/>
            <a:ext cx="5325308" cy="5387878"/>
            <a:chOff x="1608892" y="1165322"/>
            <a:chExt cx="5325308" cy="5387878"/>
          </a:xfrm>
        </p:grpSpPr>
        <p:pic>
          <p:nvPicPr>
            <p:cNvPr id="10242" name="Picture 3" descr="Equality.jpg"/>
            <p:cNvPicPr>
              <a:picLocks noChangeAspect="1"/>
            </p:cNvPicPr>
            <p:nvPr/>
          </p:nvPicPr>
          <p:blipFill>
            <a:blip r:embed="rId2"/>
            <a:srcRect/>
            <a:stretch>
              <a:fillRect/>
            </a:stretch>
          </p:blipFill>
          <p:spPr bwMode="auto">
            <a:xfrm>
              <a:off x="2590800" y="1165322"/>
              <a:ext cx="4343400" cy="5387878"/>
            </a:xfrm>
            <a:prstGeom prst="rect">
              <a:avLst/>
            </a:prstGeom>
            <a:noFill/>
            <a:ln w="9525">
              <a:noFill/>
              <a:miter lim="800000"/>
              <a:headEnd/>
              <a:tailEnd/>
            </a:ln>
          </p:spPr>
        </p:pic>
        <p:sp>
          <p:nvSpPr>
            <p:cNvPr id="10243" name="TextBox 4"/>
            <p:cNvSpPr txBox="1">
              <a:spLocks noChangeArrowheads="1"/>
            </p:cNvSpPr>
            <p:nvPr/>
          </p:nvSpPr>
          <p:spPr bwMode="auto">
            <a:xfrm>
              <a:off x="1608892" y="1828800"/>
              <a:ext cx="677108" cy="3234219"/>
            </a:xfrm>
            <a:prstGeom prst="rect">
              <a:avLst/>
            </a:prstGeom>
            <a:noFill/>
            <a:ln w="9525">
              <a:noFill/>
              <a:miter lim="800000"/>
              <a:headEnd/>
              <a:tailEnd/>
            </a:ln>
          </p:spPr>
          <p:txBody>
            <a:bodyPr vert="vert270" wrap="none">
              <a:spAutoFit/>
            </a:bodyPr>
            <a:lstStyle/>
            <a:p>
              <a:r>
                <a:rPr lang="en-US" sz="3200" b="1" dirty="0" smtClean="0">
                  <a:solidFill>
                    <a:srgbClr val="0070C0"/>
                  </a:solidFill>
                  <a:effectLst>
                    <a:outerShdw blurRad="38100" dist="38100" dir="2700000" algn="tl">
                      <a:srgbClr val="000000">
                        <a:alpha val="43137"/>
                      </a:srgbClr>
                    </a:outerShdw>
                  </a:effectLst>
                </a:rPr>
                <a:t>Gender Equality</a:t>
              </a:r>
              <a:endParaRPr lang="en-US" sz="3200" b="1" dirty="0">
                <a:solidFill>
                  <a:srgbClr val="0070C0"/>
                </a:solidFill>
                <a:effectLst>
                  <a:outerShdw blurRad="38100" dist="38100" dir="2700000" algn="tl">
                    <a:srgbClr val="000000">
                      <a:alpha val="43137"/>
                    </a:srgbClr>
                  </a:outerShdw>
                </a:effectLst>
              </a:endParaRPr>
            </a:p>
          </p:txBody>
        </p:sp>
      </p:grpSp>
      <p:sp>
        <p:nvSpPr>
          <p:cNvPr id="10" name="Rectangle 9"/>
          <p:cNvSpPr/>
          <p:nvPr/>
        </p:nvSpPr>
        <p:spPr>
          <a:xfrm>
            <a:off x="152400" y="268069"/>
            <a:ext cx="6211957" cy="646331"/>
          </a:xfrm>
          <a:prstGeom prst="rect">
            <a:avLst/>
          </a:prstGeom>
        </p:spPr>
        <p:txBody>
          <a:bodyPr wrap="none">
            <a:spAutoFit/>
          </a:bodyPr>
          <a:lstStyle/>
          <a:p>
            <a:r>
              <a:rPr lang="en-US" sz="3600" b="1" i="1" dirty="0" smtClean="0">
                <a:solidFill>
                  <a:srgbClr val="7030A0"/>
                </a:solidFill>
                <a:effectLst>
                  <a:outerShdw blurRad="38100" dist="38100" dir="2700000" algn="tl">
                    <a:srgbClr val="000000">
                      <a:alpha val="43137"/>
                    </a:srgbClr>
                  </a:outerShdw>
                </a:effectLst>
              </a:rPr>
              <a:t>Gender Equality and Equity</a:t>
            </a:r>
            <a:endParaRPr lang="en-US" sz="3600" b="1" i="1" dirty="0">
              <a:solidFill>
                <a:srgbClr val="7030A0"/>
              </a:solidFill>
              <a:effectLst>
                <a:outerShdw blurRad="38100" dist="38100" dir="2700000" algn="tl">
                  <a:srgbClr val="000000">
                    <a:alpha val="43137"/>
                  </a:srgbClr>
                </a:outerShdw>
              </a:effectLst>
            </a:endParaRPr>
          </a:p>
        </p:txBody>
      </p:sp>
      <p:sp>
        <p:nvSpPr>
          <p:cNvPr id="14" name="Rectangle 13"/>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grpSp>
        <p:nvGrpSpPr>
          <p:cNvPr id="15" name="Group 14"/>
          <p:cNvGrpSpPr/>
          <p:nvPr/>
        </p:nvGrpSpPr>
        <p:grpSpPr>
          <a:xfrm>
            <a:off x="2859197" y="1143000"/>
            <a:ext cx="5065603" cy="5410200"/>
            <a:chOff x="2613213" y="1143000"/>
            <a:chExt cx="5065603" cy="5410200"/>
          </a:xfrm>
        </p:grpSpPr>
        <p:pic>
          <p:nvPicPr>
            <p:cNvPr id="16" name="Picture 5" descr="Equeity.jpg"/>
            <p:cNvPicPr>
              <a:picLocks noChangeAspect="1"/>
            </p:cNvPicPr>
            <p:nvPr/>
          </p:nvPicPr>
          <p:blipFill>
            <a:blip r:embed="rId3"/>
            <a:srcRect/>
            <a:stretch>
              <a:fillRect/>
            </a:stretch>
          </p:blipFill>
          <p:spPr bwMode="auto">
            <a:xfrm>
              <a:off x="2613213" y="1143000"/>
              <a:ext cx="4320987" cy="5410200"/>
            </a:xfrm>
            <a:prstGeom prst="rect">
              <a:avLst/>
            </a:prstGeom>
            <a:noFill/>
            <a:ln w="9525">
              <a:noFill/>
              <a:miter lim="800000"/>
              <a:headEnd/>
              <a:tailEnd/>
            </a:ln>
          </p:spPr>
        </p:pic>
        <p:sp>
          <p:nvSpPr>
            <p:cNvPr id="17" name="TextBox 6"/>
            <p:cNvSpPr txBox="1">
              <a:spLocks noChangeArrowheads="1"/>
            </p:cNvSpPr>
            <p:nvPr/>
          </p:nvSpPr>
          <p:spPr bwMode="auto">
            <a:xfrm>
              <a:off x="7001708" y="2060220"/>
              <a:ext cx="677108" cy="2892780"/>
            </a:xfrm>
            <a:prstGeom prst="rect">
              <a:avLst/>
            </a:prstGeom>
            <a:noFill/>
            <a:ln w="9525">
              <a:noFill/>
              <a:miter lim="800000"/>
              <a:headEnd/>
              <a:tailEnd/>
            </a:ln>
          </p:spPr>
          <p:txBody>
            <a:bodyPr vert="vert270" wrap="none">
              <a:spAutoFit/>
            </a:bodyPr>
            <a:lstStyle/>
            <a:p>
              <a:r>
                <a:rPr lang="en-US" sz="3200" b="1" dirty="0" smtClean="0">
                  <a:solidFill>
                    <a:srgbClr val="002060"/>
                  </a:solidFill>
                  <a:effectLst>
                    <a:outerShdw blurRad="38100" dist="38100" dir="2700000" algn="tl">
                      <a:srgbClr val="000000">
                        <a:alpha val="43137"/>
                      </a:srgbClr>
                    </a:outerShdw>
                  </a:effectLst>
                </a:rPr>
                <a:t>Gender Equity</a:t>
              </a:r>
              <a:endParaRPr lang="en-US" sz="3200" b="1" dirty="0">
                <a:solidFill>
                  <a:srgbClr val="002060"/>
                </a:solidFill>
                <a:effectLst>
                  <a:outerShdw blurRad="38100" dist="38100" dir="2700000" algn="tl">
                    <a:srgbClr val="000000">
                      <a:alpha val="43137"/>
                    </a:srgbClr>
                  </a:outerShdw>
                </a:effectLst>
              </a:endParaRPr>
            </a:p>
          </p:txBody>
        </p:sp>
      </p:grpSp>
      <p:grpSp>
        <p:nvGrpSpPr>
          <p:cNvPr id="23" name="Group 22"/>
          <p:cNvGrpSpPr/>
          <p:nvPr/>
        </p:nvGrpSpPr>
        <p:grpSpPr>
          <a:xfrm>
            <a:off x="152400" y="999568"/>
            <a:ext cx="8780929" cy="5629832"/>
            <a:chOff x="152400" y="672348"/>
            <a:chExt cx="8780929" cy="6024284"/>
          </a:xfrm>
        </p:grpSpPr>
        <p:pic>
          <p:nvPicPr>
            <p:cNvPr id="24" name="Picture 3" descr="Equality.jpg"/>
            <p:cNvPicPr>
              <a:picLocks noChangeAspect="1"/>
            </p:cNvPicPr>
            <p:nvPr/>
          </p:nvPicPr>
          <p:blipFill>
            <a:blip r:embed="rId4"/>
            <a:srcRect/>
            <a:stretch>
              <a:fillRect/>
            </a:stretch>
          </p:blipFill>
          <p:spPr bwMode="auto">
            <a:xfrm>
              <a:off x="152400" y="1286432"/>
              <a:ext cx="4343400" cy="5387878"/>
            </a:xfrm>
            <a:prstGeom prst="rect">
              <a:avLst/>
            </a:prstGeom>
            <a:noFill/>
            <a:ln w="9525">
              <a:noFill/>
              <a:miter lim="800000"/>
              <a:headEnd/>
              <a:tailEnd/>
            </a:ln>
          </p:spPr>
        </p:pic>
        <p:sp>
          <p:nvSpPr>
            <p:cNvPr id="25" name="TextBox 4"/>
            <p:cNvSpPr txBox="1">
              <a:spLocks noChangeArrowheads="1"/>
            </p:cNvSpPr>
            <p:nvPr/>
          </p:nvSpPr>
          <p:spPr bwMode="auto">
            <a:xfrm>
              <a:off x="838200" y="676832"/>
              <a:ext cx="4419599" cy="559879"/>
            </a:xfrm>
            <a:prstGeom prst="rect">
              <a:avLst/>
            </a:prstGeom>
            <a:noFill/>
            <a:ln w="9525">
              <a:noFill/>
              <a:miter lim="800000"/>
              <a:headEnd/>
              <a:tailEnd/>
            </a:ln>
          </p:spPr>
          <p:txBody>
            <a:bodyPr vert="horz" wrap="square">
              <a:spAutoFit/>
            </a:bodyPr>
            <a:lstStyle/>
            <a:p>
              <a:r>
                <a:rPr lang="en-US" sz="2800" b="1" dirty="0" smtClean="0">
                  <a:solidFill>
                    <a:srgbClr val="0070C0"/>
                  </a:solidFill>
                  <a:effectLst>
                    <a:outerShdw blurRad="38100" dist="38100" dir="2700000" algn="tl">
                      <a:srgbClr val="000000">
                        <a:alpha val="43137"/>
                      </a:srgbClr>
                    </a:outerShdw>
                  </a:effectLst>
                </a:rPr>
                <a:t>Gender Equality       </a:t>
              </a:r>
              <a:r>
                <a:rPr lang="en-US" sz="2800" b="1" dirty="0" smtClean="0">
                  <a:solidFill>
                    <a:srgbClr val="FF0000"/>
                  </a:solidFill>
                  <a:effectLst>
                    <a:outerShdw blurRad="38100" dist="38100" dir="2700000" algn="tl">
                      <a:srgbClr val="000000">
                        <a:alpha val="43137"/>
                      </a:srgbClr>
                    </a:outerShdw>
                  </a:effectLst>
                </a:rPr>
                <a:t>VS</a:t>
              </a:r>
              <a:endParaRPr lang="en-US" sz="2800" b="1" dirty="0">
                <a:solidFill>
                  <a:srgbClr val="FF0000"/>
                </a:solidFill>
                <a:effectLst>
                  <a:outerShdw blurRad="38100" dist="38100" dir="2700000" algn="tl">
                    <a:srgbClr val="000000">
                      <a:alpha val="43137"/>
                    </a:srgbClr>
                  </a:outerShdw>
                </a:effectLst>
              </a:endParaRPr>
            </a:p>
          </p:txBody>
        </p:sp>
        <p:pic>
          <p:nvPicPr>
            <p:cNvPr id="26" name="Picture 5" descr="Equeity.jpg"/>
            <p:cNvPicPr>
              <a:picLocks noChangeAspect="1"/>
            </p:cNvPicPr>
            <p:nvPr/>
          </p:nvPicPr>
          <p:blipFill>
            <a:blip r:embed="rId3"/>
            <a:srcRect/>
            <a:stretch>
              <a:fillRect/>
            </a:stretch>
          </p:blipFill>
          <p:spPr bwMode="auto">
            <a:xfrm>
              <a:off x="4612342" y="1286432"/>
              <a:ext cx="4320987" cy="5410200"/>
            </a:xfrm>
            <a:prstGeom prst="rect">
              <a:avLst/>
            </a:prstGeom>
            <a:noFill/>
            <a:ln w="9525">
              <a:noFill/>
              <a:miter lim="800000"/>
              <a:headEnd/>
              <a:tailEnd/>
            </a:ln>
          </p:spPr>
        </p:pic>
        <p:sp>
          <p:nvSpPr>
            <p:cNvPr id="27" name="TextBox 6"/>
            <p:cNvSpPr txBox="1">
              <a:spLocks noChangeArrowheads="1"/>
            </p:cNvSpPr>
            <p:nvPr/>
          </p:nvSpPr>
          <p:spPr bwMode="auto">
            <a:xfrm>
              <a:off x="5131934" y="672348"/>
              <a:ext cx="2640466" cy="523220"/>
            </a:xfrm>
            <a:prstGeom prst="rect">
              <a:avLst/>
            </a:prstGeom>
            <a:noFill/>
            <a:ln w="9525">
              <a:noFill/>
              <a:miter lim="800000"/>
              <a:headEnd/>
              <a:tailEnd/>
            </a:ln>
          </p:spPr>
          <p:txBody>
            <a:bodyPr vert="horz" wrap="none">
              <a:spAutoFit/>
            </a:bodyPr>
            <a:lstStyle/>
            <a:p>
              <a:r>
                <a:rPr lang="en-US" sz="2800" b="1" dirty="0" smtClean="0">
                  <a:solidFill>
                    <a:srgbClr val="002060"/>
                  </a:solidFill>
                  <a:effectLst>
                    <a:outerShdw blurRad="38100" dist="38100" dir="2700000" algn="tl">
                      <a:srgbClr val="000000">
                        <a:alpha val="43137"/>
                      </a:srgbClr>
                    </a:outerShdw>
                  </a:effectLst>
                </a:rPr>
                <a:t>Gender Equity</a:t>
              </a:r>
              <a:endParaRPr lang="en-US" sz="2800" b="1" dirty="0">
                <a:solidFill>
                  <a:srgbClr val="002060"/>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1000"/>
                                        <p:tgtEl>
                                          <p:spTgt spid="13"/>
                                        </p:tgtEl>
                                        <p:attrNameLst>
                                          <p:attrName>ppt_x</p:attrName>
                                        </p:attrNameLst>
                                      </p:cBhvr>
                                      <p:tavLst>
                                        <p:tav tm="0">
                                          <p:val>
                                            <p:strVal val="ppt_x"/>
                                          </p:val>
                                        </p:tav>
                                        <p:tav tm="100000">
                                          <p:val>
                                            <p:strVal val="ppt_x"/>
                                          </p:val>
                                        </p:tav>
                                      </p:tavLst>
                                    </p:anim>
                                    <p:anim calcmode="lin" valueType="num">
                                      <p:cBhvr additive="base">
                                        <p:cTn id="12" dur="1000"/>
                                        <p:tgtEl>
                                          <p:spTgt spid="13"/>
                                        </p:tgtEl>
                                        <p:attrNameLst>
                                          <p:attrName>ppt_y</p:attrName>
                                        </p:attrNameLst>
                                      </p:cBhvr>
                                      <p:tavLst>
                                        <p:tav tm="0">
                                          <p:val>
                                            <p:strVal val="ppt_y"/>
                                          </p:val>
                                        </p:tav>
                                        <p:tav tm="100000">
                                          <p:val>
                                            <p:strVal val="1+ppt_h/2"/>
                                          </p:val>
                                        </p:tav>
                                      </p:tavLst>
                                    </p:anim>
                                    <p:set>
                                      <p:cBhvr>
                                        <p:cTn id="13" dur="1" fill="hold">
                                          <p:stCondLst>
                                            <p:cond delay="999"/>
                                          </p:stCondLst>
                                        </p:cTn>
                                        <p:tgtEl>
                                          <p:spTgt spid="13"/>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8" fill="hold" nodeType="clickEffect">
                                  <p:stCondLst>
                                    <p:cond delay="0"/>
                                  </p:stCondLst>
                                  <p:childTnLst>
                                    <p:anim calcmode="lin" valueType="num">
                                      <p:cBhvr additive="base">
                                        <p:cTn id="21" dur="1000"/>
                                        <p:tgtEl>
                                          <p:spTgt spid="15"/>
                                        </p:tgtEl>
                                        <p:attrNameLst>
                                          <p:attrName>ppt_x</p:attrName>
                                        </p:attrNameLst>
                                      </p:cBhvr>
                                      <p:tavLst>
                                        <p:tav tm="0">
                                          <p:val>
                                            <p:strVal val="ppt_x"/>
                                          </p:val>
                                        </p:tav>
                                        <p:tav tm="100000">
                                          <p:val>
                                            <p:strVal val="0-ppt_w/2"/>
                                          </p:val>
                                        </p:tav>
                                      </p:tavLst>
                                    </p:anim>
                                    <p:anim calcmode="lin" valueType="num">
                                      <p:cBhvr additive="base">
                                        <p:cTn id="22" dur="1000"/>
                                        <p:tgtEl>
                                          <p:spTgt spid="15"/>
                                        </p:tgtEl>
                                        <p:attrNameLst>
                                          <p:attrName>ppt_y</p:attrName>
                                        </p:attrNameLst>
                                      </p:cBhvr>
                                      <p:tavLst>
                                        <p:tav tm="0">
                                          <p:val>
                                            <p:strVal val="ppt_y"/>
                                          </p:val>
                                        </p:tav>
                                        <p:tav tm="100000">
                                          <p:val>
                                            <p:strVal val="ppt_y"/>
                                          </p:val>
                                        </p:tav>
                                      </p:tavLst>
                                    </p:anim>
                                    <p:set>
                                      <p:cBhvr>
                                        <p:cTn id="23" dur="1" fill="hold">
                                          <p:stCondLst>
                                            <p:cond delay="999"/>
                                          </p:stCondLst>
                                        </p:cTn>
                                        <p:tgtEl>
                                          <p:spTgt spid="15"/>
                                        </p:tgtEl>
                                        <p:attrNameLst>
                                          <p:attrName>style.visibility</p:attrName>
                                        </p:attrNameLst>
                                      </p:cBhvr>
                                      <p:to>
                                        <p:strVal val="hidden"/>
                                      </p:to>
                                    </p:set>
                                  </p:childTnLst>
                                </p:cTn>
                              </p:par>
                              <p:par>
                                <p:cTn id="24" presetID="55"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000" fill="hold"/>
                                        <p:tgtEl>
                                          <p:spTgt spid="23"/>
                                        </p:tgtEl>
                                        <p:attrNameLst>
                                          <p:attrName>ppt_w</p:attrName>
                                        </p:attrNameLst>
                                      </p:cBhvr>
                                      <p:tavLst>
                                        <p:tav tm="0">
                                          <p:val>
                                            <p:strVal val="#ppt_w*0.70"/>
                                          </p:val>
                                        </p:tav>
                                        <p:tav tm="100000">
                                          <p:val>
                                            <p:strVal val="#ppt_w"/>
                                          </p:val>
                                        </p:tav>
                                      </p:tavLst>
                                    </p:anim>
                                    <p:anim calcmode="lin" valueType="num">
                                      <p:cBhvr>
                                        <p:cTn id="27" dur="1000" fill="hold"/>
                                        <p:tgtEl>
                                          <p:spTgt spid="23"/>
                                        </p:tgtEl>
                                        <p:attrNameLst>
                                          <p:attrName>ppt_h</p:attrName>
                                        </p:attrNameLst>
                                      </p:cBhvr>
                                      <p:tavLst>
                                        <p:tav tm="0">
                                          <p:val>
                                            <p:strVal val="#ppt_h"/>
                                          </p:val>
                                        </p:tav>
                                        <p:tav tm="100000">
                                          <p:val>
                                            <p:strVal val="#ppt_h"/>
                                          </p:val>
                                        </p:tav>
                                      </p:tavLst>
                                    </p:anim>
                                    <p:animEffect transition="in" filter="fade">
                                      <p:cBhvr>
                                        <p:cTn id="2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2286000"/>
            <a:ext cx="8458200"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500" b="1" i="1"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Gender sensitization tools</a:t>
            </a:r>
            <a:endParaRPr kumimoji="0" lang="en-US" sz="5500" b="1" i="1"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j-lt"/>
              <a:ea typeface="+mj-ea"/>
              <a:cs typeface="+mj-cs"/>
            </a:endParaRPr>
          </a:p>
        </p:txBody>
      </p:sp>
      <p:sp>
        <p:nvSpPr>
          <p:cNvPr id="4" name="Rectangle 3"/>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60947" y="108793"/>
            <a:ext cx="6998454" cy="646331"/>
          </a:xfrm>
          <a:prstGeom prst="rect">
            <a:avLst/>
          </a:prstGeom>
          <a:noFill/>
        </p:spPr>
        <p:txBody>
          <a:bodyPr wrap="none" rtlCol="0">
            <a:spAutoFit/>
          </a:bodyPr>
          <a:lstStyle/>
          <a:p>
            <a:r>
              <a:rPr lang="en-US" sz="3600" b="1" i="1" dirty="0" smtClean="0">
                <a:solidFill>
                  <a:srgbClr val="006600"/>
                </a:solidFill>
                <a:effectLst>
                  <a:outerShdw blurRad="38100" dist="38100" dir="2700000" algn="tl">
                    <a:srgbClr val="000000">
                      <a:alpha val="43137"/>
                    </a:srgbClr>
                  </a:outerShdw>
                </a:effectLst>
              </a:rPr>
              <a:t>Tool-1: Gender Equity Analysis</a:t>
            </a:r>
            <a:endParaRPr lang="en-US" sz="3600" b="1" i="1" dirty="0">
              <a:solidFill>
                <a:srgbClr val="006600"/>
              </a:solidFill>
              <a:effectLst>
                <a:outerShdw blurRad="38100" dist="38100" dir="2700000" algn="tl">
                  <a:srgbClr val="000000">
                    <a:alpha val="43137"/>
                  </a:srgbClr>
                </a:outerShdw>
              </a:effectLst>
            </a:endParaRPr>
          </a:p>
        </p:txBody>
      </p:sp>
      <p:grpSp>
        <p:nvGrpSpPr>
          <p:cNvPr id="126" name="Group 125"/>
          <p:cNvGrpSpPr/>
          <p:nvPr/>
        </p:nvGrpSpPr>
        <p:grpSpPr>
          <a:xfrm>
            <a:off x="2209800" y="990600"/>
            <a:ext cx="4082142" cy="5562600"/>
            <a:chOff x="261258" y="838200"/>
            <a:chExt cx="4082142" cy="5791200"/>
          </a:xfrm>
        </p:grpSpPr>
        <p:sp>
          <p:nvSpPr>
            <p:cNvPr id="122" name="Rectangle 121"/>
            <p:cNvSpPr/>
            <p:nvPr/>
          </p:nvSpPr>
          <p:spPr>
            <a:xfrm>
              <a:off x="261258" y="838200"/>
              <a:ext cx="4082142" cy="579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Woman face 2 -"/>
            <p:cNvPicPr>
              <a:picLocks noChangeAspect="1" noChangeArrowheads="1"/>
            </p:cNvPicPr>
            <p:nvPr/>
          </p:nvPicPr>
          <p:blipFill>
            <a:blip r:embed="rId2"/>
            <a:srcRect r="17082"/>
            <a:stretch>
              <a:fillRect/>
            </a:stretch>
          </p:blipFill>
          <p:spPr bwMode="auto">
            <a:xfrm>
              <a:off x="442686" y="1066801"/>
              <a:ext cx="1282045" cy="121920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6" descr="Male face -"/>
            <p:cNvPicPr>
              <a:picLocks noChangeAspect="1" noChangeArrowheads="1"/>
            </p:cNvPicPr>
            <p:nvPr/>
          </p:nvPicPr>
          <p:blipFill>
            <a:blip r:embed="rId3"/>
            <a:srcRect/>
            <a:stretch>
              <a:fillRect/>
            </a:stretch>
          </p:blipFill>
          <p:spPr bwMode="auto">
            <a:xfrm>
              <a:off x="2833914" y="1066800"/>
              <a:ext cx="1280886" cy="1219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a:spLocks noChangeArrowheads="1"/>
            </p:cNvSpPr>
            <p:nvPr/>
          </p:nvSpPr>
          <p:spPr bwMode="auto">
            <a:xfrm>
              <a:off x="1081314" y="2600689"/>
              <a:ext cx="2421222" cy="461665"/>
            </a:xfrm>
            <a:prstGeom prst="rect">
              <a:avLst/>
            </a:prstGeom>
            <a:noFill/>
            <a:ln w="9525">
              <a:noFill/>
              <a:miter lim="800000"/>
              <a:headEnd/>
              <a:tailEnd/>
            </a:ln>
          </p:spPr>
          <p:txBody>
            <a:bodyPr>
              <a:spAutoFit/>
            </a:bodyPr>
            <a:lstStyle/>
            <a:p>
              <a:pPr algn="ctr"/>
              <a:r>
                <a:rPr lang="en-US" sz="2400" b="1" dirty="0">
                  <a:solidFill>
                    <a:srgbClr val="000000"/>
                  </a:solidFill>
                  <a:effectLst>
                    <a:outerShdw blurRad="38100" dist="38100" dir="2700000" algn="tl">
                      <a:srgbClr val="000000">
                        <a:alpha val="43137"/>
                      </a:srgbClr>
                    </a:outerShdw>
                  </a:effectLst>
                </a:rPr>
                <a:t>Education</a:t>
              </a:r>
            </a:p>
          </p:txBody>
        </p:sp>
        <p:sp>
          <p:nvSpPr>
            <p:cNvPr id="6" name="TextBox 5"/>
            <p:cNvSpPr txBox="1">
              <a:spLocks noChangeArrowheads="1"/>
            </p:cNvSpPr>
            <p:nvPr/>
          </p:nvSpPr>
          <p:spPr bwMode="auto">
            <a:xfrm>
              <a:off x="1083978" y="3175521"/>
              <a:ext cx="2421222" cy="461665"/>
            </a:xfrm>
            <a:prstGeom prst="rect">
              <a:avLst/>
            </a:prstGeom>
            <a:noFill/>
            <a:ln w="9525">
              <a:noFill/>
              <a:miter lim="800000"/>
              <a:headEnd/>
              <a:tailEnd/>
            </a:ln>
          </p:spPr>
          <p:txBody>
            <a:bodyPr>
              <a:spAutoFit/>
            </a:bodyPr>
            <a:lstStyle/>
            <a:p>
              <a:pPr algn="ctr"/>
              <a:r>
                <a:rPr lang="en-US" sz="2400" b="1" dirty="0">
                  <a:solidFill>
                    <a:srgbClr val="7030A0"/>
                  </a:solidFill>
                  <a:effectLst>
                    <a:outerShdw blurRad="38100" dist="38100" dir="2700000" algn="tl">
                      <a:srgbClr val="000000">
                        <a:alpha val="43137"/>
                      </a:srgbClr>
                    </a:outerShdw>
                  </a:effectLst>
                </a:rPr>
                <a:t>Asset</a:t>
              </a:r>
            </a:p>
          </p:txBody>
        </p:sp>
        <p:sp>
          <p:nvSpPr>
            <p:cNvPr id="7" name="TextBox 6"/>
            <p:cNvSpPr txBox="1">
              <a:spLocks noChangeArrowheads="1"/>
            </p:cNvSpPr>
            <p:nvPr/>
          </p:nvSpPr>
          <p:spPr bwMode="auto">
            <a:xfrm>
              <a:off x="1080348" y="3810628"/>
              <a:ext cx="2421222" cy="461665"/>
            </a:xfrm>
            <a:prstGeom prst="rect">
              <a:avLst/>
            </a:prstGeom>
            <a:noFill/>
            <a:ln w="9525">
              <a:noFill/>
              <a:miter lim="800000"/>
              <a:headEnd/>
              <a:tailEnd/>
            </a:ln>
          </p:spPr>
          <p:txBody>
            <a:bodyPr>
              <a:spAutoFit/>
            </a:bodyPr>
            <a:lstStyle/>
            <a:p>
              <a:pPr algn="ctr"/>
              <a:r>
                <a:rPr lang="en-US" sz="2400" b="1" dirty="0">
                  <a:solidFill>
                    <a:srgbClr val="000000"/>
                  </a:solidFill>
                  <a:effectLst>
                    <a:outerShdw blurRad="38100" dist="38100" dir="2700000" algn="tl">
                      <a:srgbClr val="000000">
                        <a:alpha val="43137"/>
                      </a:srgbClr>
                    </a:outerShdw>
                  </a:effectLst>
                </a:rPr>
                <a:t>Control</a:t>
              </a:r>
            </a:p>
          </p:txBody>
        </p:sp>
        <p:sp>
          <p:nvSpPr>
            <p:cNvPr id="8" name="TextBox 7"/>
            <p:cNvSpPr txBox="1">
              <a:spLocks noChangeArrowheads="1"/>
            </p:cNvSpPr>
            <p:nvPr/>
          </p:nvSpPr>
          <p:spPr bwMode="auto">
            <a:xfrm>
              <a:off x="1081314" y="4448628"/>
              <a:ext cx="2421222" cy="461665"/>
            </a:xfrm>
            <a:prstGeom prst="rect">
              <a:avLst/>
            </a:prstGeom>
            <a:noFill/>
            <a:ln w="9525">
              <a:noFill/>
              <a:miter lim="800000"/>
              <a:headEnd/>
              <a:tailEnd/>
            </a:ln>
          </p:spPr>
          <p:txBody>
            <a:bodyPr>
              <a:spAutoFit/>
            </a:bodyPr>
            <a:lstStyle/>
            <a:p>
              <a:pPr algn="ctr"/>
              <a:r>
                <a:rPr lang="en-US" sz="2400" b="1" dirty="0">
                  <a:solidFill>
                    <a:srgbClr val="7030A0"/>
                  </a:solidFill>
                </a:rPr>
                <a:t>Right</a:t>
              </a:r>
            </a:p>
          </p:txBody>
        </p:sp>
        <p:sp>
          <p:nvSpPr>
            <p:cNvPr id="9" name="TextBox 8"/>
            <p:cNvSpPr txBox="1">
              <a:spLocks noChangeArrowheads="1"/>
            </p:cNvSpPr>
            <p:nvPr/>
          </p:nvSpPr>
          <p:spPr bwMode="auto">
            <a:xfrm>
              <a:off x="1077684" y="5105400"/>
              <a:ext cx="2421222" cy="461665"/>
            </a:xfrm>
            <a:prstGeom prst="rect">
              <a:avLst/>
            </a:prstGeom>
            <a:noFill/>
            <a:ln w="9525">
              <a:noFill/>
              <a:miter lim="800000"/>
              <a:headEnd/>
              <a:tailEnd/>
            </a:ln>
          </p:spPr>
          <p:txBody>
            <a:bodyPr>
              <a:spAutoFit/>
            </a:bodyPr>
            <a:lstStyle/>
            <a:p>
              <a:pPr algn="ctr"/>
              <a:r>
                <a:rPr lang="en-US" sz="2400" b="1" dirty="0">
                  <a:solidFill>
                    <a:srgbClr val="000000"/>
                  </a:solidFill>
                  <a:effectLst>
                    <a:outerShdw blurRad="38100" dist="38100" dir="2700000" algn="tl">
                      <a:srgbClr val="000000">
                        <a:alpha val="43137"/>
                      </a:srgbClr>
                    </a:outerShdw>
                  </a:effectLst>
                </a:rPr>
                <a:t>Power</a:t>
              </a:r>
            </a:p>
          </p:txBody>
        </p:sp>
        <p:sp>
          <p:nvSpPr>
            <p:cNvPr id="10" name="Down Arrow 9"/>
            <p:cNvSpPr/>
            <p:nvPr/>
          </p:nvSpPr>
          <p:spPr bwMode="auto">
            <a:xfrm>
              <a:off x="896256" y="2671832"/>
              <a:ext cx="371451" cy="281570"/>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1" name="Down Arrow 10"/>
            <p:cNvSpPr/>
            <p:nvPr/>
          </p:nvSpPr>
          <p:spPr bwMode="auto">
            <a:xfrm>
              <a:off x="896256" y="5141487"/>
              <a:ext cx="371451" cy="281570"/>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2" name="Down Arrow 11"/>
            <p:cNvSpPr/>
            <p:nvPr/>
          </p:nvSpPr>
          <p:spPr bwMode="auto">
            <a:xfrm>
              <a:off x="896256" y="3236288"/>
              <a:ext cx="371451" cy="281570"/>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3" name="Down Arrow 12"/>
            <p:cNvSpPr/>
            <p:nvPr/>
          </p:nvSpPr>
          <p:spPr bwMode="auto">
            <a:xfrm>
              <a:off x="896256" y="4505982"/>
              <a:ext cx="371451" cy="282886"/>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4" name="Down Arrow 13"/>
            <p:cNvSpPr/>
            <p:nvPr/>
          </p:nvSpPr>
          <p:spPr bwMode="auto">
            <a:xfrm>
              <a:off x="896256" y="3870477"/>
              <a:ext cx="371451" cy="282885"/>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5" name="Up Arrow 14"/>
            <p:cNvSpPr/>
            <p:nvPr/>
          </p:nvSpPr>
          <p:spPr bwMode="auto">
            <a:xfrm>
              <a:off x="3291114" y="2671832"/>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6" name="Up Arrow 15"/>
            <p:cNvSpPr/>
            <p:nvPr/>
          </p:nvSpPr>
          <p:spPr bwMode="auto">
            <a:xfrm>
              <a:off x="3291114" y="5141487"/>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7" name="Up Arrow 16"/>
            <p:cNvSpPr/>
            <p:nvPr/>
          </p:nvSpPr>
          <p:spPr bwMode="auto">
            <a:xfrm>
              <a:off x="3291114" y="4505982"/>
              <a:ext cx="372732" cy="28288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8" name="Up Arrow 17"/>
            <p:cNvSpPr/>
            <p:nvPr/>
          </p:nvSpPr>
          <p:spPr bwMode="auto">
            <a:xfrm>
              <a:off x="3291114" y="3236288"/>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9" name="Up Arrow 18"/>
            <p:cNvSpPr/>
            <p:nvPr/>
          </p:nvSpPr>
          <p:spPr bwMode="auto">
            <a:xfrm>
              <a:off x="3291114" y="3876772"/>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32" name="TextBox 31"/>
            <p:cNvSpPr txBox="1"/>
            <p:nvPr/>
          </p:nvSpPr>
          <p:spPr bwMode="auto">
            <a:xfrm>
              <a:off x="1164862" y="5943600"/>
              <a:ext cx="2235110" cy="46166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b="1" dirty="0">
                  <a:solidFill>
                    <a:srgbClr val="0070C0"/>
                  </a:solidFill>
                  <a:effectLst>
                    <a:outerShdw blurRad="38100" dist="38100" dir="2700000" algn="tl">
                      <a:srgbClr val="000000">
                        <a:alpha val="43137"/>
                      </a:srgbClr>
                    </a:outerShdw>
                  </a:effectLst>
                </a:rPr>
                <a:t>Inequity</a:t>
              </a:r>
            </a:p>
          </p:txBody>
        </p:sp>
        <p:pic>
          <p:nvPicPr>
            <p:cNvPr id="46082" name="Picture 2"/>
            <p:cNvPicPr>
              <a:picLocks noChangeAspect="1" noChangeArrowheads="1"/>
            </p:cNvPicPr>
            <p:nvPr/>
          </p:nvPicPr>
          <p:blipFill>
            <a:blip r:embed="rId4"/>
            <a:srcRect/>
            <a:stretch>
              <a:fillRect/>
            </a:stretch>
          </p:blipFill>
          <p:spPr bwMode="auto">
            <a:xfrm>
              <a:off x="1037772" y="5486400"/>
              <a:ext cx="2514600" cy="393700"/>
            </a:xfrm>
            <a:prstGeom prst="rect">
              <a:avLst/>
            </a:prstGeom>
            <a:noFill/>
            <a:ln w="9525">
              <a:noFill/>
              <a:miter lim="800000"/>
              <a:headEnd/>
              <a:tailEnd/>
            </a:ln>
            <a:effectLst/>
          </p:spPr>
        </p:pic>
      </p:grpSp>
      <p:sp>
        <p:nvSpPr>
          <p:cNvPr id="45" name="Rectangle 44"/>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grpSp>
        <p:nvGrpSpPr>
          <p:cNvPr id="102" name="Group 101"/>
          <p:cNvGrpSpPr/>
          <p:nvPr/>
        </p:nvGrpSpPr>
        <p:grpSpPr>
          <a:xfrm>
            <a:off x="230946" y="990600"/>
            <a:ext cx="8563428" cy="5562600"/>
            <a:chOff x="4595693" y="5383306"/>
            <a:chExt cx="8563428" cy="5562600"/>
          </a:xfrm>
        </p:grpSpPr>
        <p:grpSp>
          <p:nvGrpSpPr>
            <p:cNvPr id="103" name="Group 45"/>
            <p:cNvGrpSpPr/>
            <p:nvPr/>
          </p:nvGrpSpPr>
          <p:grpSpPr>
            <a:xfrm>
              <a:off x="4595693" y="5383306"/>
              <a:ext cx="4082142" cy="5562600"/>
              <a:chOff x="261258" y="838200"/>
              <a:chExt cx="4082142" cy="5791200"/>
            </a:xfrm>
          </p:grpSpPr>
          <p:sp>
            <p:nvSpPr>
              <p:cNvPr id="134" name="Rectangle 133"/>
              <p:cNvSpPr/>
              <p:nvPr/>
            </p:nvSpPr>
            <p:spPr>
              <a:xfrm>
                <a:off x="261258" y="838200"/>
                <a:ext cx="4082142" cy="579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4" descr="Woman face 2 -"/>
              <p:cNvPicPr>
                <a:picLocks noChangeAspect="1" noChangeArrowheads="1"/>
              </p:cNvPicPr>
              <p:nvPr/>
            </p:nvPicPr>
            <p:blipFill>
              <a:blip r:embed="rId2"/>
              <a:srcRect r="17082"/>
              <a:stretch>
                <a:fillRect/>
              </a:stretch>
            </p:blipFill>
            <p:spPr bwMode="auto">
              <a:xfrm>
                <a:off x="442686" y="1066801"/>
                <a:ext cx="1282045" cy="121920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36" name="Picture 6" descr="Male face -"/>
              <p:cNvPicPr>
                <a:picLocks noChangeAspect="1" noChangeArrowheads="1"/>
              </p:cNvPicPr>
              <p:nvPr/>
            </p:nvPicPr>
            <p:blipFill>
              <a:blip r:embed="rId3"/>
              <a:srcRect/>
              <a:stretch>
                <a:fillRect/>
              </a:stretch>
            </p:blipFill>
            <p:spPr bwMode="auto">
              <a:xfrm>
                <a:off x="2833914" y="1066800"/>
                <a:ext cx="1280886" cy="1219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37" name="TextBox 136"/>
              <p:cNvSpPr txBox="1">
                <a:spLocks noChangeArrowheads="1"/>
              </p:cNvSpPr>
              <p:nvPr/>
            </p:nvSpPr>
            <p:spPr bwMode="auto">
              <a:xfrm>
                <a:off x="1081314" y="2600689"/>
                <a:ext cx="2421222" cy="461665"/>
              </a:xfrm>
              <a:prstGeom prst="rect">
                <a:avLst/>
              </a:prstGeom>
              <a:noFill/>
              <a:ln w="9525">
                <a:noFill/>
                <a:miter lim="800000"/>
                <a:headEnd/>
                <a:tailEnd/>
              </a:ln>
            </p:spPr>
            <p:txBody>
              <a:bodyPr>
                <a:spAutoFit/>
              </a:bodyPr>
              <a:lstStyle/>
              <a:p>
                <a:pPr algn="ctr"/>
                <a:r>
                  <a:rPr lang="en-US" sz="2400" b="1" dirty="0">
                    <a:solidFill>
                      <a:srgbClr val="000000"/>
                    </a:solidFill>
                    <a:effectLst>
                      <a:outerShdw blurRad="38100" dist="38100" dir="2700000" algn="tl">
                        <a:srgbClr val="000000">
                          <a:alpha val="43137"/>
                        </a:srgbClr>
                      </a:outerShdw>
                    </a:effectLst>
                  </a:rPr>
                  <a:t>Education</a:t>
                </a:r>
              </a:p>
            </p:txBody>
          </p:sp>
          <p:sp>
            <p:nvSpPr>
              <p:cNvPr id="138" name="TextBox 137"/>
              <p:cNvSpPr txBox="1">
                <a:spLocks noChangeArrowheads="1"/>
              </p:cNvSpPr>
              <p:nvPr/>
            </p:nvSpPr>
            <p:spPr bwMode="auto">
              <a:xfrm>
                <a:off x="1083978" y="3175521"/>
                <a:ext cx="2421222" cy="461665"/>
              </a:xfrm>
              <a:prstGeom prst="rect">
                <a:avLst/>
              </a:prstGeom>
              <a:noFill/>
              <a:ln w="9525">
                <a:noFill/>
                <a:miter lim="800000"/>
                <a:headEnd/>
                <a:tailEnd/>
              </a:ln>
            </p:spPr>
            <p:txBody>
              <a:bodyPr>
                <a:spAutoFit/>
              </a:bodyPr>
              <a:lstStyle/>
              <a:p>
                <a:pPr algn="ctr"/>
                <a:r>
                  <a:rPr lang="en-US" sz="2400" b="1" dirty="0">
                    <a:solidFill>
                      <a:srgbClr val="7030A0"/>
                    </a:solidFill>
                    <a:effectLst>
                      <a:outerShdw blurRad="38100" dist="38100" dir="2700000" algn="tl">
                        <a:srgbClr val="000000">
                          <a:alpha val="43137"/>
                        </a:srgbClr>
                      </a:outerShdw>
                    </a:effectLst>
                  </a:rPr>
                  <a:t>Asset</a:t>
                </a:r>
              </a:p>
            </p:txBody>
          </p:sp>
          <p:sp>
            <p:nvSpPr>
              <p:cNvPr id="139" name="TextBox 138"/>
              <p:cNvSpPr txBox="1">
                <a:spLocks noChangeArrowheads="1"/>
              </p:cNvSpPr>
              <p:nvPr/>
            </p:nvSpPr>
            <p:spPr bwMode="auto">
              <a:xfrm>
                <a:off x="1080348" y="3810628"/>
                <a:ext cx="2421222" cy="461665"/>
              </a:xfrm>
              <a:prstGeom prst="rect">
                <a:avLst/>
              </a:prstGeom>
              <a:noFill/>
              <a:ln w="9525">
                <a:noFill/>
                <a:miter lim="800000"/>
                <a:headEnd/>
                <a:tailEnd/>
              </a:ln>
            </p:spPr>
            <p:txBody>
              <a:bodyPr>
                <a:spAutoFit/>
              </a:bodyPr>
              <a:lstStyle/>
              <a:p>
                <a:pPr algn="ctr"/>
                <a:r>
                  <a:rPr lang="en-US" sz="2400" b="1" dirty="0">
                    <a:solidFill>
                      <a:srgbClr val="000000"/>
                    </a:solidFill>
                    <a:effectLst>
                      <a:outerShdw blurRad="38100" dist="38100" dir="2700000" algn="tl">
                        <a:srgbClr val="000000">
                          <a:alpha val="43137"/>
                        </a:srgbClr>
                      </a:outerShdw>
                    </a:effectLst>
                  </a:rPr>
                  <a:t>Control</a:t>
                </a:r>
              </a:p>
            </p:txBody>
          </p:sp>
          <p:sp>
            <p:nvSpPr>
              <p:cNvPr id="140" name="TextBox 139"/>
              <p:cNvSpPr txBox="1">
                <a:spLocks noChangeArrowheads="1"/>
              </p:cNvSpPr>
              <p:nvPr/>
            </p:nvSpPr>
            <p:spPr bwMode="auto">
              <a:xfrm>
                <a:off x="1081314" y="4448628"/>
                <a:ext cx="2421222" cy="461665"/>
              </a:xfrm>
              <a:prstGeom prst="rect">
                <a:avLst/>
              </a:prstGeom>
              <a:noFill/>
              <a:ln w="9525">
                <a:noFill/>
                <a:miter lim="800000"/>
                <a:headEnd/>
                <a:tailEnd/>
              </a:ln>
            </p:spPr>
            <p:txBody>
              <a:bodyPr>
                <a:spAutoFit/>
              </a:bodyPr>
              <a:lstStyle/>
              <a:p>
                <a:pPr algn="ctr"/>
                <a:r>
                  <a:rPr lang="en-US" sz="2400" b="1" dirty="0">
                    <a:solidFill>
                      <a:srgbClr val="7030A0"/>
                    </a:solidFill>
                  </a:rPr>
                  <a:t>Right</a:t>
                </a:r>
              </a:p>
            </p:txBody>
          </p:sp>
          <p:sp>
            <p:nvSpPr>
              <p:cNvPr id="141" name="TextBox 140"/>
              <p:cNvSpPr txBox="1">
                <a:spLocks noChangeArrowheads="1"/>
              </p:cNvSpPr>
              <p:nvPr/>
            </p:nvSpPr>
            <p:spPr bwMode="auto">
              <a:xfrm>
                <a:off x="1077684" y="5105400"/>
                <a:ext cx="2421222" cy="461665"/>
              </a:xfrm>
              <a:prstGeom prst="rect">
                <a:avLst/>
              </a:prstGeom>
              <a:noFill/>
              <a:ln w="9525">
                <a:noFill/>
                <a:miter lim="800000"/>
                <a:headEnd/>
                <a:tailEnd/>
              </a:ln>
            </p:spPr>
            <p:txBody>
              <a:bodyPr>
                <a:spAutoFit/>
              </a:bodyPr>
              <a:lstStyle/>
              <a:p>
                <a:pPr algn="ctr"/>
                <a:r>
                  <a:rPr lang="en-US" sz="2400" b="1" dirty="0">
                    <a:solidFill>
                      <a:srgbClr val="000000"/>
                    </a:solidFill>
                    <a:effectLst>
                      <a:outerShdw blurRad="38100" dist="38100" dir="2700000" algn="tl">
                        <a:srgbClr val="000000">
                          <a:alpha val="43137"/>
                        </a:srgbClr>
                      </a:outerShdw>
                    </a:effectLst>
                  </a:rPr>
                  <a:t>Power</a:t>
                </a:r>
              </a:p>
            </p:txBody>
          </p:sp>
          <p:sp>
            <p:nvSpPr>
              <p:cNvPr id="142" name="Down Arrow 141"/>
              <p:cNvSpPr/>
              <p:nvPr/>
            </p:nvSpPr>
            <p:spPr bwMode="auto">
              <a:xfrm>
                <a:off x="896256" y="2671832"/>
                <a:ext cx="371451" cy="281570"/>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43" name="Down Arrow 142"/>
              <p:cNvSpPr/>
              <p:nvPr/>
            </p:nvSpPr>
            <p:spPr bwMode="auto">
              <a:xfrm>
                <a:off x="896256" y="5141487"/>
                <a:ext cx="371451" cy="281570"/>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44" name="Down Arrow 143"/>
              <p:cNvSpPr/>
              <p:nvPr/>
            </p:nvSpPr>
            <p:spPr bwMode="auto">
              <a:xfrm>
                <a:off x="896256" y="3236288"/>
                <a:ext cx="371451" cy="281570"/>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45" name="Down Arrow 144"/>
              <p:cNvSpPr/>
              <p:nvPr/>
            </p:nvSpPr>
            <p:spPr bwMode="auto">
              <a:xfrm>
                <a:off x="896256" y="4505982"/>
                <a:ext cx="371451" cy="282886"/>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46" name="Down Arrow 145"/>
              <p:cNvSpPr/>
              <p:nvPr/>
            </p:nvSpPr>
            <p:spPr bwMode="auto">
              <a:xfrm>
                <a:off x="896256" y="3870477"/>
                <a:ext cx="371451" cy="282885"/>
              </a:xfrm>
              <a:prstGeom prst="downArrow">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47" name="Up Arrow 146"/>
              <p:cNvSpPr/>
              <p:nvPr/>
            </p:nvSpPr>
            <p:spPr bwMode="auto">
              <a:xfrm>
                <a:off x="3291114" y="2671832"/>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48" name="Up Arrow 147"/>
              <p:cNvSpPr/>
              <p:nvPr/>
            </p:nvSpPr>
            <p:spPr bwMode="auto">
              <a:xfrm>
                <a:off x="3291114" y="5141487"/>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49" name="Up Arrow 148"/>
              <p:cNvSpPr/>
              <p:nvPr/>
            </p:nvSpPr>
            <p:spPr bwMode="auto">
              <a:xfrm>
                <a:off x="3291114" y="4505982"/>
                <a:ext cx="372732" cy="28288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50" name="Up Arrow 149"/>
              <p:cNvSpPr/>
              <p:nvPr/>
            </p:nvSpPr>
            <p:spPr bwMode="auto">
              <a:xfrm>
                <a:off x="3291114" y="3236288"/>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51" name="Up Arrow 150"/>
              <p:cNvSpPr/>
              <p:nvPr/>
            </p:nvSpPr>
            <p:spPr bwMode="auto">
              <a:xfrm>
                <a:off x="3291114" y="3876772"/>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52" name="TextBox 151"/>
              <p:cNvSpPr txBox="1"/>
              <p:nvPr/>
            </p:nvSpPr>
            <p:spPr bwMode="auto">
              <a:xfrm>
                <a:off x="1164862" y="5943600"/>
                <a:ext cx="2235110" cy="46166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b="1" dirty="0">
                    <a:solidFill>
                      <a:srgbClr val="0070C0"/>
                    </a:solidFill>
                    <a:effectLst>
                      <a:outerShdw blurRad="38100" dist="38100" dir="2700000" algn="tl">
                        <a:srgbClr val="000000">
                          <a:alpha val="43137"/>
                        </a:srgbClr>
                      </a:outerShdw>
                    </a:effectLst>
                  </a:rPr>
                  <a:t>Inequity</a:t>
                </a:r>
              </a:p>
            </p:txBody>
          </p:sp>
          <p:pic>
            <p:nvPicPr>
              <p:cNvPr id="153" name="Picture 2"/>
              <p:cNvPicPr>
                <a:picLocks noChangeAspect="1" noChangeArrowheads="1"/>
              </p:cNvPicPr>
              <p:nvPr/>
            </p:nvPicPr>
            <p:blipFill>
              <a:blip r:embed="rId4"/>
              <a:srcRect/>
              <a:stretch>
                <a:fillRect/>
              </a:stretch>
            </p:blipFill>
            <p:spPr bwMode="auto">
              <a:xfrm>
                <a:off x="1037772" y="5486400"/>
                <a:ext cx="2514600" cy="393700"/>
              </a:xfrm>
              <a:prstGeom prst="rect">
                <a:avLst/>
              </a:prstGeom>
              <a:noFill/>
              <a:ln w="9525">
                <a:noFill/>
                <a:miter lim="800000"/>
                <a:headEnd/>
                <a:tailEnd/>
              </a:ln>
              <a:effectLst/>
            </p:spPr>
          </p:pic>
        </p:grpSp>
        <p:grpSp>
          <p:nvGrpSpPr>
            <p:cNvPr id="104" name="Group 66"/>
            <p:cNvGrpSpPr/>
            <p:nvPr/>
          </p:nvGrpSpPr>
          <p:grpSpPr>
            <a:xfrm>
              <a:off x="9076979" y="5383307"/>
              <a:ext cx="4082142" cy="5562603"/>
              <a:chOff x="4742544" y="838200"/>
              <a:chExt cx="4082142" cy="5791200"/>
            </a:xfrm>
          </p:grpSpPr>
          <p:pic>
            <p:nvPicPr>
              <p:cNvPr id="105" name="Picture 4" descr="Woman face 2 -"/>
              <p:cNvPicPr>
                <a:picLocks noChangeAspect="1" noChangeArrowheads="1"/>
              </p:cNvPicPr>
              <p:nvPr/>
            </p:nvPicPr>
            <p:blipFill>
              <a:blip r:embed="rId2"/>
              <a:srcRect r="17082"/>
              <a:stretch>
                <a:fillRect/>
              </a:stretch>
            </p:blipFill>
            <p:spPr bwMode="auto">
              <a:xfrm>
                <a:off x="4938486" y="1066801"/>
                <a:ext cx="1282045" cy="121920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06" name="Picture 6" descr="Male face -"/>
              <p:cNvPicPr>
                <a:picLocks noChangeAspect="1" noChangeArrowheads="1"/>
              </p:cNvPicPr>
              <p:nvPr/>
            </p:nvPicPr>
            <p:blipFill>
              <a:blip r:embed="rId3"/>
              <a:srcRect/>
              <a:stretch>
                <a:fillRect/>
              </a:stretch>
            </p:blipFill>
            <p:spPr bwMode="auto">
              <a:xfrm>
                <a:off x="7329714" y="1066800"/>
                <a:ext cx="1280886" cy="1219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07" name="TextBox 106"/>
              <p:cNvSpPr txBox="1">
                <a:spLocks noChangeArrowheads="1"/>
              </p:cNvSpPr>
              <p:nvPr/>
            </p:nvSpPr>
            <p:spPr bwMode="auto">
              <a:xfrm>
                <a:off x="5577114" y="2600689"/>
                <a:ext cx="2421222" cy="461665"/>
              </a:xfrm>
              <a:prstGeom prst="rect">
                <a:avLst/>
              </a:prstGeom>
              <a:noFill/>
              <a:ln w="9525">
                <a:noFill/>
                <a:miter lim="800000"/>
                <a:headEnd/>
                <a:tailEnd/>
              </a:ln>
            </p:spPr>
            <p:txBody>
              <a:bodyPr>
                <a:spAutoFit/>
              </a:bodyPr>
              <a:lstStyle/>
              <a:p>
                <a:pPr algn="ctr"/>
                <a:r>
                  <a:rPr lang="en-US" sz="2400" b="1" dirty="0">
                    <a:solidFill>
                      <a:srgbClr val="000000"/>
                    </a:solidFill>
                    <a:effectLst>
                      <a:outerShdw blurRad="38100" dist="38100" dir="2700000" algn="tl">
                        <a:srgbClr val="000000">
                          <a:alpha val="43137"/>
                        </a:srgbClr>
                      </a:outerShdw>
                    </a:effectLst>
                  </a:rPr>
                  <a:t>Education</a:t>
                </a:r>
              </a:p>
            </p:txBody>
          </p:sp>
          <p:sp>
            <p:nvSpPr>
              <p:cNvPr id="108" name="TextBox 107"/>
              <p:cNvSpPr txBox="1">
                <a:spLocks noChangeArrowheads="1"/>
              </p:cNvSpPr>
              <p:nvPr/>
            </p:nvSpPr>
            <p:spPr bwMode="auto">
              <a:xfrm>
                <a:off x="5579778" y="3175521"/>
                <a:ext cx="2421222" cy="461665"/>
              </a:xfrm>
              <a:prstGeom prst="rect">
                <a:avLst/>
              </a:prstGeom>
              <a:noFill/>
              <a:ln w="9525">
                <a:noFill/>
                <a:miter lim="800000"/>
                <a:headEnd/>
                <a:tailEnd/>
              </a:ln>
            </p:spPr>
            <p:txBody>
              <a:bodyPr>
                <a:spAutoFit/>
              </a:bodyPr>
              <a:lstStyle/>
              <a:p>
                <a:pPr algn="ctr"/>
                <a:r>
                  <a:rPr lang="en-US" sz="2400" b="1" dirty="0">
                    <a:solidFill>
                      <a:srgbClr val="7030A0"/>
                    </a:solidFill>
                    <a:effectLst>
                      <a:outerShdw blurRad="38100" dist="38100" dir="2700000" algn="tl">
                        <a:srgbClr val="000000">
                          <a:alpha val="43137"/>
                        </a:srgbClr>
                      </a:outerShdw>
                    </a:effectLst>
                  </a:rPr>
                  <a:t>Asset</a:t>
                </a:r>
              </a:p>
            </p:txBody>
          </p:sp>
          <p:sp>
            <p:nvSpPr>
              <p:cNvPr id="109" name="TextBox 108"/>
              <p:cNvSpPr txBox="1">
                <a:spLocks noChangeArrowheads="1"/>
              </p:cNvSpPr>
              <p:nvPr/>
            </p:nvSpPr>
            <p:spPr bwMode="auto">
              <a:xfrm>
                <a:off x="5576148" y="3810628"/>
                <a:ext cx="2421222" cy="461665"/>
              </a:xfrm>
              <a:prstGeom prst="rect">
                <a:avLst/>
              </a:prstGeom>
              <a:noFill/>
              <a:ln w="9525">
                <a:noFill/>
                <a:miter lim="800000"/>
                <a:headEnd/>
                <a:tailEnd/>
              </a:ln>
            </p:spPr>
            <p:txBody>
              <a:bodyPr>
                <a:spAutoFit/>
              </a:bodyPr>
              <a:lstStyle/>
              <a:p>
                <a:pPr algn="ctr"/>
                <a:r>
                  <a:rPr lang="en-US" sz="2400" b="1" dirty="0">
                    <a:solidFill>
                      <a:srgbClr val="000000"/>
                    </a:solidFill>
                    <a:effectLst>
                      <a:outerShdw blurRad="38100" dist="38100" dir="2700000" algn="tl">
                        <a:srgbClr val="000000">
                          <a:alpha val="43137"/>
                        </a:srgbClr>
                      </a:outerShdw>
                    </a:effectLst>
                  </a:rPr>
                  <a:t>Control</a:t>
                </a:r>
              </a:p>
            </p:txBody>
          </p:sp>
          <p:sp>
            <p:nvSpPr>
              <p:cNvPr id="110" name="TextBox 109"/>
              <p:cNvSpPr txBox="1">
                <a:spLocks noChangeArrowheads="1"/>
              </p:cNvSpPr>
              <p:nvPr/>
            </p:nvSpPr>
            <p:spPr bwMode="auto">
              <a:xfrm>
                <a:off x="5577114" y="4448628"/>
                <a:ext cx="2421222" cy="461665"/>
              </a:xfrm>
              <a:prstGeom prst="rect">
                <a:avLst/>
              </a:prstGeom>
              <a:noFill/>
              <a:ln w="9525">
                <a:noFill/>
                <a:miter lim="800000"/>
                <a:headEnd/>
                <a:tailEnd/>
              </a:ln>
            </p:spPr>
            <p:txBody>
              <a:bodyPr>
                <a:spAutoFit/>
              </a:bodyPr>
              <a:lstStyle/>
              <a:p>
                <a:pPr algn="ctr"/>
                <a:r>
                  <a:rPr lang="en-US" sz="2400" b="1" dirty="0">
                    <a:solidFill>
                      <a:srgbClr val="7030A0"/>
                    </a:solidFill>
                  </a:rPr>
                  <a:t>Right</a:t>
                </a:r>
              </a:p>
            </p:txBody>
          </p:sp>
          <p:sp>
            <p:nvSpPr>
              <p:cNvPr id="111" name="TextBox 110"/>
              <p:cNvSpPr txBox="1">
                <a:spLocks noChangeArrowheads="1"/>
              </p:cNvSpPr>
              <p:nvPr/>
            </p:nvSpPr>
            <p:spPr bwMode="auto">
              <a:xfrm>
                <a:off x="5573484" y="5105400"/>
                <a:ext cx="2421222" cy="461665"/>
              </a:xfrm>
              <a:prstGeom prst="rect">
                <a:avLst/>
              </a:prstGeom>
              <a:noFill/>
              <a:ln w="9525">
                <a:noFill/>
                <a:miter lim="800000"/>
                <a:headEnd/>
                <a:tailEnd/>
              </a:ln>
            </p:spPr>
            <p:txBody>
              <a:bodyPr>
                <a:spAutoFit/>
              </a:bodyPr>
              <a:lstStyle/>
              <a:p>
                <a:pPr algn="ctr"/>
                <a:r>
                  <a:rPr lang="en-US" sz="2400" b="1" dirty="0">
                    <a:solidFill>
                      <a:srgbClr val="000000"/>
                    </a:solidFill>
                    <a:effectLst>
                      <a:outerShdw blurRad="38100" dist="38100" dir="2700000" algn="tl">
                        <a:srgbClr val="000000">
                          <a:alpha val="43137"/>
                        </a:srgbClr>
                      </a:outerShdw>
                    </a:effectLst>
                  </a:rPr>
                  <a:t>Power</a:t>
                </a:r>
              </a:p>
            </p:txBody>
          </p:sp>
          <p:sp>
            <p:nvSpPr>
              <p:cNvPr id="112" name="Up Arrow 111"/>
              <p:cNvSpPr/>
              <p:nvPr/>
            </p:nvSpPr>
            <p:spPr bwMode="auto">
              <a:xfrm>
                <a:off x="7786914" y="2671832"/>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13" name="Up Arrow 112"/>
              <p:cNvSpPr/>
              <p:nvPr/>
            </p:nvSpPr>
            <p:spPr bwMode="auto">
              <a:xfrm>
                <a:off x="7786914" y="5141487"/>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14" name="Up Arrow 113"/>
              <p:cNvSpPr/>
              <p:nvPr/>
            </p:nvSpPr>
            <p:spPr bwMode="auto">
              <a:xfrm>
                <a:off x="7786914" y="4505982"/>
                <a:ext cx="372732" cy="28288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15" name="Up Arrow 114"/>
              <p:cNvSpPr/>
              <p:nvPr/>
            </p:nvSpPr>
            <p:spPr bwMode="auto">
              <a:xfrm>
                <a:off x="7786914" y="3236288"/>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21" name="Up Arrow 120"/>
              <p:cNvSpPr/>
              <p:nvPr/>
            </p:nvSpPr>
            <p:spPr bwMode="auto">
              <a:xfrm>
                <a:off x="7786914" y="3876772"/>
                <a:ext cx="372732" cy="28157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23" name="TextBox 122"/>
              <p:cNvSpPr txBox="1"/>
              <p:nvPr/>
            </p:nvSpPr>
            <p:spPr bwMode="auto">
              <a:xfrm>
                <a:off x="5660662" y="5943600"/>
                <a:ext cx="2235110" cy="46166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b="1" dirty="0" smtClean="0">
                    <a:solidFill>
                      <a:srgbClr val="0070C0"/>
                    </a:solidFill>
                    <a:effectLst>
                      <a:outerShdw blurRad="38100" dist="38100" dir="2700000" algn="tl">
                        <a:srgbClr val="000000">
                          <a:alpha val="43137"/>
                        </a:srgbClr>
                      </a:outerShdw>
                    </a:effectLst>
                  </a:rPr>
                  <a:t>Equity</a:t>
                </a:r>
                <a:endParaRPr lang="en-US" sz="2400" b="1" dirty="0">
                  <a:solidFill>
                    <a:srgbClr val="0070C0"/>
                  </a:solidFill>
                  <a:effectLst>
                    <a:outerShdw blurRad="38100" dist="38100" dir="2700000" algn="tl">
                      <a:srgbClr val="000000">
                        <a:alpha val="43137"/>
                      </a:srgbClr>
                    </a:outerShdw>
                  </a:effectLst>
                </a:endParaRPr>
              </a:p>
            </p:txBody>
          </p:sp>
          <p:sp>
            <p:nvSpPr>
              <p:cNvPr id="125" name="Up Arrow 124"/>
              <p:cNvSpPr/>
              <p:nvPr/>
            </p:nvSpPr>
            <p:spPr bwMode="auto">
              <a:xfrm>
                <a:off x="5395685" y="2671832"/>
                <a:ext cx="372732" cy="281570"/>
              </a:xfrm>
              <a:prstGeom prst="up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28" name="Up Arrow 127"/>
              <p:cNvSpPr/>
              <p:nvPr/>
            </p:nvSpPr>
            <p:spPr bwMode="auto">
              <a:xfrm>
                <a:off x="5395685" y="5141487"/>
                <a:ext cx="372732" cy="281570"/>
              </a:xfrm>
              <a:prstGeom prst="up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29" name="Up Arrow 128"/>
              <p:cNvSpPr/>
              <p:nvPr/>
            </p:nvSpPr>
            <p:spPr bwMode="auto">
              <a:xfrm>
                <a:off x="5395685" y="4505982"/>
                <a:ext cx="372732" cy="282886"/>
              </a:xfrm>
              <a:prstGeom prst="up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30" name="Up Arrow 129"/>
              <p:cNvSpPr/>
              <p:nvPr/>
            </p:nvSpPr>
            <p:spPr bwMode="auto">
              <a:xfrm>
                <a:off x="5395685" y="3236288"/>
                <a:ext cx="372732" cy="281570"/>
              </a:xfrm>
              <a:prstGeom prst="up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31" name="Up Arrow 130"/>
              <p:cNvSpPr/>
              <p:nvPr/>
            </p:nvSpPr>
            <p:spPr bwMode="auto">
              <a:xfrm>
                <a:off x="5395685" y="3876772"/>
                <a:ext cx="372732" cy="281570"/>
              </a:xfrm>
              <a:prstGeom prst="up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132" name="Picture 3"/>
              <p:cNvPicPr>
                <a:picLocks noChangeAspect="1" noChangeArrowheads="1"/>
              </p:cNvPicPr>
              <p:nvPr/>
            </p:nvPicPr>
            <p:blipFill>
              <a:blip r:embed="rId5"/>
              <a:srcRect/>
              <a:stretch>
                <a:fillRect/>
              </a:stretch>
            </p:blipFill>
            <p:spPr bwMode="auto">
              <a:xfrm>
                <a:off x="5591628" y="5486400"/>
                <a:ext cx="2438400" cy="393700"/>
              </a:xfrm>
              <a:prstGeom prst="rect">
                <a:avLst/>
              </a:prstGeom>
              <a:noFill/>
              <a:ln w="9525">
                <a:noFill/>
                <a:miter lim="800000"/>
                <a:headEnd/>
                <a:tailEnd/>
              </a:ln>
              <a:effectLst/>
            </p:spPr>
          </p:pic>
          <p:sp>
            <p:nvSpPr>
              <p:cNvPr id="133" name="Rectangle 132"/>
              <p:cNvSpPr/>
              <p:nvPr/>
            </p:nvSpPr>
            <p:spPr>
              <a:xfrm>
                <a:off x="4742544" y="838200"/>
                <a:ext cx="4082142" cy="5791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1000"/>
                                        <p:tgtEl>
                                          <p:spTgt spid="126"/>
                                        </p:tgtEl>
                                      </p:cBhvr>
                                    </p:animEffect>
                                    <p:set>
                                      <p:cBhvr>
                                        <p:cTn id="7" dur="1" fill="hold">
                                          <p:stCondLst>
                                            <p:cond delay="999"/>
                                          </p:stCondLst>
                                        </p:cTn>
                                        <p:tgtEl>
                                          <p:spTgt spid="126"/>
                                        </p:tgtEl>
                                        <p:attrNameLst>
                                          <p:attrName>style.visibility</p:attrName>
                                        </p:attrNameLst>
                                      </p:cBhvr>
                                      <p:to>
                                        <p:strVal val="hidden"/>
                                      </p:to>
                                    </p:set>
                                  </p:childTnLst>
                                </p:cTn>
                              </p:par>
                              <p:par>
                                <p:cTn id="8" presetID="2" presetClass="entr" presetSubtype="2"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 calcmode="lin" valueType="num">
                                      <p:cBhvr additive="base">
                                        <p:cTn id="10" dur="1000" fill="hold"/>
                                        <p:tgtEl>
                                          <p:spTgt spid="102"/>
                                        </p:tgtEl>
                                        <p:attrNameLst>
                                          <p:attrName>ppt_x</p:attrName>
                                        </p:attrNameLst>
                                      </p:cBhvr>
                                      <p:tavLst>
                                        <p:tav tm="0">
                                          <p:val>
                                            <p:strVal val="1+#ppt_w/2"/>
                                          </p:val>
                                        </p:tav>
                                        <p:tav tm="100000">
                                          <p:val>
                                            <p:strVal val="#ppt_x"/>
                                          </p:val>
                                        </p:tav>
                                      </p:tavLst>
                                    </p:anim>
                                    <p:anim calcmode="lin" valueType="num">
                                      <p:cBhvr additive="base">
                                        <p:cTn id="11" dur="10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69267979"/>
              </p:ext>
            </p:extLst>
          </p:nvPr>
        </p:nvGraphicFramePr>
        <p:xfrm>
          <a:off x="3048000" y="1743632"/>
          <a:ext cx="5486400" cy="4811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3193140" y="1066800"/>
            <a:ext cx="25908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t>MEN</a:t>
            </a:r>
            <a:endParaRPr lang="en-US" sz="2800" b="1" dirty="0"/>
          </a:p>
        </p:txBody>
      </p:sp>
      <p:sp>
        <p:nvSpPr>
          <p:cNvPr id="5" name="Rounded Rectangle 4"/>
          <p:cNvSpPr/>
          <p:nvPr/>
        </p:nvSpPr>
        <p:spPr>
          <a:xfrm>
            <a:off x="6017361" y="1066800"/>
            <a:ext cx="2590800" cy="533400"/>
          </a:xfrm>
          <a:prstGeom prst="round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t>WOMEN</a:t>
            </a:r>
            <a:endParaRPr lang="en-US" sz="2800" b="1" dirty="0"/>
          </a:p>
        </p:txBody>
      </p:sp>
      <p:sp>
        <p:nvSpPr>
          <p:cNvPr id="6" name="TextBox 5"/>
          <p:cNvSpPr txBox="1"/>
          <p:nvPr/>
        </p:nvSpPr>
        <p:spPr>
          <a:xfrm>
            <a:off x="125503" y="2133600"/>
            <a:ext cx="2972518" cy="2246769"/>
          </a:xfrm>
          <a:prstGeom prst="rect">
            <a:avLst/>
          </a:prstGeom>
          <a:noFill/>
        </p:spPr>
        <p:txBody>
          <a:bodyPr wrap="square" rtlCol="0">
            <a:spAutoFit/>
          </a:bodyPr>
          <a:lstStyle/>
          <a:p>
            <a:r>
              <a:rPr lang="en-US" sz="2800" b="1" dirty="0" smtClean="0">
                <a:solidFill>
                  <a:srgbClr val="FF0000"/>
                </a:solidFill>
                <a:latin typeface="Calibri" pitchFamily="34" charset="0"/>
                <a:cs typeface="Calibri" pitchFamily="34" charset="0"/>
              </a:rPr>
              <a:t>Red = Low</a:t>
            </a:r>
          </a:p>
          <a:p>
            <a:endParaRPr lang="en-US" sz="2800" b="1" dirty="0" smtClean="0">
              <a:solidFill>
                <a:srgbClr val="FF0000"/>
              </a:solidFill>
              <a:latin typeface="Calibri" pitchFamily="34" charset="0"/>
              <a:cs typeface="Calibri" pitchFamily="34" charset="0"/>
            </a:endParaRPr>
          </a:p>
          <a:p>
            <a:r>
              <a:rPr lang="en-US" sz="2800" b="1" dirty="0" smtClean="0">
                <a:ln w="1905"/>
                <a:solidFill>
                  <a:srgbClr val="FFC000"/>
                </a:solidFill>
                <a:effectLst>
                  <a:outerShdw blurRad="38100" dist="38100" dir="2700000" algn="tl">
                    <a:srgbClr val="000000">
                      <a:alpha val="43137"/>
                    </a:srgbClr>
                  </a:outerShdw>
                </a:effectLst>
                <a:latin typeface="Calibri" pitchFamily="34" charset="0"/>
                <a:cs typeface="Calibri" pitchFamily="34" charset="0"/>
              </a:rPr>
              <a:t>Yellow = Moderate</a:t>
            </a:r>
          </a:p>
          <a:p>
            <a:endParaRPr lang="en-US" sz="2800" b="1" dirty="0" smtClean="0">
              <a:solidFill>
                <a:srgbClr val="008000"/>
              </a:solidFill>
              <a:latin typeface="Calibri" pitchFamily="34" charset="0"/>
              <a:cs typeface="Calibri" pitchFamily="34" charset="0"/>
            </a:endParaRPr>
          </a:p>
          <a:p>
            <a:r>
              <a:rPr lang="en-US" sz="2800" b="1" dirty="0" smtClean="0">
                <a:solidFill>
                  <a:srgbClr val="008000"/>
                </a:solidFill>
                <a:latin typeface="Calibri" pitchFamily="34" charset="0"/>
                <a:cs typeface="Calibri" pitchFamily="34" charset="0"/>
              </a:rPr>
              <a:t>Green = High</a:t>
            </a:r>
            <a:endParaRPr lang="en-US" sz="2800" b="1" dirty="0">
              <a:solidFill>
                <a:srgbClr val="008000"/>
              </a:solidFill>
              <a:latin typeface="Calibri" pitchFamily="34" charset="0"/>
              <a:cs typeface="Calibri" pitchFamily="34" charset="0"/>
            </a:endParaRPr>
          </a:p>
        </p:txBody>
      </p:sp>
      <p:sp>
        <p:nvSpPr>
          <p:cNvPr id="7" name="TextBox 6"/>
          <p:cNvSpPr txBox="1"/>
          <p:nvPr/>
        </p:nvSpPr>
        <p:spPr>
          <a:xfrm>
            <a:off x="60947" y="162580"/>
            <a:ext cx="7366055" cy="646331"/>
          </a:xfrm>
          <a:prstGeom prst="rect">
            <a:avLst/>
          </a:prstGeom>
          <a:noFill/>
        </p:spPr>
        <p:txBody>
          <a:bodyPr wrap="none" rtlCol="0">
            <a:spAutoFit/>
          </a:bodyPr>
          <a:lstStyle/>
          <a:p>
            <a:r>
              <a:rPr lang="en-US" sz="3600" b="1" i="1" dirty="0" smtClean="0">
                <a:solidFill>
                  <a:schemeClr val="accent6">
                    <a:lumMod val="50000"/>
                  </a:schemeClr>
                </a:solidFill>
                <a:effectLst>
                  <a:outerShdw blurRad="38100" dist="38100" dir="2700000" algn="tl">
                    <a:srgbClr val="000000">
                      <a:alpha val="43137"/>
                    </a:srgbClr>
                  </a:outerShdw>
                </a:effectLst>
              </a:rPr>
              <a:t>Tool-2: Access -Control Analysis</a:t>
            </a:r>
            <a:endParaRPr lang="en-US" sz="3600" b="1" i="1" dirty="0">
              <a:solidFill>
                <a:schemeClr val="accent6">
                  <a:lumMod val="50000"/>
                </a:schemeClr>
              </a:solidFill>
              <a:effectLst>
                <a:outerShdw blurRad="38100" dist="38100" dir="2700000" algn="tl">
                  <a:srgbClr val="000000">
                    <a:alpha val="43137"/>
                  </a:srgbClr>
                </a:outerShdw>
              </a:effectLst>
            </a:endParaRPr>
          </a:p>
        </p:txBody>
      </p:sp>
      <p:sp>
        <p:nvSpPr>
          <p:cNvPr id="8" name="Rectangle 7"/>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8600" y="76200"/>
            <a:ext cx="8610600" cy="6430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3600" b="1"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Access</a:t>
            </a:r>
          </a:p>
          <a:p>
            <a:pPr marL="0" marR="0" lvl="0" indent="0" algn="l" defTabSz="914400" rtl="0" eaLnBrk="1" fontAlgn="base" latinLnBrk="0" hangingPunct="1">
              <a:lnSpc>
                <a:spcPct val="100000"/>
              </a:lnSpc>
              <a:spcBef>
                <a:spcPct val="0"/>
              </a:spcBef>
              <a:spcAft>
                <a:spcPct val="0"/>
              </a:spcAft>
              <a:buClrTx/>
              <a:buSzTx/>
              <a:buFontTx/>
              <a:buNone/>
              <a:tabLst/>
            </a:pPr>
            <a:endParaRPr lang="en-CA" sz="900" b="1" dirty="0" smtClean="0">
              <a:solidFill>
                <a:srgbClr val="00206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endParaRPr>
          </a:p>
          <a:p>
            <a:pPr marL="457200" lvl="0" indent="-457200">
              <a:lnSpc>
                <a:spcPct val="150000"/>
              </a:lnSpc>
              <a:buFont typeface="Arial" pitchFamily="34" charset="0"/>
              <a:buChar char="•"/>
            </a:pPr>
            <a:r>
              <a:rPr lang="en-CA" sz="2400" b="1" dirty="0" smtClean="0">
                <a:solidFill>
                  <a:srgbClr val="000000"/>
                </a:solidFill>
                <a:latin typeface="Calibri" pitchFamily="34" charset="0"/>
                <a:ea typeface="Times New Roman" pitchFamily="18" charset="0"/>
                <a:cs typeface="Calibri" pitchFamily="34" charset="0"/>
              </a:rPr>
              <a:t>Availability-</a:t>
            </a:r>
            <a:r>
              <a:rPr lang="en-CA" sz="2400" dirty="0" smtClean="0">
                <a:solidFill>
                  <a:srgbClr val="000000"/>
                </a:solidFill>
                <a:latin typeface="Calibri" pitchFamily="34" charset="0"/>
                <a:ea typeface="Times New Roman" pitchFamily="18" charset="0"/>
                <a:cs typeface="Calibri" pitchFamily="34" charset="0"/>
              </a:rPr>
              <a:t> can own Asset</a:t>
            </a:r>
          </a:p>
          <a:p>
            <a:pPr marL="457200" lvl="0" indent="-457200">
              <a:lnSpc>
                <a:spcPct val="150000"/>
              </a:lnSpc>
              <a:buFont typeface="Arial" pitchFamily="34" charset="0"/>
              <a:buChar char="•"/>
            </a:pPr>
            <a:r>
              <a:rPr lang="en-CA" sz="2400" b="1" dirty="0" smtClean="0">
                <a:solidFill>
                  <a:srgbClr val="000000"/>
                </a:solidFill>
                <a:latin typeface="Calibri" pitchFamily="34" charset="0"/>
                <a:ea typeface="Times New Roman" pitchFamily="18" charset="0"/>
                <a:cs typeface="Calibri" pitchFamily="34" charset="0"/>
              </a:rPr>
              <a:t>Handiness-</a:t>
            </a:r>
            <a:r>
              <a:rPr lang="en-CA" sz="2400" dirty="0" smtClean="0">
                <a:solidFill>
                  <a:srgbClr val="000000"/>
                </a:solidFill>
                <a:latin typeface="Calibri" pitchFamily="34" charset="0"/>
                <a:ea typeface="Times New Roman" pitchFamily="18" charset="0"/>
                <a:cs typeface="Calibri" pitchFamily="34" charset="0"/>
              </a:rPr>
              <a:t> Able to use when required</a:t>
            </a:r>
          </a:p>
          <a:p>
            <a:pPr lvl="0"/>
            <a:endParaRPr lang="en-CA" sz="2000" dirty="0" smtClean="0">
              <a:solidFill>
                <a:srgbClr val="000000"/>
              </a:solidFill>
              <a:latin typeface="Calibri" pitchFamily="34" charset="0"/>
              <a:ea typeface="Times New Roman" pitchFamily="18" charset="0"/>
              <a:cs typeface="Calibri" pitchFamily="34" charset="0"/>
            </a:endParaRPr>
          </a:p>
          <a:p>
            <a:pPr lvl="0"/>
            <a:endParaRPr lang="en-CA" sz="2000" dirty="0" smtClean="0">
              <a:solidFill>
                <a:srgbClr val="000000"/>
              </a:solidFill>
              <a:latin typeface="Calibri" pitchFamily="34" charset="0"/>
              <a:ea typeface="Times New Roman" pitchFamily="18" charset="0"/>
              <a:cs typeface="Calibri" pitchFamily="34" charset="0"/>
            </a:endParaRPr>
          </a:p>
          <a:p>
            <a:r>
              <a:rPr lang="en-CA" sz="3600" b="1" dirty="0" smtClean="0">
                <a:solidFill>
                  <a:srgbClr val="00206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Control</a:t>
            </a:r>
          </a:p>
          <a:p>
            <a:pPr marL="457200" indent="-457200" eaLnBrk="0" hangingPunct="0">
              <a:lnSpc>
                <a:spcPct val="114000"/>
              </a:lnSpc>
              <a:buFont typeface="Arial" pitchFamily="34" charset="0"/>
              <a:buChar char="•"/>
            </a:pPr>
            <a:r>
              <a:rPr lang="en-CA" sz="2400" b="1" dirty="0" smtClean="0">
                <a:solidFill>
                  <a:srgbClr val="000000"/>
                </a:solidFill>
                <a:latin typeface="Calibri" pitchFamily="34" charset="0"/>
                <a:ea typeface="Times New Roman" pitchFamily="18" charset="0"/>
                <a:cs typeface="Calibri" pitchFamily="34" charset="0"/>
              </a:rPr>
              <a:t>Authority/</a:t>
            </a:r>
            <a:r>
              <a:rPr lang="en-US" sz="2400" b="1" dirty="0" smtClean="0">
                <a:latin typeface="Calibri" pitchFamily="34" charset="0"/>
                <a:cs typeface="Calibri" pitchFamily="34" charset="0"/>
              </a:rPr>
              <a:t>Autonomy</a:t>
            </a:r>
            <a:r>
              <a:rPr lang="en-CA" sz="2400" b="1" dirty="0" smtClean="0">
                <a:solidFill>
                  <a:srgbClr val="000000"/>
                </a:solidFill>
                <a:latin typeface="Calibri" pitchFamily="34" charset="0"/>
                <a:ea typeface="Times New Roman" pitchFamily="18" charset="0"/>
                <a:cs typeface="Calibri" pitchFamily="34" charset="0"/>
              </a:rPr>
              <a:t>- </a:t>
            </a:r>
            <a:r>
              <a:rPr lang="en-CA" sz="2400" dirty="0" smtClean="0">
                <a:solidFill>
                  <a:srgbClr val="000000"/>
                </a:solidFill>
                <a:latin typeface="Calibri" pitchFamily="34" charset="0"/>
                <a:ea typeface="Times New Roman" pitchFamily="18" charset="0"/>
                <a:cs typeface="Calibri" pitchFamily="34" charset="0"/>
              </a:rPr>
              <a:t>Right or </a:t>
            </a:r>
            <a:r>
              <a:rPr lang="en-US" sz="2400" dirty="0" smtClean="0">
                <a:latin typeface="Calibri" pitchFamily="34" charset="0"/>
                <a:cs typeface="Calibri" pitchFamily="34" charset="0"/>
              </a:rPr>
              <a:t>permission or liberty to use the asset (Sell)</a:t>
            </a:r>
            <a:endParaRPr lang="en-CA" sz="2400" dirty="0" smtClean="0">
              <a:solidFill>
                <a:srgbClr val="000000"/>
              </a:solidFill>
              <a:latin typeface="Calibri" pitchFamily="34" charset="0"/>
              <a:ea typeface="Times New Roman" pitchFamily="18" charset="0"/>
              <a:cs typeface="Calibri" pitchFamily="34" charset="0"/>
            </a:endParaRPr>
          </a:p>
          <a:p>
            <a:pPr marL="457200" lvl="0" indent="-457200" eaLnBrk="0" hangingPunct="0">
              <a:lnSpc>
                <a:spcPct val="114000"/>
              </a:lnSpc>
              <a:buFont typeface="Arial" pitchFamily="34" charset="0"/>
              <a:buChar char="•"/>
            </a:pPr>
            <a:r>
              <a:rPr lang="en-US" sz="2400" b="1" dirty="0" smtClean="0">
                <a:latin typeface="Calibri" pitchFamily="34" charset="0"/>
                <a:cs typeface="Calibri" pitchFamily="34" charset="0"/>
              </a:rPr>
              <a:t>Decision making-</a:t>
            </a:r>
            <a:r>
              <a:rPr lang="en-US" sz="2400" dirty="0" smtClean="0">
                <a:latin typeface="Calibri" pitchFamily="34" charset="0"/>
                <a:cs typeface="Calibri" pitchFamily="34" charset="0"/>
              </a:rPr>
              <a:t> power to make decisions within the household and community</a:t>
            </a:r>
          </a:p>
          <a:p>
            <a:pPr marL="457200" indent="-457200" eaLnBrk="0" hangingPunct="0">
              <a:lnSpc>
                <a:spcPct val="114000"/>
              </a:lnSpc>
              <a:buFont typeface="Arial" pitchFamily="34" charset="0"/>
              <a:buChar char="•"/>
            </a:pPr>
            <a:r>
              <a:rPr lang="en-US" sz="2400" b="1" dirty="0" smtClean="0">
                <a:latin typeface="Calibri" pitchFamily="34" charset="0"/>
                <a:cs typeface="Calibri" pitchFamily="34" charset="0"/>
              </a:rPr>
              <a:t>Command-</a:t>
            </a:r>
            <a:r>
              <a:rPr lang="en-US" sz="2400" dirty="0" smtClean="0">
                <a:latin typeface="Calibri" pitchFamily="34" charset="0"/>
                <a:cs typeface="Calibri" pitchFamily="34" charset="0"/>
              </a:rPr>
              <a:t> Access power to direct or regulate resource</a:t>
            </a:r>
          </a:p>
          <a:p>
            <a:pPr marL="457200" indent="-457200" eaLnBrk="0" hangingPunct="0">
              <a:lnSpc>
                <a:spcPct val="114000"/>
              </a:lnSpc>
              <a:buFont typeface="Arial" pitchFamily="34" charset="0"/>
              <a:buChar char="•"/>
            </a:pPr>
            <a:r>
              <a:rPr lang="en-US" sz="2400" dirty="0" smtClean="0">
                <a:latin typeface="Calibri" pitchFamily="34" charset="0"/>
                <a:cs typeface="Calibri" pitchFamily="34" charset="0"/>
              </a:rPr>
              <a:t>ability to use effectively </a:t>
            </a:r>
          </a:p>
          <a:p>
            <a:pPr marL="457200" lvl="0" indent="-457200" eaLnBrk="0" hangingPunct="0">
              <a:lnSpc>
                <a:spcPct val="114000"/>
              </a:lnSpc>
              <a:buFont typeface="Arial" pitchFamily="34" charset="0"/>
              <a:buChar char="•"/>
            </a:pPr>
            <a:r>
              <a:rPr lang="en-US" sz="2400" b="1" dirty="0" smtClean="0">
                <a:latin typeface="Calibri" pitchFamily="34" charset="0"/>
                <a:cs typeface="Calibri" pitchFamily="34" charset="0"/>
              </a:rPr>
              <a:t>Power-</a:t>
            </a:r>
            <a:r>
              <a:rPr lang="en-US" sz="2400" dirty="0" smtClean="0">
                <a:latin typeface="Calibri" pitchFamily="34" charset="0"/>
                <a:cs typeface="Calibri" pitchFamily="34" charset="0"/>
              </a:rPr>
              <a:t> to influence or direct people’s behavior or the course of events.</a:t>
            </a:r>
            <a:r>
              <a:rPr kumimoji="0" lang="en-CA"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lang="en-CA" sz="2000" dirty="0" smtClean="0">
              <a:solidFill>
                <a:srgbClr val="000000"/>
              </a:solidFill>
              <a:latin typeface="Calibri" pitchFamily="34" charset="0"/>
              <a:ea typeface="Times New Roman" pitchFamily="18" charset="0"/>
              <a:cs typeface="Calibri" pitchFamily="34" charset="0"/>
            </a:endParaRPr>
          </a:p>
        </p:txBody>
      </p:sp>
      <p:sp>
        <p:nvSpPr>
          <p:cNvPr id="4" name="Rectangle 3"/>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Tree>
    <p:extLst>
      <p:ext uri="{BB962C8B-B14F-4D97-AF65-F5344CB8AC3E}">
        <p14:creationId xmlns:p14="http://schemas.microsoft.com/office/powerpoint/2010/main" val="2968577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rt 5"/>
          <p:cNvPicPr>
            <a:picLocks noChangeArrowheads="1"/>
          </p:cNvPicPr>
          <p:nvPr/>
        </p:nvPicPr>
        <p:blipFill>
          <a:blip r:embed="rId2" cstate="print"/>
          <a:srcRect/>
          <a:stretch>
            <a:fillRect/>
          </a:stretch>
        </p:blipFill>
        <p:spPr bwMode="auto">
          <a:xfrm>
            <a:off x="304800" y="1752600"/>
            <a:ext cx="4038600" cy="3200400"/>
          </a:xfrm>
          <a:prstGeom prst="rect">
            <a:avLst/>
          </a:prstGeom>
          <a:noFill/>
          <a:ln w="9525">
            <a:noFill/>
            <a:miter lim="800000"/>
            <a:headEnd/>
            <a:tailEnd/>
          </a:ln>
        </p:spPr>
      </p:pic>
      <p:pic>
        <p:nvPicPr>
          <p:cNvPr id="3" name="Chart 10"/>
          <p:cNvPicPr>
            <a:picLocks noChangeArrowheads="1"/>
          </p:cNvPicPr>
          <p:nvPr/>
        </p:nvPicPr>
        <p:blipFill>
          <a:blip r:embed="rId3" cstate="print"/>
          <a:srcRect/>
          <a:stretch>
            <a:fillRect/>
          </a:stretch>
        </p:blipFill>
        <p:spPr bwMode="auto">
          <a:xfrm>
            <a:off x="4572000" y="1752600"/>
            <a:ext cx="4267200" cy="3200400"/>
          </a:xfrm>
          <a:prstGeom prst="rect">
            <a:avLst/>
          </a:prstGeom>
          <a:noFill/>
          <a:ln w="9525">
            <a:noFill/>
            <a:miter lim="800000"/>
            <a:headEnd/>
            <a:tailEnd/>
          </a:ln>
        </p:spPr>
      </p:pic>
      <p:sp>
        <p:nvSpPr>
          <p:cNvPr id="4" name="Rectangle 3"/>
          <p:cNvSpPr/>
          <p:nvPr/>
        </p:nvSpPr>
        <p:spPr>
          <a:xfrm>
            <a:off x="171436" y="268069"/>
            <a:ext cx="4400564" cy="584775"/>
          </a:xfrm>
          <a:prstGeom prst="rect">
            <a:avLst/>
          </a:prstGeom>
        </p:spPr>
        <p:txBody>
          <a:bodyPr wrap="none">
            <a:spAutoFit/>
          </a:bodyPr>
          <a:lstStyle/>
          <a:p>
            <a:pPr eaLnBrk="0" hangingPunct="0">
              <a:defRPr/>
            </a:pPr>
            <a:r>
              <a:rPr lang="en-US" sz="3200" b="1" i="1" kern="0" dirty="0">
                <a:solidFill>
                  <a:srgbClr val="00B050"/>
                </a:solidFill>
                <a:effectLst>
                  <a:outerShdw blurRad="38100" dist="38100" dir="2700000" algn="tl">
                    <a:srgbClr val="000000">
                      <a:alpha val="43137"/>
                    </a:srgbClr>
                  </a:outerShdw>
                </a:effectLst>
                <a:latin typeface="Calibri" pitchFamily="34" charset="0"/>
                <a:cs typeface="Calibri" pitchFamily="34" charset="0"/>
              </a:rPr>
              <a:t>Tool-3: Time Meter </a:t>
            </a:r>
            <a:r>
              <a:rPr lang="en-US" sz="3200" b="1" i="1" kern="0" dirty="0" smtClean="0">
                <a:solidFill>
                  <a:srgbClr val="00B050"/>
                </a:solidFill>
                <a:effectLst>
                  <a:outerShdw blurRad="38100" dist="38100" dir="2700000" algn="tl">
                    <a:srgbClr val="000000">
                      <a:alpha val="43137"/>
                    </a:srgbClr>
                  </a:outerShdw>
                </a:effectLst>
                <a:latin typeface="Calibri" pitchFamily="34" charset="0"/>
                <a:cs typeface="Calibri" pitchFamily="34" charset="0"/>
              </a:rPr>
              <a:t>Tool</a:t>
            </a:r>
            <a:endParaRPr lang="en-US" sz="3200" b="1" i="1" kern="0" dirty="0">
              <a:solidFill>
                <a:srgbClr val="00B05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4"/>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304800"/>
            <a:ext cx="7924800" cy="838200"/>
          </a:xfrm>
        </p:spPr>
        <p:txBody>
          <a:bodyPr rtlCol="0">
            <a:normAutofit/>
          </a:bodyPr>
          <a:lstStyle/>
          <a:p>
            <a:pPr eaLnBrk="1" fontAlgn="auto" hangingPunct="1">
              <a:spcAft>
                <a:spcPts val="0"/>
              </a:spcAft>
              <a:defRPr/>
            </a:pPr>
            <a:r>
              <a:rPr lang="en-US" cap="all" dirty="0" smtClean="0">
                <a:solidFill>
                  <a:srgbClr val="003366"/>
                </a:solidFill>
                <a:effectLst>
                  <a:outerShdw blurRad="38100" dist="38100" dir="2700000" algn="tl">
                    <a:srgbClr val="000000">
                      <a:alpha val="43137"/>
                    </a:srgbClr>
                  </a:outerShdw>
                </a:effectLst>
              </a:rPr>
              <a:t>Gender Primer Objectives</a:t>
            </a:r>
            <a:endParaRPr lang="en-US" cap="all" dirty="0">
              <a:solidFill>
                <a:srgbClr val="003366"/>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7"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8" name="Picture 7"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17414" name="Text Placeholder 1"/>
          <p:cNvSpPr>
            <a:spLocks noGrp="1"/>
          </p:cNvSpPr>
          <p:nvPr>
            <p:ph type="body" sz="half" idx="1"/>
          </p:nvPr>
        </p:nvSpPr>
        <p:spPr>
          <a:xfrm>
            <a:off x="1225550" y="1752600"/>
            <a:ext cx="7918450" cy="4114800"/>
          </a:xfrm>
        </p:spPr>
        <p:txBody>
          <a:bodyPr/>
          <a:lstStyle/>
          <a:p>
            <a:pPr>
              <a:buFont typeface="Arial" charset="0"/>
              <a:buChar char="•"/>
              <a:defRPr/>
            </a:pPr>
            <a:r>
              <a:rPr lang="en-US" dirty="0" smtClean="0">
                <a:latin typeface="+mj-lt"/>
              </a:rPr>
              <a:t>Understand the difference between gender and sex</a:t>
            </a:r>
          </a:p>
          <a:p>
            <a:pPr>
              <a:buFont typeface="Arial" charset="0"/>
              <a:buChar char="•"/>
              <a:defRPr/>
            </a:pPr>
            <a:r>
              <a:rPr lang="en-US" dirty="0" smtClean="0">
                <a:latin typeface="+mj-lt"/>
              </a:rPr>
              <a:t>Consider how gender roles impact participation</a:t>
            </a:r>
          </a:p>
          <a:p>
            <a:pPr>
              <a:buFont typeface="Arial" charset="0"/>
              <a:buChar char="•"/>
              <a:defRPr/>
            </a:pPr>
            <a:r>
              <a:rPr lang="en-US" dirty="0" smtClean="0">
                <a:latin typeface="+mj-lt"/>
              </a:rPr>
              <a:t>Appreciate diversity among women</a:t>
            </a:r>
          </a:p>
          <a:p>
            <a:pPr>
              <a:buFont typeface="Arial" charset="0"/>
              <a:buChar char="•"/>
              <a:defRPr/>
            </a:pPr>
            <a:r>
              <a:rPr lang="en-US" dirty="0" smtClean="0">
                <a:latin typeface="+mj-lt"/>
              </a:rPr>
              <a:t>Identify discrimination and how to address it</a:t>
            </a:r>
          </a:p>
          <a:p>
            <a:pPr>
              <a:buFont typeface="Arial" charset="0"/>
              <a:buChar char="•"/>
              <a:defRPr/>
            </a:pPr>
            <a:endParaRPr lang="en-US" dirty="0" smtClean="0">
              <a:latin typeface="+mj-lt"/>
            </a:endParaRPr>
          </a:p>
        </p:txBody>
      </p:sp>
    </p:spTree>
    <p:extLst>
      <p:ext uri="{BB962C8B-B14F-4D97-AF65-F5344CB8AC3E}">
        <p14:creationId xmlns:p14="http://schemas.microsoft.com/office/powerpoint/2010/main" val="323743180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blem Tree copy.jpg"/>
          <p:cNvPicPr>
            <a:picLocks noChangeAspect="1"/>
          </p:cNvPicPr>
          <p:nvPr/>
        </p:nvPicPr>
        <p:blipFill>
          <a:blip r:embed="rId2"/>
          <a:srcRect t="4444" r="2181" b="3333"/>
          <a:stretch>
            <a:fillRect/>
          </a:stretch>
        </p:blipFill>
        <p:spPr>
          <a:xfrm>
            <a:off x="2572871" y="1183342"/>
            <a:ext cx="4132729" cy="5562600"/>
          </a:xfrm>
          <a:prstGeom prst="rect">
            <a:avLst/>
          </a:prstGeom>
          <a:ln w="12700" cap="sq">
            <a:noFill/>
            <a:prstDash val="solid"/>
            <a:miter lim="800000"/>
          </a:ln>
          <a:effectLst>
            <a:outerShdw blurRad="50800" dist="38100" dir="2700000" algn="tl" rotWithShape="0">
              <a:srgbClr val="000000">
                <a:alpha val="43000"/>
              </a:srgbClr>
            </a:outerShdw>
          </a:effectLst>
        </p:spPr>
      </p:pic>
      <p:sp>
        <p:nvSpPr>
          <p:cNvPr id="3" name="Rectangle 2"/>
          <p:cNvSpPr/>
          <p:nvPr/>
        </p:nvSpPr>
        <p:spPr>
          <a:xfrm>
            <a:off x="228600" y="228600"/>
            <a:ext cx="6451510" cy="646331"/>
          </a:xfrm>
          <a:prstGeom prst="rect">
            <a:avLst/>
          </a:prstGeom>
        </p:spPr>
        <p:txBody>
          <a:bodyPr wrap="none">
            <a:spAutoFit/>
          </a:bodyPr>
          <a:lstStyle/>
          <a:p>
            <a:pPr algn="ctr"/>
            <a:r>
              <a:rPr lang="en-US" sz="3600" b="1" i="1" dirty="0" smtClean="0">
                <a:solidFill>
                  <a:srgbClr val="006600"/>
                </a:solidFill>
                <a:effectLst>
                  <a:outerShdw blurRad="38100" dist="38100" dir="2700000" algn="tl">
                    <a:srgbClr val="000000">
                      <a:alpha val="43137"/>
                    </a:srgbClr>
                  </a:outerShdw>
                </a:effectLst>
              </a:rPr>
              <a:t>Tool-4: Barrier Tree Analysis</a:t>
            </a:r>
            <a:endParaRPr lang="en-US" sz="3600" b="1" i="1" dirty="0">
              <a:solidFill>
                <a:srgbClr val="006600"/>
              </a:solidFill>
              <a:effectLst>
                <a:outerShdw blurRad="38100" dist="38100" dir="2700000" algn="tl">
                  <a:srgbClr val="000000">
                    <a:alpha val="43137"/>
                  </a:srgbClr>
                </a:outerShdw>
              </a:effectLst>
            </a:endParaRPr>
          </a:p>
        </p:txBody>
      </p:sp>
      <p:grpSp>
        <p:nvGrpSpPr>
          <p:cNvPr id="26" name="Group 25"/>
          <p:cNvGrpSpPr/>
          <p:nvPr/>
        </p:nvGrpSpPr>
        <p:grpSpPr>
          <a:xfrm>
            <a:off x="6952129" y="4221480"/>
            <a:ext cx="1465466" cy="1711940"/>
            <a:chOff x="6952129" y="4221480"/>
            <a:chExt cx="1465466" cy="1711940"/>
          </a:xfrm>
        </p:grpSpPr>
        <p:sp>
          <p:nvSpPr>
            <p:cNvPr id="10" name="Rectangle 9"/>
            <p:cNvSpPr/>
            <p:nvPr/>
          </p:nvSpPr>
          <p:spPr>
            <a:xfrm>
              <a:off x="6952129" y="5410200"/>
              <a:ext cx="1465466" cy="523220"/>
            </a:xfrm>
            <a:prstGeom prst="rect">
              <a:avLst/>
            </a:prstGeom>
          </p:spPr>
          <p:txBody>
            <a:bodyPr wrap="none">
              <a:spAutoFit/>
            </a:bodyPr>
            <a:lstStyle/>
            <a:p>
              <a:r>
                <a:rPr lang="en-US" sz="2800" b="1" dirty="0" smtClean="0">
                  <a:solidFill>
                    <a:srgbClr val="996600"/>
                  </a:solidFill>
                  <a:effectLst>
                    <a:outerShdw blurRad="38100" dist="38100" dir="2700000" algn="tl">
                      <a:srgbClr val="000000">
                        <a:alpha val="43137"/>
                      </a:srgbClr>
                    </a:outerShdw>
                  </a:effectLst>
                </a:rPr>
                <a:t>Causes</a:t>
              </a:r>
              <a:endParaRPr lang="en-US" sz="2800" b="1" dirty="0">
                <a:solidFill>
                  <a:srgbClr val="996600"/>
                </a:solidFill>
                <a:effectLst>
                  <a:outerShdw blurRad="38100" dist="38100" dir="2700000" algn="tl">
                    <a:srgbClr val="000000">
                      <a:alpha val="43137"/>
                    </a:srgbClr>
                  </a:outerShdw>
                </a:effectLst>
              </a:endParaRPr>
            </a:p>
          </p:txBody>
        </p:sp>
        <p:cxnSp>
          <p:nvCxnSpPr>
            <p:cNvPr id="15" name="Straight Arrow Connector 14"/>
            <p:cNvCxnSpPr/>
            <p:nvPr/>
          </p:nvCxnSpPr>
          <p:spPr>
            <a:xfrm rot="5400000" flipH="1" flipV="1">
              <a:off x="7102634" y="4815046"/>
              <a:ext cx="1188720" cy="1588"/>
            </a:xfrm>
            <a:prstGeom prst="straightConnector1">
              <a:avLst/>
            </a:prstGeom>
            <a:ln w="63500">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102931" y="1770529"/>
            <a:ext cx="1184940" cy="1457662"/>
            <a:chOff x="7102931" y="1770529"/>
            <a:chExt cx="1184940" cy="1457662"/>
          </a:xfrm>
        </p:grpSpPr>
        <p:sp>
          <p:nvSpPr>
            <p:cNvPr id="11" name="Rectangle 10"/>
            <p:cNvSpPr/>
            <p:nvPr/>
          </p:nvSpPr>
          <p:spPr>
            <a:xfrm>
              <a:off x="7102931" y="1770529"/>
              <a:ext cx="1184940" cy="523220"/>
            </a:xfrm>
            <a:prstGeom prst="rect">
              <a:avLst/>
            </a:prstGeom>
          </p:spPr>
          <p:txBody>
            <a:bodyPr wrap="none">
              <a:spAutoFit/>
            </a:bodyPr>
            <a:lstStyle/>
            <a:p>
              <a:r>
                <a:rPr lang="en-US" sz="2800" b="1" dirty="0" smtClean="0">
                  <a:solidFill>
                    <a:srgbClr val="CC3300"/>
                  </a:solidFill>
                  <a:effectLst>
                    <a:outerShdw blurRad="38100" dist="38100" dir="2700000" algn="tl">
                      <a:srgbClr val="000000">
                        <a:alpha val="43137"/>
                      </a:srgbClr>
                    </a:outerShdw>
                  </a:effectLst>
                </a:rPr>
                <a:t>Effect</a:t>
              </a:r>
              <a:endParaRPr lang="en-US" sz="2800" b="1" dirty="0">
                <a:solidFill>
                  <a:srgbClr val="CC3300"/>
                </a:solidFill>
                <a:effectLst>
                  <a:outerShdw blurRad="38100" dist="38100" dir="2700000" algn="tl">
                    <a:srgbClr val="000000">
                      <a:alpha val="43137"/>
                    </a:srgbClr>
                  </a:outerShdw>
                </a:effectLst>
              </a:endParaRPr>
            </a:p>
          </p:txBody>
        </p:sp>
        <p:cxnSp>
          <p:nvCxnSpPr>
            <p:cNvPr id="16" name="Straight Arrow Connector 15"/>
            <p:cNvCxnSpPr/>
            <p:nvPr/>
          </p:nvCxnSpPr>
          <p:spPr>
            <a:xfrm rot="5400000" flipH="1" flipV="1">
              <a:off x="7239794" y="2770197"/>
              <a:ext cx="914400" cy="1588"/>
            </a:xfrm>
            <a:prstGeom prst="straightConnector1">
              <a:avLst/>
            </a:prstGeom>
            <a:ln w="63500">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7019126" y="3437965"/>
            <a:ext cx="1362874" cy="523220"/>
          </a:xfrm>
          <a:prstGeom prst="rect">
            <a:avLst/>
          </a:prstGeom>
        </p:spPr>
        <p:txBody>
          <a:bodyPr wrap="none">
            <a:spAutoFit/>
          </a:bodyPr>
          <a:lstStyle/>
          <a:p>
            <a:r>
              <a:rPr lang="en-US" sz="2800" b="1" dirty="0" smtClean="0">
                <a:solidFill>
                  <a:srgbClr val="7030A0"/>
                </a:solidFill>
                <a:effectLst>
                  <a:outerShdw blurRad="38100" dist="38100" dir="2700000" algn="tl">
                    <a:srgbClr val="000000">
                      <a:alpha val="43137"/>
                    </a:srgbClr>
                  </a:outerShdw>
                </a:effectLst>
              </a:rPr>
              <a:t>Barrier</a:t>
            </a:r>
            <a:endParaRPr lang="en-US" sz="2800" b="1" dirty="0">
              <a:solidFill>
                <a:srgbClr val="7030A0"/>
              </a:solidFill>
              <a:effectLst>
                <a:outerShdw blurRad="38100" dist="38100" dir="2700000" algn="tl">
                  <a:srgbClr val="000000">
                    <a:alpha val="43137"/>
                  </a:srgbClr>
                </a:outerShdw>
              </a:effectLst>
            </a:endParaRPr>
          </a:p>
        </p:txBody>
      </p:sp>
      <p:sp>
        <p:nvSpPr>
          <p:cNvPr id="19" name="Rectangle 18"/>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grpSp>
        <p:nvGrpSpPr>
          <p:cNvPr id="25" name="Group 24"/>
          <p:cNvGrpSpPr/>
          <p:nvPr/>
        </p:nvGrpSpPr>
        <p:grpSpPr>
          <a:xfrm>
            <a:off x="228600" y="1905000"/>
            <a:ext cx="2474258" cy="3281065"/>
            <a:chOff x="228600" y="1905000"/>
            <a:chExt cx="2474258" cy="3281065"/>
          </a:xfrm>
        </p:grpSpPr>
        <p:sp>
          <p:nvSpPr>
            <p:cNvPr id="4" name="TextBox 3"/>
            <p:cNvSpPr txBox="1"/>
            <p:nvPr/>
          </p:nvSpPr>
          <p:spPr>
            <a:xfrm>
              <a:off x="515471" y="4724400"/>
              <a:ext cx="885179" cy="461665"/>
            </a:xfrm>
            <a:prstGeom prst="rect">
              <a:avLst/>
            </a:prstGeom>
            <a:noFill/>
          </p:spPr>
          <p:txBody>
            <a:bodyPr wrap="none" rtlCol="0">
              <a:spAutoFit/>
            </a:bodyPr>
            <a:lstStyle/>
            <a:p>
              <a:r>
                <a:rPr lang="en-US" sz="2400" b="1" dirty="0" smtClean="0"/>
                <a:t>Root</a:t>
              </a:r>
              <a:endParaRPr lang="en-US" sz="2400" b="1" dirty="0"/>
            </a:p>
          </p:txBody>
        </p:sp>
        <p:sp>
          <p:nvSpPr>
            <p:cNvPr id="5" name="TextBox 4"/>
            <p:cNvSpPr txBox="1"/>
            <p:nvPr/>
          </p:nvSpPr>
          <p:spPr>
            <a:xfrm>
              <a:off x="509723" y="3576935"/>
              <a:ext cx="938077" cy="461665"/>
            </a:xfrm>
            <a:prstGeom prst="rect">
              <a:avLst/>
            </a:prstGeom>
            <a:noFill/>
          </p:spPr>
          <p:txBody>
            <a:bodyPr wrap="none" rtlCol="0">
              <a:spAutoFit/>
            </a:bodyPr>
            <a:lstStyle/>
            <a:p>
              <a:r>
                <a:rPr lang="en-US" sz="2400" b="1" dirty="0" smtClean="0"/>
                <a:t>Stem</a:t>
              </a:r>
              <a:endParaRPr lang="en-US" sz="2400" b="1" dirty="0"/>
            </a:p>
          </p:txBody>
        </p:sp>
        <p:sp>
          <p:nvSpPr>
            <p:cNvPr id="6" name="TextBox 5"/>
            <p:cNvSpPr txBox="1"/>
            <p:nvPr/>
          </p:nvSpPr>
          <p:spPr>
            <a:xfrm>
              <a:off x="228600" y="1905000"/>
              <a:ext cx="1588897" cy="461665"/>
            </a:xfrm>
            <a:prstGeom prst="rect">
              <a:avLst/>
            </a:prstGeom>
            <a:noFill/>
          </p:spPr>
          <p:txBody>
            <a:bodyPr wrap="none" rtlCol="0">
              <a:spAutoFit/>
            </a:bodyPr>
            <a:lstStyle/>
            <a:p>
              <a:r>
                <a:rPr lang="en-US" sz="2400" b="1" dirty="0" smtClean="0"/>
                <a:t>Branches</a:t>
              </a:r>
              <a:endParaRPr lang="en-US" sz="2400" b="1" dirty="0"/>
            </a:p>
          </p:txBody>
        </p:sp>
        <p:sp>
          <p:nvSpPr>
            <p:cNvPr id="22" name="Right Arrow 21"/>
            <p:cNvSpPr/>
            <p:nvPr/>
          </p:nvSpPr>
          <p:spPr>
            <a:xfrm>
              <a:off x="1788458" y="2039471"/>
              <a:ext cx="91440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1788458" y="3608295"/>
              <a:ext cx="914400" cy="3657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1788458" y="4737848"/>
              <a:ext cx="914400" cy="36576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lide(fromBottom)">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lide(fromBottom)">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51309668"/>
              </p:ext>
            </p:extLst>
          </p:nvPr>
        </p:nvGraphicFramePr>
        <p:xfrm>
          <a:off x="533400" y="1219200"/>
          <a:ext cx="8382000" cy="532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04800" y="304800"/>
            <a:ext cx="6705600" cy="523220"/>
          </a:xfrm>
          <a:prstGeom prst="rect">
            <a:avLst/>
          </a:prstGeom>
          <a:solidFill>
            <a:schemeClr val="accent1">
              <a:lumMod val="90000"/>
            </a:schemeClr>
          </a:solidFill>
          <a:effectLst>
            <a:innerShdw blurRad="63500" dist="50800" dir="5400000">
              <a:prstClr val="black">
                <a:alpha val="50000"/>
              </a:prstClr>
            </a:innerShdw>
          </a:effectLst>
        </p:spPr>
        <p:txBody>
          <a:bodyPr>
            <a:spAutoFit/>
          </a:bodyPr>
          <a:lstStyle/>
          <a:p>
            <a:pPr algn="ctr">
              <a:defRPr/>
            </a:pPr>
            <a:r>
              <a:rPr lang="en-US" sz="2800" dirty="0">
                <a:solidFill>
                  <a:srgbClr val="000000"/>
                </a:solidFill>
              </a:rPr>
              <a:t>Four Major Women Barriers</a:t>
            </a:r>
          </a:p>
        </p:txBody>
      </p:sp>
      <p:sp>
        <p:nvSpPr>
          <p:cNvPr id="4" name="Rectangle 3"/>
          <p:cNvSpPr/>
          <p:nvPr/>
        </p:nvSpPr>
        <p:spPr>
          <a:xfrm>
            <a:off x="0" y="0"/>
            <a:ext cx="9144000" cy="6858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304800"/>
            <a:ext cx="7924800" cy="838200"/>
          </a:xfrm>
        </p:spPr>
        <p:txBody>
          <a:bodyPr rtlCol="0">
            <a:normAutofit/>
          </a:bodyPr>
          <a:lstStyle/>
          <a:p>
            <a:pPr eaLnBrk="1" fontAlgn="auto" hangingPunct="1">
              <a:spcAft>
                <a:spcPts val="0"/>
              </a:spcAft>
              <a:defRPr/>
            </a:pPr>
            <a:r>
              <a:rPr lang="en-US" cap="all" dirty="0" smtClean="0">
                <a:solidFill>
                  <a:srgbClr val="003366"/>
                </a:solidFill>
                <a:effectLst>
                  <a:outerShdw blurRad="38100" dist="38100" dir="2700000" algn="tl">
                    <a:srgbClr val="000000">
                      <a:alpha val="43137"/>
                    </a:srgbClr>
                  </a:outerShdw>
                </a:effectLst>
              </a:rPr>
              <a:t>Gender Primer Topics</a:t>
            </a:r>
            <a:endParaRPr lang="en-US" cap="all" dirty="0">
              <a:solidFill>
                <a:srgbClr val="003366"/>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7"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8" name="Picture 7"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18438" name="Text Placeholder 1"/>
          <p:cNvSpPr>
            <a:spLocks noGrp="1"/>
          </p:cNvSpPr>
          <p:nvPr>
            <p:ph type="body" sz="half" idx="1"/>
          </p:nvPr>
        </p:nvSpPr>
        <p:spPr>
          <a:xfrm>
            <a:off x="1225550" y="1522413"/>
            <a:ext cx="4572000" cy="4419600"/>
          </a:xfrm>
        </p:spPr>
        <p:txBody>
          <a:bodyPr/>
          <a:lstStyle/>
          <a:p>
            <a:r>
              <a:rPr lang="en-029" altLang="en-US" smtClean="0"/>
              <a:t>Sex and gender</a:t>
            </a:r>
            <a:endParaRPr lang="en-US" altLang="en-US" smtClean="0"/>
          </a:p>
          <a:p>
            <a:r>
              <a:rPr lang="en-029" altLang="en-US" smtClean="0"/>
              <a:t>Gender roles</a:t>
            </a:r>
            <a:endParaRPr lang="en-US" altLang="en-US" smtClean="0"/>
          </a:p>
          <a:p>
            <a:r>
              <a:rPr lang="en-029" altLang="en-US" smtClean="0"/>
              <a:t>Diversity among women</a:t>
            </a:r>
            <a:endParaRPr lang="en-US" altLang="en-US" smtClean="0"/>
          </a:p>
          <a:p>
            <a:r>
              <a:rPr lang="en-029" altLang="en-US" smtClean="0"/>
              <a:t>Women's issues </a:t>
            </a:r>
            <a:endParaRPr lang="en-US" altLang="en-US" smtClean="0"/>
          </a:p>
          <a:p>
            <a:r>
              <a:rPr lang="en-029" altLang="en-US" smtClean="0"/>
              <a:t>Identifying discrimination</a:t>
            </a:r>
            <a:endParaRPr lang="en-US" altLang="en-US" smtClean="0"/>
          </a:p>
          <a:p>
            <a:endParaRPr lang="en-US" altLang="en-US" smtClean="0"/>
          </a:p>
        </p:txBody>
      </p:sp>
      <p:pic>
        <p:nvPicPr>
          <p:cNvPr id="18439" name="Picture 8" descr="http://live.isitesoftware.co.nz/neon/images/Balancing%20equality%20at%20wo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913" y="1600200"/>
            <a:ext cx="39385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7709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152400"/>
            <a:ext cx="8001000" cy="1554163"/>
          </a:xfrm>
        </p:spPr>
        <p:txBody>
          <a:bodyPr/>
          <a:lstStyle/>
          <a:p>
            <a:pPr>
              <a:defRPr/>
            </a:pPr>
            <a:r>
              <a:rPr lang="en-US" dirty="0" smtClean="0">
                <a:solidFill>
                  <a:srgbClr val="C00000"/>
                </a:solidFill>
                <a:effectLst>
                  <a:outerShdw blurRad="38100" dist="38100" dir="2700000" algn="tl">
                    <a:srgbClr val="000000">
                      <a:alpha val="43137"/>
                    </a:srgbClr>
                  </a:outerShdw>
                </a:effectLst>
              </a:rPr>
              <a:t>EXERCISE: </a:t>
            </a:r>
            <a:br>
              <a:rPr lang="en-US" dirty="0" smtClean="0">
                <a:solidFill>
                  <a:srgbClr val="C00000"/>
                </a:solidFill>
                <a:effectLst>
                  <a:outerShdw blurRad="38100" dist="38100" dir="2700000" algn="tl">
                    <a:srgbClr val="000000">
                      <a:alpha val="43137"/>
                    </a:srgbClr>
                  </a:outerShdw>
                </a:effectLst>
              </a:rPr>
            </a:br>
            <a:r>
              <a:rPr lang="en-US" dirty="0" smtClean="0">
                <a:solidFill>
                  <a:srgbClr val="C00000"/>
                </a:solidFill>
                <a:effectLst>
                  <a:outerShdw blurRad="38100" dist="38100" dir="2700000" algn="tl">
                    <a:srgbClr val="000000">
                      <a:alpha val="43137"/>
                    </a:srgbClr>
                  </a:outerShdw>
                </a:effectLst>
              </a:rPr>
              <a:t>ROLES AND RESPONSIBILITIES</a:t>
            </a:r>
            <a:endParaRPr lang="en-US" dirty="0" smtClean="0"/>
          </a:p>
        </p:txBody>
      </p:sp>
      <p:sp>
        <p:nvSpPr>
          <p:cNvPr id="20483" name="Content Placeholder 2"/>
          <p:cNvSpPr>
            <a:spLocks noGrp="1"/>
          </p:cNvSpPr>
          <p:nvPr>
            <p:ph idx="1"/>
          </p:nvPr>
        </p:nvSpPr>
        <p:spPr>
          <a:xfrm>
            <a:off x="1204913" y="1905000"/>
            <a:ext cx="7939087" cy="3048000"/>
          </a:xfrm>
        </p:spPr>
        <p:txBody>
          <a:bodyPr/>
          <a:lstStyle/>
          <a:p>
            <a:pPr eaLnBrk="1" hangingPunct="1"/>
            <a:r>
              <a:rPr lang="en-US" altLang="en-US" smtClean="0"/>
              <a:t>Brainstorm:</a:t>
            </a:r>
          </a:p>
          <a:p>
            <a:pPr lvl="1" eaLnBrk="1" hangingPunct="1"/>
            <a:r>
              <a:rPr lang="en-US" altLang="en-US" sz="3200" smtClean="0"/>
              <a:t>What do men do in your society?</a:t>
            </a:r>
          </a:p>
          <a:p>
            <a:pPr lvl="1" eaLnBrk="1" hangingPunct="1"/>
            <a:r>
              <a:rPr lang="en-US" altLang="en-US" sz="3200" smtClean="0"/>
              <a:t>What do women do in your society?</a:t>
            </a:r>
          </a:p>
          <a:p>
            <a:pPr lvl="1" eaLnBrk="1" hangingPunct="1"/>
            <a:r>
              <a:rPr lang="en-US" altLang="en-US" sz="3200" smtClean="0"/>
              <a:t>Only list activities, not professions or traits</a:t>
            </a:r>
            <a:endParaRPr lang="fr-FR" altLang="en-US" sz="3200" smtClean="0"/>
          </a:p>
          <a:p>
            <a:endParaRPr lang="en-US" altLang="en-US" smtClean="0"/>
          </a:p>
        </p:txBody>
      </p:sp>
      <p:pic>
        <p:nvPicPr>
          <p:cNvPr id="5" name="Picture 4" descr="logo_ndi"/>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pic>
        <p:nvPicPr>
          <p:cNvPr id="6" name="Picture 2"/>
          <p:cNvPicPr>
            <a:picLocks noChangeAspect="1" noChangeArrowheads="1"/>
          </p:cNvPicPr>
          <p:nvPr/>
        </p:nvPicPr>
        <p:blipFill rotWithShape="1">
          <a:blip r:embed="rId4"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7" name="Picture 2"/>
          <p:cNvPicPr>
            <a:picLocks noChangeAspect="1" noChangeArrowheads="1"/>
          </p:cNvPicPr>
          <p:nvPr/>
        </p:nvPicPr>
        <p:blipFill rotWithShape="1">
          <a:blip r:embed="rId4"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33400"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spTree>
    <p:extLst>
      <p:ext uri="{BB962C8B-B14F-4D97-AF65-F5344CB8AC3E}">
        <p14:creationId xmlns:p14="http://schemas.microsoft.com/office/powerpoint/2010/main" val="19906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152400"/>
            <a:ext cx="7918450" cy="12954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DEFINITION: SEX</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21510" name="Content Placeholder 15"/>
          <p:cNvSpPr>
            <a:spLocks noGrp="1"/>
          </p:cNvSpPr>
          <p:nvPr>
            <p:ph idx="1"/>
          </p:nvPr>
        </p:nvSpPr>
        <p:spPr>
          <a:xfrm>
            <a:off x="1225550" y="1371600"/>
            <a:ext cx="7918450" cy="2209800"/>
          </a:xfrm>
        </p:spPr>
        <p:txBody>
          <a:bodyPr/>
          <a:lstStyle/>
          <a:p>
            <a:pPr eaLnBrk="1" hangingPunct="1"/>
            <a:r>
              <a:rPr lang="en-029" altLang="en-US" smtClean="0"/>
              <a:t>Biological</a:t>
            </a:r>
          </a:p>
          <a:p>
            <a:pPr eaLnBrk="1" hangingPunct="1"/>
            <a:r>
              <a:rPr lang="en-029" altLang="en-US" smtClean="0"/>
              <a:t>Classification based on reproductive organs and functions</a:t>
            </a:r>
          </a:p>
        </p:txBody>
      </p:sp>
      <p:pic>
        <p:nvPicPr>
          <p:cNvPr id="21511" name="Picture 8" descr="Gender by Anonymous - Gender icon by Jakob. From old OCAL s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581400"/>
            <a:ext cx="272732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1380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25550" y="152400"/>
            <a:ext cx="7918450" cy="1295400"/>
          </a:xfrm>
        </p:spPr>
        <p:txBody>
          <a:bodyPr rtlCol="0">
            <a:normAutofit/>
          </a:bodyPr>
          <a:lstStyle/>
          <a:p>
            <a:pPr eaLnBrk="1" fontAlgn="auto" hangingPunct="1">
              <a:spcAft>
                <a:spcPts val="0"/>
              </a:spcAft>
              <a:defRPr/>
            </a:pPr>
            <a:r>
              <a:rPr lang="en-US" dirty="0" smtClean="0">
                <a:solidFill>
                  <a:srgbClr val="003366"/>
                </a:solidFill>
                <a:effectLst>
                  <a:outerShdw blurRad="38100" dist="38100" dir="2700000" algn="tl">
                    <a:srgbClr val="000000">
                      <a:alpha val="43137"/>
                    </a:srgbClr>
                  </a:outerShdw>
                </a:effectLst>
              </a:rPr>
              <a:t>DEFINITION: GENDER</a:t>
            </a:r>
          </a:p>
        </p:txBody>
      </p:sp>
      <p:pic>
        <p:nvPicPr>
          <p:cNvPr id="13"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4"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15" name="Picture 14"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22534" name="Content Placeholder 15"/>
          <p:cNvSpPr>
            <a:spLocks noGrp="1"/>
          </p:cNvSpPr>
          <p:nvPr>
            <p:ph idx="1"/>
          </p:nvPr>
        </p:nvSpPr>
        <p:spPr>
          <a:xfrm>
            <a:off x="1225550" y="1447800"/>
            <a:ext cx="7918450" cy="4572000"/>
          </a:xfrm>
        </p:spPr>
        <p:txBody>
          <a:bodyPr/>
          <a:lstStyle/>
          <a:p>
            <a:pPr eaLnBrk="1" hangingPunct="1"/>
            <a:r>
              <a:rPr lang="en-GB" altLang="en-US" smtClean="0"/>
              <a:t>Socially determined/constructed</a:t>
            </a:r>
          </a:p>
          <a:p>
            <a:pPr eaLnBrk="1" hangingPunct="1"/>
            <a:r>
              <a:rPr lang="en-US" altLang="en-US" smtClean="0"/>
              <a:t>Perceptions</a:t>
            </a:r>
            <a:r>
              <a:rPr lang="en-GB" altLang="en-US" smtClean="0"/>
              <a:t> and expectations</a:t>
            </a:r>
          </a:p>
          <a:p>
            <a:pPr eaLnBrk="1" hangingPunct="1"/>
            <a:r>
              <a:rPr lang="en-GB" altLang="en-US" smtClean="0"/>
              <a:t>“Acceptable” roles and attitudes</a:t>
            </a:r>
          </a:p>
          <a:p>
            <a:pPr eaLnBrk="1" hangingPunct="1"/>
            <a:r>
              <a:rPr lang="en-GB" altLang="en-US" smtClean="0"/>
              <a:t>Learned behaviours</a:t>
            </a:r>
          </a:p>
          <a:p>
            <a:pPr eaLnBrk="1" hangingPunct="1"/>
            <a:r>
              <a:rPr lang="en-GB" altLang="en-US" smtClean="0"/>
              <a:t>Changes over time</a:t>
            </a:r>
          </a:p>
          <a:p>
            <a:pPr eaLnBrk="1" hangingPunct="1"/>
            <a:r>
              <a:rPr lang="en-GB" altLang="en-US" smtClean="0"/>
              <a:t>Varies by culture, ethnicity, religion etc.</a:t>
            </a:r>
          </a:p>
          <a:p>
            <a:endParaRPr lang="en-US" altLang="en-US" sz="2800" smtClean="0"/>
          </a:p>
        </p:txBody>
      </p:sp>
    </p:spTree>
    <p:extLst>
      <p:ext uri="{BB962C8B-B14F-4D97-AF65-F5344CB8AC3E}">
        <p14:creationId xmlns:p14="http://schemas.microsoft.com/office/powerpoint/2010/main" val="5025194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228600"/>
            <a:ext cx="7772400" cy="838200"/>
          </a:xfrm>
        </p:spPr>
        <p:txBody>
          <a:bodyPr rtlCol="0">
            <a:normAutofit/>
          </a:bodyPr>
          <a:lstStyle/>
          <a:p>
            <a:pPr eaLnBrk="1" fontAlgn="auto" hangingPunct="1">
              <a:spcAft>
                <a:spcPts val="0"/>
              </a:spcAft>
              <a:defRPr/>
            </a:pPr>
            <a:r>
              <a:rPr lang="en-US" cap="all" dirty="0" smtClean="0">
                <a:solidFill>
                  <a:srgbClr val="003366"/>
                </a:solidFill>
                <a:effectLst>
                  <a:outerShdw blurRad="38100" dist="38100" dir="2700000" algn="tl">
                    <a:srgbClr val="000000">
                      <a:alpha val="43137"/>
                    </a:srgbClr>
                  </a:outerShdw>
                </a:effectLst>
              </a:rPr>
              <a:t>Other Key Terms</a:t>
            </a:r>
            <a:endParaRPr lang="en-US" cap="all" dirty="0">
              <a:solidFill>
                <a:srgbClr val="003366"/>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76200" y="1"/>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7" name="Picture 2"/>
          <p:cNvPicPr>
            <a:picLocks noChangeAspect="1" noChangeArrowheads="1"/>
          </p:cNvPicPr>
          <p:nvPr/>
        </p:nvPicPr>
        <p:blipFill rotWithShape="1">
          <a:blip r:embed="rId3" cstate="print">
            <a:clrChange>
              <a:clrFrom>
                <a:srgbClr val="D9E8A3"/>
              </a:clrFrom>
              <a:clrTo>
                <a:srgbClr val="D9E8A3">
                  <a:alpha val="0"/>
                </a:srgbClr>
              </a:clrTo>
            </a:clrChange>
            <a:duotone>
              <a:schemeClr val="accent5">
                <a:shade val="45000"/>
                <a:satMod val="135000"/>
              </a:schemeClr>
              <a:prstClr val="white"/>
            </a:duotone>
            <a:extLst/>
          </a:blip>
          <a:srcRect r="66504"/>
          <a:stretch/>
        </p:blipFill>
        <p:spPr bwMode="auto">
          <a:xfrm>
            <a:off x="554768" y="0"/>
            <a:ext cx="670774" cy="6858000"/>
          </a:xfrm>
          <a:prstGeom prst="rect">
            <a:avLst/>
          </a:prstGeom>
          <a:noFill/>
          <a:ln>
            <a:noFill/>
          </a:ln>
          <a:effectLst>
            <a:glow>
              <a:schemeClr val="accent1">
                <a:alpha val="40000"/>
              </a:schemeClr>
            </a:glow>
            <a:outerShdw dist="35921" dir="2700000" algn="ctr" rotWithShape="0">
              <a:schemeClr val="bg2">
                <a:alpha val="0"/>
              </a:schemeClr>
            </a:outerShdw>
          </a:effectLst>
          <a:extLst/>
        </p:spPr>
      </p:pic>
      <p:pic>
        <p:nvPicPr>
          <p:cNvPr id="8" name="Picture 7" descr="logo_ndi"/>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7848600" y="5941325"/>
            <a:ext cx="1143000" cy="811748"/>
          </a:xfrm>
          <a:prstGeom prst="rect">
            <a:avLst/>
          </a:prstGeom>
          <a:noFill/>
          <a:ln>
            <a:noFill/>
          </a:ln>
          <a:effectLst/>
          <a:extLst/>
        </p:spPr>
      </p:pic>
      <p:sp>
        <p:nvSpPr>
          <p:cNvPr id="23558" name="Text Placeholder 1"/>
          <p:cNvSpPr>
            <a:spLocks noGrp="1"/>
          </p:cNvSpPr>
          <p:nvPr>
            <p:ph type="body" sz="half" idx="1"/>
          </p:nvPr>
        </p:nvSpPr>
        <p:spPr>
          <a:xfrm>
            <a:off x="1225550" y="1143000"/>
            <a:ext cx="7918450" cy="3276600"/>
          </a:xfrm>
        </p:spPr>
        <p:txBody>
          <a:bodyPr/>
          <a:lstStyle/>
          <a:p>
            <a:pPr eaLnBrk="1" hangingPunct="1"/>
            <a:r>
              <a:rPr lang="en-US" altLang="en-US" smtClean="0">
                <a:solidFill>
                  <a:srgbClr val="003366"/>
                </a:solidFill>
              </a:rPr>
              <a:t>Gender equality</a:t>
            </a:r>
          </a:p>
          <a:p>
            <a:pPr eaLnBrk="1" hangingPunct="1"/>
            <a:r>
              <a:rPr lang="en-US" altLang="en-US" smtClean="0">
                <a:solidFill>
                  <a:srgbClr val="003366"/>
                </a:solidFill>
              </a:rPr>
              <a:t>Gender equity</a:t>
            </a:r>
          </a:p>
          <a:p>
            <a:pPr eaLnBrk="1" hangingPunct="1"/>
            <a:r>
              <a:rPr lang="en-US" altLang="en-US" smtClean="0">
                <a:solidFill>
                  <a:srgbClr val="003366"/>
                </a:solidFill>
              </a:rPr>
              <a:t>Gender discrimination</a:t>
            </a:r>
          </a:p>
          <a:p>
            <a:pPr eaLnBrk="1" hangingPunct="1"/>
            <a:r>
              <a:rPr lang="en-US" altLang="en-US" smtClean="0">
                <a:solidFill>
                  <a:srgbClr val="003366"/>
                </a:solidFill>
              </a:rPr>
              <a:t>Constructive men’s engagement</a:t>
            </a:r>
          </a:p>
          <a:p>
            <a:pPr eaLnBrk="1" hangingPunct="1"/>
            <a:r>
              <a:rPr lang="en-US" altLang="en-US" smtClean="0">
                <a:solidFill>
                  <a:srgbClr val="003366"/>
                </a:solidFill>
              </a:rPr>
              <a:t>Other terms?</a:t>
            </a:r>
          </a:p>
          <a:p>
            <a:pPr eaLnBrk="1" hangingPunct="1"/>
            <a:endParaRPr lang="en-US" altLang="en-US" smtClean="0">
              <a:solidFill>
                <a:srgbClr val="003366"/>
              </a:solidFill>
            </a:endParaRPr>
          </a:p>
          <a:p>
            <a:pPr eaLnBrk="1" hangingPunct="1"/>
            <a:endParaRPr lang="en-US" altLang="en-US" smtClean="0">
              <a:solidFill>
                <a:srgbClr val="003366"/>
              </a:solidFill>
            </a:endParaRPr>
          </a:p>
        </p:txBody>
      </p:sp>
      <p:pic>
        <p:nvPicPr>
          <p:cNvPr id="23559" name="Picture 8" descr="https://encrypted-tbn1.gstatic.com/images?q=tbn:ANd9GcSHETPmH2KzzeWogr2zL3Vd556RxdKyGgoHwoByvjpXgCR8tc4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3810000"/>
            <a:ext cx="19050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04599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jZ1DcuwnBs7QAXUEAxcoi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ULE INTRO SLIDE">
  <a:themeElements>
    <a:clrScheme name="NED">
      <a:dk1>
        <a:srgbClr val="003366"/>
      </a:dk1>
      <a:lt1>
        <a:srgbClr val="FFFFFF"/>
      </a:lt1>
      <a:dk2>
        <a:srgbClr val="1F2123"/>
      </a:dk2>
      <a:lt2>
        <a:srgbClr val="B26D34"/>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ULE INTRO SLIDE">
  <a:themeElements>
    <a:clrScheme name="NED">
      <a:dk1>
        <a:srgbClr val="003366"/>
      </a:dk1>
      <a:lt1>
        <a:srgbClr val="FFFFFF"/>
      </a:lt1>
      <a:dk2>
        <a:srgbClr val="1F2123"/>
      </a:dk2>
      <a:lt2>
        <a:srgbClr val="B26D34"/>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cho">
  <a:themeElements>
    <a:clrScheme name="Echo 14">
      <a:dk1>
        <a:srgbClr val="33CCFF"/>
      </a:dk1>
      <a:lt1>
        <a:srgbClr val="FFFFFF"/>
      </a:lt1>
      <a:dk2>
        <a:srgbClr val="000000"/>
      </a:dk2>
      <a:lt2>
        <a:srgbClr val="666699"/>
      </a:lt2>
      <a:accent1>
        <a:srgbClr val="666699"/>
      </a:accent1>
      <a:accent2>
        <a:srgbClr val="00FFFF"/>
      </a:accent2>
      <a:accent3>
        <a:srgbClr val="FFFFFF"/>
      </a:accent3>
      <a:accent4>
        <a:srgbClr val="2AAEDA"/>
      </a:accent4>
      <a:accent5>
        <a:srgbClr val="B8B8CA"/>
      </a:accent5>
      <a:accent6>
        <a:srgbClr val="00E7E7"/>
      </a:accent6>
      <a:hlink>
        <a:srgbClr val="000000"/>
      </a:hlink>
      <a:folHlink>
        <a:srgbClr val="808080"/>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1"/>
          </a:buClr>
          <a:buSzPct val="70000"/>
          <a:buFontTx/>
          <a:buChar char="o"/>
          <a:tabLst/>
          <a:defRPr kumimoji="0" lang="en-US" altLang="en-US" sz="30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1"/>
          </a:buClr>
          <a:buSzPct val="70000"/>
          <a:buFontTx/>
          <a:buChar char="o"/>
          <a:tabLst/>
          <a:defRPr kumimoji="0" lang="en-US" altLang="en-US" sz="30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
      <a:clrScheme name="Echo 11">
        <a:dk1>
          <a:srgbClr val="000000"/>
        </a:dk1>
        <a:lt1>
          <a:srgbClr val="FFFFFF"/>
        </a:lt1>
        <a:dk2>
          <a:srgbClr val="000000"/>
        </a:dk2>
        <a:lt2>
          <a:srgbClr val="666699"/>
        </a:lt2>
        <a:accent1>
          <a:srgbClr val="666699"/>
        </a:accent1>
        <a:accent2>
          <a:srgbClr val="FF66FF"/>
        </a:accent2>
        <a:accent3>
          <a:srgbClr val="FFFFFF"/>
        </a:accent3>
        <a:accent4>
          <a:srgbClr val="000000"/>
        </a:accent4>
        <a:accent5>
          <a:srgbClr val="B8B8CA"/>
        </a:accent5>
        <a:accent6>
          <a:srgbClr val="E75C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
      <a:clrScheme name="Echo 12">
        <a:dk1>
          <a:srgbClr val="000000"/>
        </a:dk1>
        <a:lt1>
          <a:srgbClr val="FFFFFF"/>
        </a:lt1>
        <a:dk2>
          <a:srgbClr val="000000"/>
        </a:dk2>
        <a:lt2>
          <a:srgbClr val="666699"/>
        </a:lt2>
        <a:accent1>
          <a:srgbClr val="666699"/>
        </a:accent1>
        <a:accent2>
          <a:srgbClr val="FF66FF"/>
        </a:accent2>
        <a:accent3>
          <a:srgbClr val="FFFFFF"/>
        </a:accent3>
        <a:accent4>
          <a:srgbClr val="000000"/>
        </a:accent4>
        <a:accent5>
          <a:srgbClr val="B8B8CA"/>
        </a:accent5>
        <a:accent6>
          <a:srgbClr val="E75CE7"/>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Echo 13">
        <a:dk1>
          <a:srgbClr val="000000"/>
        </a:dk1>
        <a:lt1>
          <a:srgbClr val="FFFFFF"/>
        </a:lt1>
        <a:dk2>
          <a:srgbClr val="000000"/>
        </a:dk2>
        <a:lt2>
          <a:srgbClr val="666699"/>
        </a:lt2>
        <a:accent1>
          <a:srgbClr val="666699"/>
        </a:accent1>
        <a:accent2>
          <a:srgbClr val="00FFFF"/>
        </a:accent2>
        <a:accent3>
          <a:srgbClr val="FFFFFF"/>
        </a:accent3>
        <a:accent4>
          <a:srgbClr val="000000"/>
        </a:accent4>
        <a:accent5>
          <a:srgbClr val="B8B8CA"/>
        </a:accent5>
        <a:accent6>
          <a:srgbClr val="00E7E7"/>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Echo 14">
        <a:dk1>
          <a:srgbClr val="33CCFF"/>
        </a:dk1>
        <a:lt1>
          <a:srgbClr val="FFFFFF"/>
        </a:lt1>
        <a:dk2>
          <a:srgbClr val="000000"/>
        </a:dk2>
        <a:lt2>
          <a:srgbClr val="666699"/>
        </a:lt2>
        <a:accent1>
          <a:srgbClr val="666699"/>
        </a:accent1>
        <a:accent2>
          <a:srgbClr val="00FFFF"/>
        </a:accent2>
        <a:accent3>
          <a:srgbClr val="FFFFFF"/>
        </a:accent3>
        <a:accent4>
          <a:srgbClr val="2AAEDA"/>
        </a:accent4>
        <a:accent5>
          <a:srgbClr val="B8B8CA"/>
        </a:accent5>
        <a:accent6>
          <a:srgbClr val="00E7E7"/>
        </a:accent6>
        <a:hlink>
          <a:srgbClr val="000000"/>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5456</Words>
  <Application>Microsoft Office PowerPoint</Application>
  <PresentationFormat>On-screen Show (4:3)</PresentationFormat>
  <Paragraphs>518</Paragraphs>
  <Slides>41</Slides>
  <Notes>25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41</vt:i4>
      </vt:variant>
    </vt:vector>
  </HeadingPairs>
  <TitlesOfParts>
    <vt:vector size="53" baseType="lpstr">
      <vt:lpstr>Arial</vt:lpstr>
      <vt:lpstr>Calibri</vt:lpstr>
      <vt:lpstr>Mangal</vt:lpstr>
      <vt:lpstr>Tahoma</vt:lpstr>
      <vt:lpstr>Times New Roman</vt:lpstr>
      <vt:lpstr>Trebuchet MS</vt:lpstr>
      <vt:lpstr>Wingdings</vt:lpstr>
      <vt:lpstr>Default Design</vt:lpstr>
      <vt:lpstr>1_MODULE INTRO SLIDE</vt:lpstr>
      <vt:lpstr>2_MODULE INTRO SLIDE</vt:lpstr>
      <vt:lpstr>Echo</vt:lpstr>
      <vt:lpstr>1_Office Theme</vt:lpstr>
      <vt:lpstr>PowerPoint Presentation</vt:lpstr>
      <vt:lpstr>PowerPoint Presentation</vt:lpstr>
      <vt:lpstr>PowerPoint Presentation</vt:lpstr>
      <vt:lpstr>Gender Primer Objectives</vt:lpstr>
      <vt:lpstr>Gender Primer Topics</vt:lpstr>
      <vt:lpstr>EXERCISE:  ROLES AND RESPONSIBILITIES</vt:lpstr>
      <vt:lpstr>DEFINITION: SEX</vt:lpstr>
      <vt:lpstr>DEFINITION: GENDER</vt:lpstr>
      <vt:lpstr>Other Key Terms</vt:lpstr>
      <vt:lpstr>EXERCISE: SEX OR GENDER?</vt:lpstr>
      <vt:lpstr>GENDER ROLES</vt:lpstr>
      <vt:lpstr>GENDER SENSITISATION -Definition</vt:lpstr>
      <vt:lpstr>GENDER ROLES AND POLITICS</vt:lpstr>
      <vt:lpstr>WOMEN ARE NOT THE SAME</vt:lpstr>
      <vt:lpstr>EXERCISE: WHOSE ISSUE?</vt:lpstr>
      <vt:lpstr>WOMEN’S ISSUES</vt:lpstr>
      <vt:lpstr>DISCRIMINATION</vt:lpstr>
      <vt:lpstr>GENDER DISCRIMINATION</vt:lpstr>
      <vt:lpstr>GENDER DISCRIMINATION  IN POLITICS</vt:lpstr>
      <vt:lpstr>EXAMPLE: GENDER DISCRIMINATION IN POLITICS</vt:lpstr>
      <vt:lpstr>EXERCISE: BRAINSTORMING OTHER FORMS OF DISCRIMINATION</vt:lpstr>
      <vt:lpstr>OTHER FORMS OF DISCRIMINATION</vt:lpstr>
      <vt:lpstr>COSTS OF DISCRIMINATION</vt:lpstr>
      <vt:lpstr>COSTS OF DISCRIMINATION</vt:lpstr>
      <vt:lpstr>TOOLS TO FIGHT BACK</vt:lpstr>
      <vt:lpstr>TOOLS TO FIGHT BACK</vt:lpstr>
      <vt:lpstr>GENDER PRIMER REVIEW</vt:lpstr>
      <vt:lpstr>Gender Primer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CONCEPTS</dc:title>
  <dc:creator>Apurba</dc:creator>
  <cp:lastModifiedBy>Windows User</cp:lastModifiedBy>
  <cp:revision>251</cp:revision>
  <dcterms:created xsi:type="dcterms:W3CDTF">2013-09-26T17:19:12Z</dcterms:created>
  <dcterms:modified xsi:type="dcterms:W3CDTF">2019-04-06T05:06:00Z</dcterms:modified>
</cp:coreProperties>
</file>