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6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136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E2EDD-CB56-436B-9228-12732BA3C15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58B80-31DF-47D8-BA16-1953D6079E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71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CF5C3-4F47-4963-BE2A-96A0850C0FF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AE86C-FE16-4E3B-8745-B4129F079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7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AE86C-FE16-4E3B-8745-B4129F0799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700" y="1295399"/>
            <a:ext cx="7683500" cy="22145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2425" y="6362700"/>
            <a:ext cx="5899150" cy="282577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Prepared by Ms. Khadija Alaa, FASE, </a:t>
            </a:r>
            <a:r>
              <a:rPr lang="en-US" dirty="0" err="1" smtClean="0"/>
              <a:t>Ishik</a:t>
            </a:r>
            <a:r>
              <a:rPr lang="en-US" dirty="0" smtClean="0"/>
              <a:t> University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87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7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6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5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1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Prepared by Ms. Khadija Alaa, FASE, </a:t>
            </a:r>
            <a:r>
              <a:rPr lang="en-US" dirty="0" err="1" smtClean="0"/>
              <a:t>Ishik</a:t>
            </a:r>
            <a:r>
              <a:rPr lang="en-US" dirty="0" smtClean="0"/>
              <a:t> University   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7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9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2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7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1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6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99000"/>
                <a:lumOff val="1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70361"/>
            <a:ext cx="7886700" cy="3778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7000" y="135593"/>
            <a:ext cx="1143000" cy="86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5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809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chemeClr val="accent6">
                <a:lumMod val="5000"/>
                <a:lumOff val="9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99000"/>
                <a:lumOff val="1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390" y="2043113"/>
            <a:ext cx="7475220" cy="3126957"/>
          </a:xfrm>
          <a:noFill/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sz="53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Introduction </a:t>
            </a:r>
            <a:r>
              <a:rPr lang="en-US" sz="53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to Economics </a:t>
            </a:r>
            <a:r>
              <a:rPr lang="en-US" sz="53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II </a:t>
            </a:r>
            <a:r>
              <a:rPr lang="en-US" sz="40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Chapter 2</a:t>
            </a:r>
            <a:r>
              <a:rPr lang="en-US" sz="4000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: Consumers,</a:t>
            </a:r>
            <a:br>
              <a:rPr lang="en-US" sz="4000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sz="4000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Producers, and</a:t>
            </a:r>
            <a:br>
              <a:rPr lang="en-US" sz="4000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sz="4000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the Efficiency</a:t>
            </a:r>
            <a:br>
              <a:rPr lang="en-US" sz="4000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sz="4000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of Markets </a:t>
            </a:r>
            <a:r>
              <a:rPr lang="en-US" sz="40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sz="40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endParaRPr lang="en-US" sz="2200" b="1" i="1" dirty="0">
              <a:effectLst>
                <a:glow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9" y="1185863"/>
            <a:ext cx="8772524" cy="474842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55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1341649"/>
            <a:ext cx="7886700" cy="3778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Because the demand curve reflects buyers’ </a:t>
            </a:r>
            <a:r>
              <a:rPr lang="en-US" b="1" dirty="0">
                <a:solidFill>
                  <a:srgbClr val="FF0000"/>
                </a:solidFill>
              </a:rPr>
              <a:t>willingness to pay</a:t>
            </a:r>
            <a:r>
              <a:rPr lang="en-US" dirty="0"/>
              <a:t>, we can </a:t>
            </a:r>
            <a:r>
              <a:rPr lang="en-US" dirty="0" smtClean="0"/>
              <a:t>also use </a:t>
            </a:r>
            <a:r>
              <a:rPr lang="en-US" dirty="0"/>
              <a:t>it to measure consumer surplus. Figure 2 uses the demand curve to </a:t>
            </a:r>
            <a:r>
              <a:rPr lang="en-US" dirty="0" smtClean="0"/>
              <a:t>compute </a:t>
            </a:r>
            <a:r>
              <a:rPr lang="en-US" b="1" dirty="0" smtClean="0">
                <a:solidFill>
                  <a:srgbClr val="FF0000"/>
                </a:solidFill>
              </a:rPr>
              <a:t>consumer </a:t>
            </a:r>
            <a:r>
              <a:rPr lang="en-US" b="1" dirty="0">
                <a:solidFill>
                  <a:srgbClr val="FF0000"/>
                </a:solidFill>
              </a:rPr>
              <a:t>surplus </a:t>
            </a:r>
            <a:r>
              <a:rPr lang="en-US" dirty="0"/>
              <a:t>in our two examples. In panel (a), the price is </a:t>
            </a:r>
            <a:r>
              <a:rPr lang="en-US" dirty="0">
                <a:solidFill>
                  <a:srgbClr val="FF0000"/>
                </a:solidFill>
              </a:rPr>
              <a:t>$80 </a:t>
            </a:r>
            <a:r>
              <a:rPr lang="en-US" dirty="0"/>
              <a:t>(or </a:t>
            </a:r>
            <a:r>
              <a:rPr lang="en-US" dirty="0" smtClean="0"/>
              <a:t>slightly above</a:t>
            </a:r>
            <a:r>
              <a:rPr lang="en-US" dirty="0"/>
              <a:t>) and the quantity demanded is 1. Note that the area above the price </a:t>
            </a:r>
            <a:r>
              <a:rPr lang="en-US" dirty="0" smtClean="0"/>
              <a:t>and below </a:t>
            </a:r>
            <a:r>
              <a:rPr lang="en-US" dirty="0"/>
              <a:t>the demand curve equals </a:t>
            </a:r>
            <a:r>
              <a:rPr lang="en-US" dirty="0">
                <a:solidFill>
                  <a:srgbClr val="FF0000"/>
                </a:solidFill>
              </a:rPr>
              <a:t>$20</a:t>
            </a:r>
            <a:r>
              <a:rPr lang="en-US" dirty="0"/>
              <a:t>. This amount is exactly the consumer </a:t>
            </a:r>
            <a:r>
              <a:rPr lang="en-US" dirty="0" smtClean="0"/>
              <a:t>surplus we </a:t>
            </a:r>
            <a:r>
              <a:rPr lang="en-US" dirty="0"/>
              <a:t>computed earlier when only 1 album is sold.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9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370224"/>
            <a:ext cx="7886700" cy="3778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Panel (b) of Figure 2 shows consumer surplus when the price is </a:t>
            </a:r>
            <a:r>
              <a:rPr lang="en-US" dirty="0">
                <a:solidFill>
                  <a:srgbClr val="FF0000"/>
                </a:solidFill>
              </a:rPr>
              <a:t>$70 </a:t>
            </a:r>
            <a:r>
              <a:rPr lang="en-US" dirty="0"/>
              <a:t>(or </a:t>
            </a:r>
            <a:r>
              <a:rPr lang="en-US" dirty="0" smtClean="0"/>
              <a:t>slightly above</a:t>
            </a:r>
            <a:r>
              <a:rPr lang="en-US" dirty="0"/>
              <a:t>). In this case, the area above the price and below the demand curve </a:t>
            </a:r>
            <a:r>
              <a:rPr lang="en-US" dirty="0" smtClean="0"/>
              <a:t>equals the </a:t>
            </a:r>
            <a:r>
              <a:rPr lang="en-US" dirty="0"/>
              <a:t>total area of the two rectangles: John’s consumer surplus at this price is </a:t>
            </a:r>
            <a:r>
              <a:rPr lang="en-US" dirty="0">
                <a:solidFill>
                  <a:srgbClr val="FF0000"/>
                </a:solidFill>
              </a:rPr>
              <a:t>$</a:t>
            </a:r>
            <a:r>
              <a:rPr lang="en-US" dirty="0" smtClean="0">
                <a:solidFill>
                  <a:srgbClr val="FF0000"/>
                </a:solidFill>
              </a:rPr>
              <a:t>30 </a:t>
            </a:r>
            <a:r>
              <a:rPr lang="en-US" dirty="0" smtClean="0"/>
              <a:t>and </a:t>
            </a:r>
            <a:r>
              <a:rPr lang="en-US" dirty="0"/>
              <a:t>Paul’s is </a:t>
            </a:r>
            <a:r>
              <a:rPr lang="en-US" dirty="0">
                <a:solidFill>
                  <a:srgbClr val="FF0000"/>
                </a:solidFill>
              </a:rPr>
              <a:t>$10</a:t>
            </a:r>
            <a:r>
              <a:rPr lang="en-US" dirty="0"/>
              <a:t>. This area equals a total of </a:t>
            </a:r>
            <a:r>
              <a:rPr lang="en-US" dirty="0">
                <a:solidFill>
                  <a:srgbClr val="FF0000"/>
                </a:solidFill>
              </a:rPr>
              <a:t>$40</a:t>
            </a:r>
            <a:r>
              <a:rPr lang="en-US" dirty="0"/>
              <a:t>. Once again, this amount is </a:t>
            </a:r>
            <a:r>
              <a:rPr lang="en-US" dirty="0" smtClean="0"/>
              <a:t>the consumer </a:t>
            </a:r>
            <a:r>
              <a:rPr lang="en-US" dirty="0"/>
              <a:t>surplus we computed earlier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area below </a:t>
            </a:r>
            <a:r>
              <a:rPr lang="en-US" dirty="0" smtClean="0">
                <a:solidFill>
                  <a:srgbClr val="FF0000"/>
                </a:solidFill>
              </a:rPr>
              <a:t>the demand </a:t>
            </a:r>
            <a:r>
              <a:rPr lang="en-US" dirty="0">
                <a:solidFill>
                  <a:srgbClr val="FF0000"/>
                </a:solidFill>
              </a:rPr>
              <a:t>curve and above the price measures the consumer surplus in a market.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64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3" y="1026460"/>
            <a:ext cx="8672511" cy="49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14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we measure consumer surplus?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Imagine that you are a policymaker trying to design a good economic system.</a:t>
            </a:r>
          </a:p>
          <a:p>
            <a:pPr marL="0" indent="0">
              <a:buNone/>
            </a:pPr>
            <a:r>
              <a:rPr lang="en-US" dirty="0"/>
              <a:t>Would you care about the amount of consumer surplus?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onsumer </a:t>
            </a:r>
            <a:r>
              <a:rPr lang="en-US" dirty="0"/>
              <a:t>surplus is a good measure of economic </a:t>
            </a:r>
            <a:r>
              <a:rPr lang="en-US" dirty="0" smtClean="0"/>
              <a:t>wellbeing if </a:t>
            </a:r>
            <a:r>
              <a:rPr lang="en-US" dirty="0"/>
              <a:t>policymakers want to respect the preferences of buyers.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68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3" y="1046607"/>
            <a:ext cx="8596904" cy="520179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01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3151"/>
            <a:ext cx="7886700" cy="769938"/>
          </a:xfrm>
        </p:spPr>
        <p:txBody>
          <a:bodyPr/>
          <a:lstStyle/>
          <a:p>
            <a:r>
              <a:rPr lang="en-US" b="1" dirty="0"/>
              <a:t>Cost and the Willingness to Sell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6023"/>
            <a:ext cx="7886700" cy="377825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Cost</a:t>
            </a:r>
            <a:r>
              <a:rPr lang="en-US" dirty="0">
                <a:solidFill>
                  <a:srgbClr val="4472C4">
                    <a:lumMod val="50000"/>
                  </a:srgbClr>
                </a:solidFill>
              </a:rPr>
              <a:t> the value of everything a seller must give up to produce a good.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What is your cost of copying the lecture slide for your friend? 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900" dirty="0" smtClean="0">
                <a:solidFill>
                  <a:srgbClr val="4472C4">
                    <a:lumMod val="50000"/>
                  </a:srgbClr>
                </a:solidFill>
              </a:rPr>
              <a:t>$2</a:t>
            </a:r>
            <a:endParaRPr lang="en-US" dirty="0" smtClean="0">
              <a:solidFill>
                <a:srgbClr val="4472C4">
                  <a:lumMod val="50000"/>
                </a:srgb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What is your cost of preparing a burger sandwich? 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  </a:t>
            </a:r>
            <a:r>
              <a:rPr lang="en-US" sz="4300" dirty="0" smtClean="0">
                <a:solidFill>
                  <a:srgbClr val="4472C4">
                    <a:lumMod val="50000"/>
                  </a:srgbClr>
                </a:solidFill>
              </a:rPr>
              <a:t>$3 </a:t>
            </a:r>
            <a:endParaRPr lang="en-US" sz="4300" dirty="0">
              <a:solidFill>
                <a:srgbClr val="4472C4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1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011267"/>
            <a:ext cx="7886700" cy="23087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When you take bids from the painters, the price might start high, but it </a:t>
            </a:r>
            <a:r>
              <a:rPr lang="en-US" dirty="0" smtClean="0"/>
              <a:t>quickly falls </a:t>
            </a:r>
            <a:r>
              <a:rPr lang="en-US" dirty="0"/>
              <a:t>as the painters compete for the job. Once Grandma has bid $600 (or </a:t>
            </a:r>
            <a:r>
              <a:rPr lang="en-US" dirty="0" smtClean="0"/>
              <a:t>slightly less</a:t>
            </a:r>
            <a:r>
              <a:rPr lang="en-US" dirty="0"/>
              <a:t>), she is the sole remaining bidder. Grandma is happy to do the job for </a:t>
            </a:r>
            <a:r>
              <a:rPr lang="en-US" dirty="0" smtClean="0"/>
              <a:t>this price </a:t>
            </a:r>
            <a:r>
              <a:rPr lang="en-US" dirty="0"/>
              <a:t>because her cost is only $500. Mary, Frida, and Georgia are unwilling to </a:t>
            </a:r>
            <a:r>
              <a:rPr lang="en-US" dirty="0" smtClean="0"/>
              <a:t>do the </a:t>
            </a:r>
            <a:r>
              <a:rPr lang="en-US" dirty="0"/>
              <a:t>job for less than $600. Note that the job goes to the painter who can do </a:t>
            </a:r>
            <a:r>
              <a:rPr lang="en-US" dirty="0" smtClean="0"/>
              <a:t>the work </a:t>
            </a:r>
            <a:r>
              <a:rPr lang="en-US" dirty="0"/>
              <a:t>at the lowest cost.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49" y="913039"/>
            <a:ext cx="7886700" cy="7842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Willingness to Sell </a:t>
            </a:r>
            <a:endParaRPr lang="en-US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33" y="1778228"/>
            <a:ext cx="8370533" cy="215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005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198772"/>
            <a:ext cx="7886700" cy="474482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b="1" dirty="0">
                <a:solidFill>
                  <a:srgbClr val="FF0000"/>
                </a:solidFill>
              </a:rPr>
              <a:t>Producer Surplus </a:t>
            </a:r>
            <a:r>
              <a:rPr lang="en-US" sz="2600" dirty="0">
                <a:solidFill>
                  <a:srgbClr val="4472C4">
                    <a:lumMod val="50000"/>
                  </a:srgbClr>
                </a:solidFill>
              </a:rPr>
              <a:t>the amount a seller is paid for a good minus the seller’s cost of providing it. </a:t>
            </a:r>
            <a:endParaRPr lang="en-US" sz="2600" dirty="0" smtClean="0">
              <a:solidFill>
                <a:srgbClr val="4472C4">
                  <a:lumMod val="50000"/>
                </a:srgbClr>
              </a:solidFill>
            </a:endParaRPr>
          </a:p>
          <a:p>
            <a:pPr marL="0" lvl="0" indent="0">
              <a:buNone/>
            </a:pPr>
            <a:endParaRPr lang="en-US" sz="2600" dirty="0">
              <a:solidFill>
                <a:srgbClr val="4472C4">
                  <a:lumMod val="50000"/>
                </a:srgb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4472C4">
                    <a:lumMod val="50000"/>
                  </a:srgbClr>
                </a:solidFill>
              </a:rPr>
              <a:t>What is the actual price you receive for copying the lecture slides from your friend? </a:t>
            </a:r>
          </a:p>
          <a:p>
            <a:pPr marL="0" lvl="0" indent="0">
              <a:buNone/>
            </a:pPr>
            <a:r>
              <a:rPr lang="en-US" sz="3600" dirty="0" smtClean="0">
                <a:solidFill>
                  <a:srgbClr val="4472C4">
                    <a:lumMod val="50000"/>
                  </a:srgbClr>
                </a:solidFill>
              </a:rPr>
              <a:t>  $4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4472C4">
                    <a:lumMod val="50000"/>
                  </a:srgbClr>
                </a:solidFill>
              </a:rPr>
              <a:t>What is the actual price you receive from selling a burger sandwich? </a:t>
            </a:r>
          </a:p>
          <a:p>
            <a:pPr marL="0" lvl="0" indent="0">
              <a:buNone/>
            </a:pPr>
            <a:r>
              <a:rPr lang="en-US" sz="3600" dirty="0" smtClean="0">
                <a:solidFill>
                  <a:srgbClr val="4472C4">
                    <a:lumMod val="50000"/>
                  </a:srgbClr>
                </a:solidFill>
              </a:rPr>
              <a:t>  $7 </a:t>
            </a:r>
            <a:endParaRPr lang="en-US" sz="3600" dirty="0">
              <a:solidFill>
                <a:srgbClr val="4472C4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7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098761"/>
            <a:ext cx="7886700" cy="3778250"/>
          </a:xfrm>
        </p:spPr>
        <p:txBody>
          <a:bodyPr/>
          <a:lstStyle/>
          <a:p>
            <a:pPr marL="0" lvl="0" indent="0">
              <a:buNone/>
            </a:pPr>
            <a:r>
              <a:rPr lang="en-US" sz="2600" b="1" dirty="0">
                <a:solidFill>
                  <a:srgbClr val="FF0000"/>
                </a:solidFill>
              </a:rPr>
              <a:t>Producer Surplus </a:t>
            </a:r>
            <a:r>
              <a:rPr lang="en-US" sz="2600" dirty="0">
                <a:solidFill>
                  <a:srgbClr val="4472C4">
                    <a:lumMod val="50000"/>
                  </a:srgbClr>
                </a:solidFill>
              </a:rPr>
              <a:t>the amount a seller is paid for a good minus the seller’s cost of providing it.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063273"/>
              </p:ext>
            </p:extLst>
          </p:nvPr>
        </p:nvGraphicFramePr>
        <p:xfrm>
          <a:off x="1143001" y="2628899"/>
          <a:ext cx="6815136" cy="21802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03784"/>
                <a:gridCol w="1703784"/>
                <a:gridCol w="1703784"/>
                <a:gridCol w="1703784"/>
              </a:tblGrid>
              <a:tr h="900113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r>
                        <a:rPr lang="en-US" baseline="0" dirty="0" smtClean="0"/>
                        <a:t> or Service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Willingness</a:t>
                      </a:r>
                      <a:r>
                        <a:rPr lang="en-US" baseline="0" dirty="0" smtClean="0"/>
                        <a:t> to sell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</a:t>
                      </a:r>
                      <a:r>
                        <a:rPr lang="en-US" baseline="0" dirty="0" smtClean="0"/>
                        <a:t> cost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Produce</a:t>
                      </a:r>
                      <a:r>
                        <a:rPr lang="en-US" baseline="0" dirty="0" smtClean="0"/>
                        <a:t>r’s </a:t>
                      </a:r>
                      <a:r>
                        <a:rPr lang="en-US" dirty="0" smtClean="0"/>
                        <a:t> Surplus </a:t>
                      </a:r>
                      <a:endParaRPr lang="en-US" dirty="0"/>
                    </a:p>
                  </a:txBody>
                  <a:tcPr/>
                </a:tc>
              </a:tr>
              <a:tr h="521494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Copy the lecture slides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</a:t>
                      </a:r>
                      <a:endParaRPr lang="en-US" dirty="0"/>
                    </a:p>
                  </a:txBody>
                  <a:tcPr/>
                </a:tc>
              </a:tr>
              <a:tr h="521494">
                <a:tc>
                  <a:txBody>
                    <a:bodyPr/>
                    <a:lstStyle/>
                    <a:p>
                      <a:r>
                        <a:rPr lang="en-US" dirty="0" smtClean="0"/>
                        <a:t>Burger</a:t>
                      </a:r>
                      <a:r>
                        <a:rPr lang="en-US" baseline="0" dirty="0" smtClean="0"/>
                        <a:t> Sandwich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61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happy with market prices?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70361"/>
            <a:ext cx="4614863" cy="33017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Consumers: </a:t>
            </a:r>
            <a:r>
              <a:rPr lang="en-US" dirty="0" smtClean="0"/>
              <a:t>When </a:t>
            </a:r>
            <a:r>
              <a:rPr lang="en-US" dirty="0"/>
              <a:t>consumers go to </a:t>
            </a:r>
            <a:r>
              <a:rPr lang="en-US" dirty="0" smtClean="0"/>
              <a:t>the butcher </a:t>
            </a:r>
            <a:r>
              <a:rPr lang="en-US" dirty="0"/>
              <a:t>to buy </a:t>
            </a:r>
            <a:r>
              <a:rPr lang="en-US" dirty="0" smtClean="0"/>
              <a:t>meat </a:t>
            </a:r>
            <a:r>
              <a:rPr lang="en-US" dirty="0"/>
              <a:t>for </a:t>
            </a:r>
            <a:r>
              <a:rPr lang="en-US" dirty="0" err="1" smtClean="0"/>
              <a:t>Nowruz</a:t>
            </a:r>
            <a:r>
              <a:rPr lang="en-US" dirty="0" smtClean="0"/>
              <a:t> trips, </a:t>
            </a:r>
            <a:r>
              <a:rPr lang="en-US" dirty="0"/>
              <a:t>they may be disappointed that the price of </a:t>
            </a:r>
            <a:r>
              <a:rPr lang="en-US" dirty="0" smtClean="0"/>
              <a:t>meat </a:t>
            </a:r>
            <a:r>
              <a:rPr lang="en-US" dirty="0"/>
              <a:t>is as high </a:t>
            </a:r>
            <a:r>
              <a:rPr lang="en-US" dirty="0" smtClean="0"/>
              <a:t>as it </a:t>
            </a:r>
            <a:r>
              <a:rPr lang="en-US" dirty="0"/>
              <a:t>is.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Producers: </a:t>
            </a:r>
            <a:r>
              <a:rPr lang="en-US" dirty="0" smtClean="0"/>
              <a:t>At </a:t>
            </a:r>
            <a:r>
              <a:rPr lang="en-US" dirty="0"/>
              <a:t>the same time, when </a:t>
            </a:r>
            <a:r>
              <a:rPr lang="en-US" dirty="0" smtClean="0"/>
              <a:t>butchers </a:t>
            </a:r>
            <a:r>
              <a:rPr lang="en-US" dirty="0"/>
              <a:t>bring to market </a:t>
            </a:r>
            <a:r>
              <a:rPr lang="en-US" dirty="0" smtClean="0"/>
              <a:t>the meat (lamb and beef) </a:t>
            </a:r>
            <a:r>
              <a:rPr lang="en-US" dirty="0"/>
              <a:t>they </a:t>
            </a:r>
            <a:r>
              <a:rPr lang="en-US" dirty="0" smtClean="0"/>
              <a:t>have, </a:t>
            </a:r>
            <a:r>
              <a:rPr lang="en-US" dirty="0"/>
              <a:t>they probably wish the price of </a:t>
            </a:r>
            <a:r>
              <a:rPr lang="en-US" dirty="0" smtClean="0"/>
              <a:t>meat was </a:t>
            </a:r>
            <a:r>
              <a:rPr lang="en-US" dirty="0"/>
              <a:t>even higher.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513" y="2470361"/>
            <a:ext cx="3453012" cy="290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Using the Supply Curve to Measure</a:t>
            </a:r>
            <a:br>
              <a:rPr lang="en-US" b="1" dirty="0"/>
            </a:br>
            <a:r>
              <a:rPr lang="en-US" b="1" dirty="0"/>
              <a:t>Producer Surplus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Producer surplus is </a:t>
            </a:r>
            <a:r>
              <a:rPr lang="en-US" dirty="0"/>
              <a:t>closely related to the supply curve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table in Figure 4 shows the supply schedule that </a:t>
            </a:r>
            <a:r>
              <a:rPr lang="en-US" sz="2000" dirty="0" smtClean="0"/>
              <a:t>corresponds to </a:t>
            </a:r>
            <a:r>
              <a:rPr lang="en-US" sz="2000" dirty="0"/>
              <a:t>the costs in Table 2. If the price is below </a:t>
            </a:r>
            <a:r>
              <a:rPr lang="en-US" sz="2000" dirty="0">
                <a:solidFill>
                  <a:srgbClr val="FF0000"/>
                </a:solidFill>
              </a:rPr>
              <a:t>$500</a:t>
            </a:r>
            <a:r>
              <a:rPr lang="en-US" sz="2000" dirty="0"/>
              <a:t>, none of the four </a:t>
            </a:r>
            <a:r>
              <a:rPr lang="en-US" sz="2000" dirty="0" smtClean="0"/>
              <a:t>painters is </a:t>
            </a:r>
            <a:r>
              <a:rPr lang="en-US" sz="2000" dirty="0"/>
              <a:t>willing to do the job, so the quantity supplied is zero. If the price is </a:t>
            </a:r>
            <a:r>
              <a:rPr lang="en-US" sz="2000" dirty="0" smtClean="0"/>
              <a:t>between </a:t>
            </a:r>
            <a:r>
              <a:rPr lang="en-US" sz="2000" dirty="0" smtClean="0">
                <a:solidFill>
                  <a:srgbClr val="FF0000"/>
                </a:solidFill>
              </a:rPr>
              <a:t>$500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0000"/>
                </a:solidFill>
              </a:rPr>
              <a:t>$600</a:t>
            </a:r>
            <a:r>
              <a:rPr lang="en-US" sz="2000" dirty="0"/>
              <a:t>, only Grandma is willing to do the job, so the quantity </a:t>
            </a:r>
            <a:r>
              <a:rPr lang="en-US" sz="2000" dirty="0" smtClean="0"/>
              <a:t>supplied is </a:t>
            </a:r>
            <a:r>
              <a:rPr lang="en-US" sz="2000" dirty="0"/>
              <a:t>1. If the price is between </a:t>
            </a:r>
            <a:r>
              <a:rPr lang="en-US" sz="2000" dirty="0">
                <a:solidFill>
                  <a:srgbClr val="FF0000"/>
                </a:solidFill>
              </a:rPr>
              <a:t>$600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0000"/>
                </a:solidFill>
              </a:rPr>
              <a:t>$800</a:t>
            </a:r>
            <a:r>
              <a:rPr lang="en-US" sz="2000" dirty="0"/>
              <a:t>, Grandma and Georgia are willing </a:t>
            </a:r>
            <a:r>
              <a:rPr lang="en-US" sz="2000" dirty="0" smtClean="0"/>
              <a:t>to do </a:t>
            </a:r>
            <a:r>
              <a:rPr lang="en-US" sz="2000" dirty="0"/>
              <a:t>the job, so the quantity supplied is 2, and so on. Thus, the supply schedule </a:t>
            </a:r>
            <a:r>
              <a:rPr lang="en-US" sz="2000" dirty="0" smtClean="0"/>
              <a:t>is derived </a:t>
            </a:r>
            <a:r>
              <a:rPr lang="en-US" sz="2000" dirty="0"/>
              <a:t>from the costs of the four painters.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92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83" y="1445512"/>
            <a:ext cx="8805192" cy="465708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84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155911"/>
            <a:ext cx="7886700" cy="3778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Figure 5 uses the supply curve to compute producer surplus in </a:t>
            </a:r>
            <a:r>
              <a:rPr lang="en-US" dirty="0" smtClean="0"/>
              <a:t>our two </a:t>
            </a:r>
            <a:r>
              <a:rPr lang="en-US" dirty="0"/>
              <a:t>examples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In panel (a), we assume that the price is </a:t>
            </a:r>
            <a:r>
              <a:rPr lang="en-US" dirty="0">
                <a:solidFill>
                  <a:srgbClr val="FF0000"/>
                </a:solidFill>
              </a:rPr>
              <a:t>$600 </a:t>
            </a:r>
            <a:r>
              <a:rPr lang="en-US" dirty="0"/>
              <a:t>(or slightly less). </a:t>
            </a:r>
            <a:r>
              <a:rPr lang="en-US" dirty="0" smtClean="0"/>
              <a:t>In this </a:t>
            </a:r>
            <a:r>
              <a:rPr lang="en-US" dirty="0"/>
              <a:t>case, the quantity supplied is 1. Note that the area below the price and </a:t>
            </a:r>
            <a:r>
              <a:rPr lang="en-US" dirty="0" smtClean="0"/>
              <a:t>above the </a:t>
            </a:r>
            <a:r>
              <a:rPr lang="en-US" dirty="0"/>
              <a:t>supply curve equals </a:t>
            </a:r>
            <a:r>
              <a:rPr lang="en-US" dirty="0">
                <a:solidFill>
                  <a:srgbClr val="FF0000"/>
                </a:solidFill>
              </a:rPr>
              <a:t>$100</a:t>
            </a:r>
            <a:r>
              <a:rPr lang="en-US" dirty="0"/>
              <a:t>. This amount is exactly the producer surplus </a:t>
            </a:r>
            <a:r>
              <a:rPr lang="en-US" dirty="0" smtClean="0"/>
              <a:t>we computed </a:t>
            </a:r>
            <a:r>
              <a:rPr lang="en-US" dirty="0"/>
              <a:t>earlier for </a:t>
            </a:r>
            <a:r>
              <a:rPr lang="en-US" dirty="0" smtClean="0"/>
              <a:t>Grandma.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3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155911"/>
            <a:ext cx="7886700" cy="3778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Panel (b) of Figure 5 shows producer surplus at a price of </a:t>
            </a:r>
            <a:r>
              <a:rPr lang="en-US" dirty="0">
                <a:solidFill>
                  <a:srgbClr val="FF0000"/>
                </a:solidFill>
              </a:rPr>
              <a:t>$800 </a:t>
            </a:r>
            <a:r>
              <a:rPr lang="en-US" dirty="0"/>
              <a:t>(or slightly less). In this case, the area below the price and above the supply curve equals the total area of the two rectangles. This area equals </a:t>
            </a:r>
            <a:r>
              <a:rPr lang="en-US" dirty="0">
                <a:solidFill>
                  <a:srgbClr val="FF0000"/>
                </a:solidFill>
              </a:rPr>
              <a:t>$500</a:t>
            </a:r>
            <a:r>
              <a:rPr lang="en-US" dirty="0"/>
              <a:t>, the producer surplus we computed earlier for Georgia and Grandma when two houses needed painting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area below </a:t>
            </a:r>
            <a:r>
              <a:rPr lang="en-US" dirty="0" smtClean="0">
                <a:solidFill>
                  <a:srgbClr val="FF0000"/>
                </a:solidFill>
              </a:rPr>
              <a:t>the price </a:t>
            </a:r>
            <a:r>
              <a:rPr lang="en-US" dirty="0">
                <a:solidFill>
                  <a:srgbClr val="FF0000"/>
                </a:solidFill>
              </a:rPr>
              <a:t>and above the supply curve measures the producer surplus in a market.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65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42" y="1071563"/>
            <a:ext cx="8867380" cy="517683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19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50" y="998941"/>
            <a:ext cx="8849088" cy="524945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64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300163"/>
            <a:ext cx="7886700" cy="44626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Figure 6 shows a typical upward-sloping supply curve that would arise in </a:t>
            </a:r>
            <a:r>
              <a:rPr lang="en-US" dirty="0" smtClean="0"/>
              <a:t>a market </a:t>
            </a:r>
            <a:r>
              <a:rPr lang="en-US" dirty="0"/>
              <a:t>with many sellers. Although this supply curve differs in shape from </a:t>
            </a:r>
            <a:r>
              <a:rPr lang="en-US" dirty="0" smtClean="0"/>
              <a:t>the previous </a:t>
            </a:r>
            <a:r>
              <a:rPr lang="en-US" dirty="0"/>
              <a:t>figure, we measure producer surplus in the same way: Producer </a:t>
            </a:r>
            <a:r>
              <a:rPr lang="en-US" dirty="0" smtClean="0"/>
              <a:t>surplus is </a:t>
            </a:r>
            <a:r>
              <a:rPr lang="en-US" dirty="0"/>
              <a:t>the area below the price and above the supply </a:t>
            </a:r>
            <a:r>
              <a:rPr lang="en-US" dirty="0" smtClean="0"/>
              <a:t>curve.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panel (a), the price is </a:t>
            </a:r>
            <a:r>
              <a:rPr lang="en-US" dirty="0" smtClean="0"/>
              <a:t>P1 and </a:t>
            </a:r>
            <a:r>
              <a:rPr lang="en-US" dirty="0"/>
              <a:t>producer surplus is the area of triangle </a:t>
            </a:r>
            <a:r>
              <a:rPr lang="en-US" dirty="0" smtClean="0"/>
              <a:t>ABC.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Panel </a:t>
            </a:r>
            <a:r>
              <a:rPr lang="en-US" dirty="0"/>
              <a:t>(b) shows what happens when the price rises from P1 to P2. Producer </a:t>
            </a:r>
            <a:r>
              <a:rPr lang="en-US" dirty="0" smtClean="0"/>
              <a:t>surplus now </a:t>
            </a:r>
            <a:r>
              <a:rPr lang="en-US" dirty="0"/>
              <a:t>equals the area ADF.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This </a:t>
            </a:r>
            <a:r>
              <a:rPr lang="en-US" dirty="0"/>
              <a:t>increase in producer surplus has two </a:t>
            </a:r>
            <a:r>
              <a:rPr lang="en-US" dirty="0" smtClean="0"/>
              <a:t>parts. First</a:t>
            </a:r>
            <a:r>
              <a:rPr lang="en-US" dirty="0"/>
              <a:t>, those sellers who were already selling Q1 of the good at the lower price </a:t>
            </a:r>
            <a:r>
              <a:rPr lang="en-US" dirty="0" smtClean="0"/>
              <a:t>P1 are </a:t>
            </a:r>
            <a:r>
              <a:rPr lang="en-US" dirty="0"/>
              <a:t>better off because they now get more for what they sell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increase in </a:t>
            </a:r>
            <a:r>
              <a:rPr lang="en-US" dirty="0" smtClean="0"/>
              <a:t>producer surplus </a:t>
            </a:r>
            <a:r>
              <a:rPr lang="en-US" dirty="0"/>
              <a:t>for existing sellers equals the area of the rectangle BCED. </a:t>
            </a:r>
            <a:r>
              <a:rPr lang="en-US" dirty="0" smtClean="0"/>
              <a:t>Second, some </a:t>
            </a:r>
            <a:r>
              <a:rPr lang="en-US" dirty="0"/>
              <a:t>new sellers enter the market because they are willing to produce the </a:t>
            </a:r>
            <a:r>
              <a:rPr lang="en-US" dirty="0" smtClean="0"/>
              <a:t>good at </a:t>
            </a:r>
            <a:r>
              <a:rPr lang="en-US" dirty="0"/>
              <a:t>the higher price, resulting in an increase in the quantity supplied from Q1 to </a:t>
            </a:r>
            <a:r>
              <a:rPr lang="en-US" dirty="0" smtClean="0"/>
              <a:t>Q2. The </a:t>
            </a:r>
            <a:r>
              <a:rPr lang="en-US" dirty="0"/>
              <a:t>producer surplus of these newcomers is the area of the triangle CEF.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48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7377"/>
            <a:ext cx="7886700" cy="8556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Question Bank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8975"/>
            <a:ext cx="7886700" cy="26731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What’s the difference between the price for consumers and the price for producers? Are they happy about prices?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is the difference between the willingness to pay and consumer’s surplus?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Find the consumer’s surplus in this table.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751" y="4303581"/>
            <a:ext cx="6852498" cy="199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90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727075"/>
          </a:xfrm>
        </p:spPr>
        <p:txBody>
          <a:bodyPr/>
          <a:lstStyle/>
          <a:p>
            <a:r>
              <a:rPr lang="en-US" b="1" dirty="0" smtClean="0"/>
              <a:t>Question Bank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8836"/>
            <a:ext cx="7886700" cy="377825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Find the producer’s surplus in the following table.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There will be a question about analyzing any figure or curve in slides of this chapter.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751" y="2273708"/>
            <a:ext cx="6852498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0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happy with market prices?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70361"/>
            <a:ext cx="3871913" cy="32446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These views are not surprising: Buyers always want to pay less, and sellers always want to be paid more. But is there a “</a:t>
            </a:r>
            <a:r>
              <a:rPr lang="en-US" sz="3600" b="1" dirty="0">
                <a:solidFill>
                  <a:srgbClr val="FF0000"/>
                </a:solidFill>
              </a:rPr>
              <a:t>right price</a:t>
            </a:r>
            <a:r>
              <a:rPr lang="en-US" dirty="0"/>
              <a:t>” for meat from the standpoint of society as a whole?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925" y="2398713"/>
            <a:ext cx="340042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1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Welfare Economics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 this chapter, we take up the topic of </a:t>
            </a:r>
            <a:r>
              <a:rPr lang="en-US" sz="3600" b="1" u="sng" dirty="0">
                <a:solidFill>
                  <a:srgbClr val="FF0000"/>
                </a:solidFill>
              </a:rPr>
              <a:t>welfare economics</a:t>
            </a:r>
            <a:r>
              <a:rPr lang="en-US" u="sng" dirty="0"/>
              <a:t>, the study of </a:t>
            </a:r>
            <a:r>
              <a:rPr lang="en-US" u="sng" dirty="0" smtClean="0"/>
              <a:t>how the </a:t>
            </a:r>
            <a:r>
              <a:rPr lang="en-US" u="sng" dirty="0"/>
              <a:t>allocation of resources affects economic well-being. </a:t>
            </a:r>
            <a:endParaRPr lang="en-US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We </a:t>
            </a:r>
            <a:r>
              <a:rPr lang="en-US" dirty="0"/>
              <a:t>begin by </a:t>
            </a:r>
            <a:r>
              <a:rPr lang="en-US" dirty="0" smtClean="0"/>
              <a:t>examining the </a:t>
            </a:r>
            <a:r>
              <a:rPr lang="en-US" dirty="0"/>
              <a:t>benefits that buyers and sellers receive from engaging in market </a:t>
            </a:r>
            <a:r>
              <a:rPr lang="en-US" dirty="0" smtClean="0"/>
              <a:t>transactions. We </a:t>
            </a:r>
            <a:r>
              <a:rPr lang="en-US" dirty="0"/>
              <a:t>then examine how society can make these benefits as large as possible.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This analysis </a:t>
            </a:r>
            <a:r>
              <a:rPr lang="en-US" dirty="0"/>
              <a:t>leads to a profound conclusion: In any market, the equilibrium of </a:t>
            </a:r>
            <a:r>
              <a:rPr lang="en-US" dirty="0" smtClean="0"/>
              <a:t>supply and </a:t>
            </a:r>
            <a:r>
              <a:rPr lang="en-US" dirty="0"/>
              <a:t>demand maximizes the total benefits received by all buyers and </a:t>
            </a:r>
            <a:r>
              <a:rPr lang="en-US" dirty="0" smtClean="0"/>
              <a:t>sellers combined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41674"/>
            <a:ext cx="7886700" cy="3778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Willingness </a:t>
            </a:r>
            <a:r>
              <a:rPr lang="en-US" sz="4400" b="1" dirty="0">
                <a:solidFill>
                  <a:srgbClr val="FF0000"/>
                </a:solidFill>
              </a:rPr>
              <a:t>to </a:t>
            </a:r>
            <a:r>
              <a:rPr lang="en-US" sz="4400" b="1" dirty="0" smtClean="0">
                <a:solidFill>
                  <a:srgbClr val="FF0000"/>
                </a:solidFill>
              </a:rPr>
              <a:t>Pay </a:t>
            </a:r>
            <a:r>
              <a:rPr lang="en-US" dirty="0" smtClean="0"/>
              <a:t>the </a:t>
            </a:r>
            <a:r>
              <a:rPr lang="en-US" dirty="0"/>
              <a:t>maximum </a:t>
            </a:r>
            <a:r>
              <a:rPr lang="en-US" dirty="0" smtClean="0"/>
              <a:t>amount that </a:t>
            </a:r>
            <a:r>
              <a:rPr lang="en-US" dirty="0"/>
              <a:t>a buyer will pay </a:t>
            </a:r>
            <a:r>
              <a:rPr lang="en-US" dirty="0" smtClean="0"/>
              <a:t>for a good.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What’s the highest price you are willing to pay to buy a sunglasses?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3600" dirty="0" smtClean="0"/>
              <a:t>$50.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What’s the highest price you are willing to pay to repair your car on the way while traveling out side the city? </a:t>
            </a:r>
          </a:p>
          <a:p>
            <a:pPr marL="0" indent="0">
              <a:buNone/>
            </a:pPr>
            <a:r>
              <a:rPr lang="en-US" sz="3500" dirty="0" smtClean="0"/>
              <a:t>    $100</a:t>
            </a:r>
            <a:endParaRPr lang="en-US" sz="3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5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7842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Willingness to Pay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088235"/>
            <a:ext cx="7886700" cy="21016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buyer would </a:t>
            </a:r>
            <a:r>
              <a:rPr lang="en-US" dirty="0" smtClean="0"/>
              <a:t>be eager </a:t>
            </a:r>
            <a:r>
              <a:rPr lang="en-US" dirty="0"/>
              <a:t>to buy the Elvis Presley </a:t>
            </a:r>
            <a:r>
              <a:rPr lang="en-US" dirty="0" smtClean="0"/>
              <a:t>album </a:t>
            </a:r>
            <a:r>
              <a:rPr lang="en-US" dirty="0"/>
              <a:t>at a price less than his willingness to pay, and he </a:t>
            </a:r>
            <a:r>
              <a:rPr lang="en-US" dirty="0" smtClean="0"/>
              <a:t>would refuse </a:t>
            </a:r>
            <a:r>
              <a:rPr lang="en-US" dirty="0"/>
              <a:t>to buy the album at a price greater than his willingness to pay.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 </a:t>
            </a:r>
            <a:r>
              <a:rPr lang="en-US" dirty="0"/>
              <a:t>a </a:t>
            </a:r>
            <a:r>
              <a:rPr lang="en-US" dirty="0" smtClean="0"/>
              <a:t>price equal </a:t>
            </a:r>
            <a:r>
              <a:rPr lang="en-US" dirty="0"/>
              <a:t>to his willingness to pay, the buyer would be indifferent about buying </a:t>
            </a:r>
            <a:r>
              <a:rPr lang="en-US" dirty="0" smtClean="0"/>
              <a:t>the good</a:t>
            </a:r>
            <a:r>
              <a:rPr lang="en-US" dirty="0"/>
              <a:t>: If the price is exactly the same as the value he places on the album, </a:t>
            </a:r>
            <a:r>
              <a:rPr lang="en-US" dirty="0" smtClean="0"/>
              <a:t>he would </a:t>
            </a:r>
            <a:r>
              <a:rPr lang="en-US" dirty="0"/>
              <a:t>be equally happy buying it or keeping his money.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91" y="2016547"/>
            <a:ext cx="8026159" cy="201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8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ED7D31">
                    <a:lumMod val="75000"/>
                  </a:srgbClr>
                </a:solidFill>
              </a:rPr>
              <a:t>Consumer Surplus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Consumer Surplus: </a:t>
            </a:r>
            <a:r>
              <a:rPr lang="en-US" dirty="0" smtClean="0"/>
              <a:t>the </a:t>
            </a:r>
            <a:r>
              <a:rPr lang="en-US" dirty="0"/>
              <a:t>amount a buyer </a:t>
            </a:r>
            <a:r>
              <a:rPr lang="en-US" dirty="0" smtClean="0"/>
              <a:t>is willing </a:t>
            </a:r>
            <a:r>
              <a:rPr lang="en-US" dirty="0"/>
              <a:t>to pay for a </a:t>
            </a:r>
            <a:r>
              <a:rPr lang="en-US" dirty="0" smtClean="0"/>
              <a:t>good minus </a:t>
            </a:r>
            <a:r>
              <a:rPr lang="en-US" dirty="0"/>
              <a:t>the amount </a:t>
            </a:r>
            <a:r>
              <a:rPr lang="en-US" dirty="0" smtClean="0"/>
              <a:t>the buyer </a:t>
            </a:r>
            <a:r>
              <a:rPr lang="en-US" dirty="0"/>
              <a:t>actually pays for </a:t>
            </a:r>
            <a:r>
              <a:rPr lang="en-US" dirty="0" smtClean="0"/>
              <a:t>it.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What’s the </a:t>
            </a:r>
            <a:r>
              <a:rPr lang="en-US" dirty="0" smtClean="0"/>
              <a:t>actual </a:t>
            </a:r>
            <a:r>
              <a:rPr lang="en-US" dirty="0"/>
              <a:t>price </a:t>
            </a:r>
            <a:r>
              <a:rPr lang="en-US" dirty="0" smtClean="0"/>
              <a:t>you pay </a:t>
            </a:r>
            <a:r>
              <a:rPr lang="en-US" dirty="0"/>
              <a:t>to buy a </a:t>
            </a:r>
            <a:r>
              <a:rPr lang="en-US" dirty="0" smtClean="0"/>
              <a:t>sunglasses from the market? </a:t>
            </a:r>
          </a:p>
          <a:p>
            <a:pPr marL="0" indent="0">
              <a:buNone/>
            </a:pPr>
            <a:r>
              <a:rPr lang="en-US" sz="4300" dirty="0" smtClean="0"/>
              <a:t>$30</a:t>
            </a:r>
            <a:endParaRPr lang="en-US" sz="43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What’s the </a:t>
            </a:r>
            <a:r>
              <a:rPr lang="en-US" dirty="0" smtClean="0"/>
              <a:t>actual price you </a:t>
            </a:r>
            <a:r>
              <a:rPr lang="en-US" dirty="0"/>
              <a:t>pay to repair your car on the way while traveling out side the city? </a:t>
            </a:r>
            <a:endParaRPr lang="en-US" dirty="0" smtClean="0"/>
          </a:p>
          <a:p>
            <a:pPr marL="0" indent="0">
              <a:buNone/>
            </a:pPr>
            <a:r>
              <a:rPr lang="en-US" sz="4300" dirty="0" smtClean="0"/>
              <a:t>$60</a:t>
            </a:r>
            <a:endParaRPr lang="en-US" sz="43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5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Consumer Surplus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700" b="1" dirty="0">
                <a:solidFill>
                  <a:srgbClr val="FF0000"/>
                </a:solidFill>
              </a:rPr>
              <a:t>Consumer Surplus: </a:t>
            </a:r>
            <a:r>
              <a:rPr lang="en-US" sz="2600" dirty="0">
                <a:solidFill>
                  <a:srgbClr val="4472C4">
                    <a:lumMod val="50000"/>
                  </a:srgbClr>
                </a:solidFill>
              </a:rPr>
              <a:t>the amount a buyer is willing to pay for a good minus the amount the buyer actually pays for it.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83620"/>
              </p:ext>
            </p:extLst>
          </p:nvPr>
        </p:nvGraphicFramePr>
        <p:xfrm>
          <a:off x="1171576" y="3929061"/>
          <a:ext cx="6815136" cy="19431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03784"/>
                <a:gridCol w="1703784"/>
                <a:gridCol w="1703784"/>
                <a:gridCol w="1703784"/>
              </a:tblGrid>
              <a:tr h="900113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r>
                        <a:rPr lang="en-US" baseline="0" dirty="0" smtClean="0"/>
                        <a:t> or Service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Willingness</a:t>
                      </a:r>
                      <a:r>
                        <a:rPr lang="en-US" baseline="0" dirty="0" smtClean="0"/>
                        <a:t> to pay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</a:t>
                      </a:r>
                      <a:r>
                        <a:rPr lang="en-US" baseline="0" dirty="0" smtClean="0"/>
                        <a:t> price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Consumer’s Surplus </a:t>
                      </a:r>
                      <a:endParaRPr lang="en-US" dirty="0"/>
                    </a:p>
                  </a:txBody>
                  <a:tcPr/>
                </a:tc>
              </a:tr>
              <a:tr h="521494">
                <a:tc>
                  <a:txBody>
                    <a:bodyPr/>
                    <a:lstStyle/>
                    <a:p>
                      <a:r>
                        <a:rPr lang="en-US" dirty="0" smtClean="0"/>
                        <a:t>Sunglasses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/>
                </a:tc>
              </a:tr>
              <a:tr h="521494">
                <a:tc>
                  <a:txBody>
                    <a:bodyPr/>
                    <a:lstStyle/>
                    <a:p>
                      <a:r>
                        <a:rPr lang="en-US" dirty="0" smtClean="0"/>
                        <a:t>Car Repair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718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D23B00"/>
                </a:solidFill>
                <a:latin typeface="TradeGothicLTStd-BoldExt"/>
              </a:rPr>
              <a:t>Using the Demand Curve to </a:t>
            </a:r>
            <a:r>
              <a:rPr lang="en-US" b="1" dirty="0" smtClean="0">
                <a:solidFill>
                  <a:srgbClr val="D23B00"/>
                </a:solidFill>
                <a:latin typeface="TradeGothicLTStd-BoldExt"/>
              </a:rPr>
              <a:t>Measure Consumer </a:t>
            </a:r>
            <a:r>
              <a:rPr lang="en-US" b="1" dirty="0">
                <a:solidFill>
                  <a:srgbClr val="D23B00"/>
                </a:solidFill>
                <a:latin typeface="TradeGothicLTStd-BoldExt"/>
              </a:rPr>
              <a:t>Surplus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Consumer surplus is closely related to the demand curve for a product. To </a:t>
            </a:r>
            <a:r>
              <a:rPr lang="en-US" dirty="0" smtClean="0"/>
              <a:t>see how </a:t>
            </a:r>
            <a:r>
              <a:rPr lang="en-US" dirty="0"/>
              <a:t>they are related, let’s continue our example and consider the demand </a:t>
            </a:r>
            <a:r>
              <a:rPr lang="en-US" dirty="0" smtClean="0"/>
              <a:t>curve for </a:t>
            </a:r>
            <a:r>
              <a:rPr lang="en-US" dirty="0"/>
              <a:t>this rare Elvis Presley album. We begin by using the willingness to pay of the four possible buyers to </a:t>
            </a:r>
            <a:r>
              <a:rPr lang="en-US" dirty="0" smtClean="0"/>
              <a:t>find the </a:t>
            </a:r>
            <a:r>
              <a:rPr lang="en-US" dirty="0"/>
              <a:t>market demand schedule for the album.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86434"/>
      </p:ext>
    </p:extLst>
  </p:cSld>
  <p:clrMapOvr>
    <a:masterClrMapping/>
  </p:clrMapOvr>
</p:sld>
</file>

<file path=ppt/theme/theme1.xml><?xml version="1.0" encoding="utf-8"?>
<a:theme xmlns:a="http://schemas.openxmlformats.org/drawingml/2006/main" name="Econ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1903</Words>
  <Application>Microsoft Office PowerPoint</Application>
  <PresentationFormat>On-screen Show (4:3)</PresentationFormat>
  <Paragraphs>128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TradeGothicLTStd-BoldExt</vt:lpstr>
      <vt:lpstr>Wingdings</vt:lpstr>
      <vt:lpstr>Econ Theme</vt:lpstr>
      <vt:lpstr>         Introduction to Economics II Chapter 2: Consumers, Producers, and the Efficiency of Markets  </vt:lpstr>
      <vt:lpstr>Are we happy with market prices? </vt:lpstr>
      <vt:lpstr>Are we happy with market prices? </vt:lpstr>
      <vt:lpstr>Welfare Economics</vt:lpstr>
      <vt:lpstr>PowerPoint Presentation</vt:lpstr>
      <vt:lpstr>Willingness to Pay</vt:lpstr>
      <vt:lpstr>Consumer Surplus</vt:lpstr>
      <vt:lpstr>Consumer Surplus </vt:lpstr>
      <vt:lpstr>Using the Demand Curve to Measure Consumer Surplus</vt:lpstr>
      <vt:lpstr>PowerPoint Presentation</vt:lpstr>
      <vt:lpstr>PowerPoint Presentation</vt:lpstr>
      <vt:lpstr>PowerPoint Presentation</vt:lpstr>
      <vt:lpstr>PowerPoint Presentation</vt:lpstr>
      <vt:lpstr>Why do we measure consumer surplus? </vt:lpstr>
      <vt:lpstr>PowerPoint Presentation</vt:lpstr>
      <vt:lpstr>Cost and the Willingness to Sell</vt:lpstr>
      <vt:lpstr>Willingness to Sell </vt:lpstr>
      <vt:lpstr>PowerPoint Presentation</vt:lpstr>
      <vt:lpstr>PowerPoint Presentation</vt:lpstr>
      <vt:lpstr>Using the Supply Curve to Measure Producer Surplus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Bank </vt:lpstr>
      <vt:lpstr>Question Bank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khadija Alaa</dc:creator>
  <cp:lastModifiedBy>khadija Alaa</cp:lastModifiedBy>
  <cp:revision>121</cp:revision>
  <dcterms:created xsi:type="dcterms:W3CDTF">2018-10-08T09:14:37Z</dcterms:created>
  <dcterms:modified xsi:type="dcterms:W3CDTF">2019-04-18T10:37:29Z</dcterms:modified>
</cp:coreProperties>
</file>