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75" r:id="rId4"/>
    <p:sldId id="276" r:id="rId5"/>
    <p:sldId id="277" r:id="rId6"/>
    <p:sldId id="293" r:id="rId7"/>
    <p:sldId id="294" r:id="rId8"/>
    <p:sldId id="278" r:id="rId9"/>
    <p:sldId id="291" r:id="rId10"/>
    <p:sldId id="279" r:id="rId11"/>
    <p:sldId id="285" r:id="rId12"/>
    <p:sldId id="280" r:id="rId13"/>
    <p:sldId id="281" r:id="rId14"/>
    <p:sldId id="286" r:id="rId15"/>
    <p:sldId id="282" r:id="rId16"/>
    <p:sldId id="283" r:id="rId17"/>
    <p:sldId id="295" r:id="rId18"/>
    <p:sldId id="296"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3EB0E9-FBD6-49FF-BED1-9483C7BD0EFF}" type="datetimeFigureOut">
              <a:rPr lang="en-US" smtClean="0"/>
              <a:pPr/>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197080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EB0E9-FBD6-49FF-BED1-9483C7BD0EFF}" type="datetimeFigureOut">
              <a:rPr lang="en-US" smtClean="0"/>
              <a:pPr/>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340408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EB0E9-FBD6-49FF-BED1-9483C7BD0EFF}" type="datetimeFigureOut">
              <a:rPr lang="en-US" smtClean="0"/>
              <a:pPr/>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422791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EB0E9-FBD6-49FF-BED1-9483C7BD0EFF}" type="datetimeFigureOut">
              <a:rPr lang="en-US" smtClean="0"/>
              <a:pPr/>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99225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3EB0E9-FBD6-49FF-BED1-9483C7BD0EFF}" type="datetimeFigureOut">
              <a:rPr lang="en-US" smtClean="0"/>
              <a:pPr/>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351292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EB0E9-FBD6-49FF-BED1-9483C7BD0EFF}" type="datetimeFigureOut">
              <a:rPr lang="en-US" smtClean="0"/>
              <a:pPr/>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24573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3EB0E9-FBD6-49FF-BED1-9483C7BD0EFF}" type="datetimeFigureOut">
              <a:rPr lang="en-US" smtClean="0"/>
              <a:pPr/>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345618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3EB0E9-FBD6-49FF-BED1-9483C7BD0EFF}" type="datetimeFigureOut">
              <a:rPr lang="en-US" smtClean="0"/>
              <a:pPr/>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280572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EB0E9-FBD6-49FF-BED1-9483C7BD0EFF}" type="datetimeFigureOut">
              <a:rPr lang="en-US" smtClean="0"/>
              <a:pPr/>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194173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3EB0E9-FBD6-49FF-BED1-9483C7BD0EFF}" type="datetimeFigureOut">
              <a:rPr lang="en-US" smtClean="0"/>
              <a:pPr/>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297592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3EB0E9-FBD6-49FF-BED1-9483C7BD0EFF}" type="datetimeFigureOut">
              <a:rPr lang="en-US" smtClean="0"/>
              <a:pPr/>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ABBFA-F741-499C-AD1A-EE5A73830B1C}" type="slidenum">
              <a:rPr lang="en-US" smtClean="0"/>
              <a:pPr/>
              <a:t>‹#›</a:t>
            </a:fld>
            <a:endParaRPr lang="en-US"/>
          </a:p>
        </p:txBody>
      </p:sp>
    </p:spTree>
    <p:extLst>
      <p:ext uri="{BB962C8B-B14F-4D97-AF65-F5344CB8AC3E}">
        <p14:creationId xmlns:p14="http://schemas.microsoft.com/office/powerpoint/2010/main" val="182475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EB0E9-FBD6-49FF-BED1-9483C7BD0EFF}" type="datetimeFigureOut">
              <a:rPr lang="en-US" smtClean="0"/>
              <a:pPr/>
              <a:t>5/5/2019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ABBFA-F741-499C-AD1A-EE5A73830B1C}" type="slidenum">
              <a:rPr lang="en-US" smtClean="0"/>
              <a:pPr/>
              <a:t>‹#›</a:t>
            </a:fld>
            <a:endParaRPr lang="en-US"/>
          </a:p>
        </p:txBody>
      </p:sp>
    </p:spTree>
    <p:extLst>
      <p:ext uri="{BB962C8B-B14F-4D97-AF65-F5344CB8AC3E}">
        <p14:creationId xmlns:p14="http://schemas.microsoft.com/office/powerpoint/2010/main" val="129068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6144"/>
          <a:stretch/>
        </p:blipFill>
        <p:spPr>
          <a:xfrm>
            <a:off x="0" y="3368255"/>
            <a:ext cx="4184073" cy="311407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0" y="685800"/>
            <a:ext cx="4419600" cy="3332017"/>
          </a:xfrm>
          <a:prstGeom prst="rect">
            <a:avLst/>
          </a:prstGeom>
        </p:spPr>
      </p:pic>
      <p:sp>
        <p:nvSpPr>
          <p:cNvPr id="7" name="TextBox 6"/>
          <p:cNvSpPr txBox="1"/>
          <p:nvPr/>
        </p:nvSpPr>
        <p:spPr>
          <a:xfrm>
            <a:off x="3141517" y="5419998"/>
            <a:ext cx="6249625" cy="1354217"/>
          </a:xfrm>
          <a:prstGeom prst="rect">
            <a:avLst/>
          </a:prstGeom>
          <a:noFill/>
        </p:spPr>
        <p:txBody>
          <a:bodyPr wrap="square">
            <a:spAutoFit/>
          </a:bodyPr>
          <a:lstStyle/>
          <a:p>
            <a:pPr algn="ctr">
              <a:defRPr/>
            </a:pPr>
            <a:r>
              <a:rPr lang="en-US" sz="3200" b="1" dirty="0">
                <a:solidFill>
                  <a:srgbClr val="002060"/>
                </a:solidFill>
                <a:latin typeface="Bell MT" panose="02020503060305020303" pitchFamily="18" charset="0"/>
                <a:cs typeface="Arial" charset="0"/>
              </a:rPr>
              <a:t>HE EDUCATOR</a:t>
            </a:r>
          </a:p>
          <a:p>
            <a:pPr algn="ctr">
              <a:defRPr/>
            </a:pPr>
            <a:endParaRPr lang="en-US" sz="500" b="1" dirty="0">
              <a:solidFill>
                <a:srgbClr val="002060"/>
              </a:solidFill>
              <a:latin typeface="Bell MT" panose="02020503060305020303" pitchFamily="18" charset="0"/>
              <a:cs typeface="Arial" charset="0"/>
            </a:endParaRPr>
          </a:p>
          <a:p>
            <a:pPr algn="ctr">
              <a:defRPr/>
            </a:pPr>
            <a:endParaRPr lang="en-US" sz="100" dirty="0">
              <a:solidFill>
                <a:srgbClr val="002060"/>
              </a:solidFill>
              <a:latin typeface="Bell MT" panose="02020503060305020303" pitchFamily="18" charset="0"/>
              <a:cs typeface="Arial" charset="0"/>
            </a:endParaRPr>
          </a:p>
          <a:p>
            <a:pPr algn="ctr">
              <a:defRPr/>
            </a:pPr>
            <a:r>
              <a:rPr lang="en-US" sz="2400" b="1" dirty="0">
                <a:solidFill>
                  <a:srgbClr val="002060"/>
                </a:solidFill>
                <a:latin typeface="Bell MT" panose="02020503060305020303" pitchFamily="18" charset="0"/>
                <a:cs typeface="Arial" charset="0"/>
              </a:rPr>
              <a:t>Dr. Waqar Ahmad</a:t>
            </a:r>
          </a:p>
          <a:p>
            <a:pPr algn="ctr">
              <a:defRPr/>
            </a:pPr>
            <a:r>
              <a:rPr lang="en-US" sz="2000" b="1" dirty="0">
                <a:solidFill>
                  <a:srgbClr val="002060"/>
                </a:solidFill>
                <a:latin typeface="Bell MT" panose="02020503060305020303" pitchFamily="18" charset="0"/>
                <a:cs typeface="Arial" charset="0"/>
              </a:rPr>
              <a:t>Faculty of Administrative Sciences and Economics</a:t>
            </a:r>
          </a:p>
        </p:txBody>
      </p:sp>
      <p:sp>
        <p:nvSpPr>
          <p:cNvPr id="8" name="TextBox 7"/>
          <p:cNvSpPr txBox="1"/>
          <p:nvPr/>
        </p:nvSpPr>
        <p:spPr>
          <a:xfrm>
            <a:off x="2300467" y="-221675"/>
            <a:ext cx="7931727" cy="1323439"/>
          </a:xfrm>
          <a:prstGeom prst="rect">
            <a:avLst/>
          </a:prstGeom>
          <a:noFill/>
        </p:spPr>
        <p:txBody>
          <a:bodyPr wrap="square">
            <a:spAutoFit/>
          </a:bodyPr>
          <a:lstStyle/>
          <a:p>
            <a:pPr algn="ctr">
              <a:defRPr/>
            </a:pPr>
            <a:r>
              <a:rPr lang="en-US" sz="8000" b="1" dirty="0">
                <a:solidFill>
                  <a:srgbClr val="FEC200"/>
                </a:solidFill>
                <a:effectLst>
                  <a:outerShdw blurRad="38100" dist="38100" dir="2700000" algn="tl">
                    <a:srgbClr val="000000">
                      <a:alpha val="43137"/>
                    </a:srgbClr>
                  </a:outerShdw>
                </a:effectLst>
                <a:latin typeface="Bell MT" panose="02020503060305020303" pitchFamily="18" charset="0"/>
                <a:cs typeface="Arial" charset="0"/>
              </a:rPr>
              <a:t>Macroeconomics</a:t>
            </a:r>
          </a:p>
        </p:txBody>
      </p:sp>
      <p:sp>
        <p:nvSpPr>
          <p:cNvPr id="9" name="TextBox 8"/>
          <p:cNvSpPr txBox="1"/>
          <p:nvPr/>
        </p:nvSpPr>
        <p:spPr>
          <a:xfrm>
            <a:off x="1943100" y="4017817"/>
            <a:ext cx="8382000" cy="1323439"/>
          </a:xfrm>
          <a:prstGeom prst="rect">
            <a:avLst/>
          </a:prstGeom>
          <a:noFill/>
        </p:spPr>
        <p:txBody>
          <a:bodyPr wrap="square">
            <a:spAutoFit/>
          </a:bodyPr>
          <a:lstStyle/>
          <a:p>
            <a:pPr algn="ctr">
              <a:defRPr/>
            </a:pPr>
            <a:r>
              <a:rPr lang="en-US" sz="8000" b="1" dirty="0" smtClean="0">
                <a:solidFill>
                  <a:schemeClr val="tx2">
                    <a:lumMod val="75000"/>
                  </a:schemeClr>
                </a:solidFill>
                <a:effectLst>
                  <a:outerShdw blurRad="38100" dist="38100" dir="2700000" algn="tl">
                    <a:srgbClr val="000000">
                      <a:alpha val="43137"/>
                    </a:srgbClr>
                  </a:outerShdw>
                </a:effectLst>
                <a:latin typeface="Bell MT" panose="02020503060305020303" pitchFamily="18" charset="0"/>
                <a:cs typeface="Arial" charset="0"/>
              </a:rPr>
              <a:t>Inflation</a:t>
            </a:r>
            <a:endParaRPr lang="en-US" sz="8000" b="1" dirty="0">
              <a:solidFill>
                <a:schemeClr val="tx2">
                  <a:lumMod val="75000"/>
                </a:schemeClr>
              </a:solidFill>
              <a:effectLst>
                <a:outerShdw blurRad="38100" dist="38100" dir="2700000" algn="tl">
                  <a:srgbClr val="000000">
                    <a:alpha val="43137"/>
                  </a:srgbClr>
                </a:outerShdw>
              </a:effectLst>
              <a:latin typeface="Bell MT" panose="02020503060305020303" pitchFamily="18" charset="0"/>
              <a:cs typeface="Arial" charset="0"/>
            </a:endParaRPr>
          </a:p>
        </p:txBody>
      </p:sp>
    </p:spTree>
    <p:extLst>
      <p:ext uri="{BB962C8B-B14F-4D97-AF65-F5344CB8AC3E}">
        <p14:creationId xmlns:p14="http://schemas.microsoft.com/office/powerpoint/2010/main" val="3167028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4" y="110836"/>
            <a:ext cx="11159836" cy="1325563"/>
          </a:xfrm>
        </p:spPr>
        <p:txBody>
          <a:bodyPr>
            <a:normAutofit/>
          </a:bodyPr>
          <a:lstStyle/>
          <a:p>
            <a:r>
              <a:rPr lang="en-US" sz="4000" b="1" dirty="0"/>
              <a:t>What are the main causes of Demand-Pull Inflation?</a:t>
            </a:r>
            <a:endParaRPr lang="en-US" sz="4000" dirty="0"/>
          </a:p>
        </p:txBody>
      </p:sp>
      <p:sp>
        <p:nvSpPr>
          <p:cNvPr id="3" name="Content Placeholder 2"/>
          <p:cNvSpPr>
            <a:spLocks noGrp="1"/>
          </p:cNvSpPr>
          <p:nvPr>
            <p:ph idx="1"/>
          </p:nvPr>
        </p:nvSpPr>
        <p:spPr>
          <a:xfrm>
            <a:off x="519544" y="1325563"/>
            <a:ext cx="11132127" cy="4351338"/>
          </a:xfrm>
        </p:spPr>
        <p:txBody>
          <a:bodyPr>
            <a:noAutofit/>
          </a:bodyPr>
          <a:lstStyle/>
          <a:p>
            <a:pPr algn="just">
              <a:lnSpc>
                <a:spcPct val="170000"/>
              </a:lnSpc>
            </a:pPr>
            <a:r>
              <a:rPr lang="en-US" sz="2500" dirty="0"/>
              <a:t>A </a:t>
            </a:r>
            <a:r>
              <a:rPr lang="en-US" sz="2500" b="1" dirty="0"/>
              <a:t>depreciation of the exchange rate</a:t>
            </a:r>
            <a:r>
              <a:rPr lang="en-US" sz="2500" dirty="0"/>
              <a:t> increases the price of imports and reduces the foreign price of a country's exports. If consumers buy fewer imports, while exports grow, AD in will rise – and there may be a multiplier effect on the level of demand and </a:t>
            </a:r>
            <a:r>
              <a:rPr lang="en-US" sz="2500" dirty="0" smtClean="0"/>
              <a:t>output.</a:t>
            </a:r>
            <a:endParaRPr lang="en-US" sz="2500" dirty="0"/>
          </a:p>
          <a:p>
            <a:pPr algn="just">
              <a:lnSpc>
                <a:spcPct val="170000"/>
              </a:lnSpc>
            </a:pPr>
            <a:r>
              <a:rPr lang="en-US" sz="2500" b="1" dirty="0"/>
              <a:t>Higher demand from a fiscal stimulus</a:t>
            </a:r>
            <a:r>
              <a:rPr lang="en-US" sz="2500" dirty="0"/>
              <a:t> e.g. lower direct or indirect taxes or higher government spending. If direct taxes are reduced, consumers have more disposable income causing demand to rise. Higher government spending and increased borrowing creates extra demand in the circular </a:t>
            </a:r>
            <a:r>
              <a:rPr lang="en-US" sz="2500" dirty="0" smtClean="0"/>
              <a:t>flow.</a:t>
            </a:r>
            <a:endParaRPr lang="en-US" sz="2500" dirty="0"/>
          </a:p>
          <a:p>
            <a:pPr algn="just">
              <a:lnSpc>
                <a:spcPct val="170000"/>
              </a:lnSpc>
            </a:pPr>
            <a:endParaRPr lang="en-US" sz="2500" dirty="0"/>
          </a:p>
        </p:txBody>
      </p:sp>
    </p:spTree>
    <p:extLst>
      <p:ext uri="{BB962C8B-B14F-4D97-AF65-F5344CB8AC3E}">
        <p14:creationId xmlns:p14="http://schemas.microsoft.com/office/powerpoint/2010/main" val="443833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837" y="412461"/>
            <a:ext cx="11381508" cy="5905212"/>
          </a:xfrm>
        </p:spPr>
        <p:txBody>
          <a:bodyPr>
            <a:normAutofit fontScale="77500" lnSpcReduction="20000"/>
          </a:bodyPr>
          <a:lstStyle/>
          <a:p>
            <a:pPr algn="just">
              <a:lnSpc>
                <a:spcPct val="220000"/>
              </a:lnSpc>
            </a:pPr>
            <a:r>
              <a:rPr lang="en-US" b="1" dirty="0"/>
              <a:t>Monetary stimulus to the economy: </a:t>
            </a:r>
            <a:r>
              <a:rPr lang="en-US" dirty="0"/>
              <a:t>A fall in interest rates may stimulate too much demand – for example in raising demand for loans or in leading to house price inflation. Monetarist economists believe that inflation is caused by “too much money chasing too few goods" and that governments can lose control of inflation if they allow the financial system to expand the money supply too quickly.</a:t>
            </a:r>
          </a:p>
          <a:p>
            <a:pPr algn="just">
              <a:lnSpc>
                <a:spcPct val="220000"/>
              </a:lnSpc>
            </a:pPr>
            <a:r>
              <a:rPr lang="en-US" b="1" dirty="0"/>
              <a:t>Fast growth in other countries</a:t>
            </a:r>
            <a:r>
              <a:rPr lang="en-US" dirty="0"/>
              <a:t> – providing a boost to UK exports overseas. Export sales provide an extra flow of income and spending into the UK circular flow – so what is happening to the economic cycles of other countries definitely affects the UK</a:t>
            </a:r>
          </a:p>
          <a:p>
            <a:pPr>
              <a:lnSpc>
                <a:spcPct val="220000"/>
              </a:lnSpc>
            </a:pPr>
            <a:endParaRPr lang="en-US" dirty="0"/>
          </a:p>
        </p:txBody>
      </p:sp>
    </p:spTree>
    <p:extLst>
      <p:ext uri="{BB962C8B-B14F-4D97-AF65-F5344CB8AC3E}">
        <p14:creationId xmlns:p14="http://schemas.microsoft.com/office/powerpoint/2010/main" val="830980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3-eu-west-1.amazonaws.com/tutor2u-media/subjects/economics/inflation_demand_pull_causes.png?mtime=20160408142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84" y="365125"/>
            <a:ext cx="11163589" cy="616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37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r>
              <a:rPr lang="en-US" b="1" dirty="0"/>
              <a:t>Cost-push </a:t>
            </a:r>
            <a:r>
              <a:rPr lang="en-US" b="1" dirty="0" smtClean="0"/>
              <a:t>inflation</a:t>
            </a:r>
            <a:br>
              <a:rPr lang="en-US" b="1" dirty="0" smtClean="0"/>
            </a:br>
            <a:endParaRPr lang="en-US" dirty="0"/>
          </a:p>
        </p:txBody>
      </p:sp>
      <p:sp>
        <p:nvSpPr>
          <p:cNvPr id="3" name="Content Placeholder 2"/>
          <p:cNvSpPr>
            <a:spLocks noGrp="1"/>
          </p:cNvSpPr>
          <p:nvPr>
            <p:ph idx="1"/>
          </p:nvPr>
        </p:nvSpPr>
        <p:spPr>
          <a:xfrm>
            <a:off x="824345" y="662781"/>
            <a:ext cx="10896600" cy="5697392"/>
          </a:xfrm>
        </p:spPr>
        <p:txBody>
          <a:bodyPr>
            <a:noAutofit/>
          </a:bodyPr>
          <a:lstStyle/>
          <a:p>
            <a:pPr algn="just">
              <a:lnSpc>
                <a:spcPct val="160000"/>
              </a:lnSpc>
            </a:pPr>
            <a:r>
              <a:rPr lang="en-US" sz="2000" b="1" dirty="0"/>
              <a:t>Cost-push inflation</a:t>
            </a:r>
            <a:r>
              <a:rPr lang="en-US" sz="2000" dirty="0"/>
              <a:t> occurs when firms respond to </a:t>
            </a:r>
            <a:r>
              <a:rPr lang="en-US" sz="2000" b="1" dirty="0"/>
              <a:t>rising costs </a:t>
            </a:r>
            <a:r>
              <a:rPr lang="en-US" sz="2000" dirty="0"/>
              <a:t>by increasing prices in order </a:t>
            </a:r>
            <a:r>
              <a:rPr lang="en-US" sz="2000" dirty="0" smtClean="0"/>
              <a:t>to</a:t>
            </a:r>
            <a:r>
              <a:rPr lang="en-US" sz="2000" dirty="0"/>
              <a:t> </a:t>
            </a:r>
            <a:r>
              <a:rPr lang="en-US" sz="2000" b="1" dirty="0"/>
              <a:t>protect their profit margins</a:t>
            </a:r>
            <a:r>
              <a:rPr lang="en-US" sz="2000" dirty="0" smtClean="0"/>
              <a:t>.</a:t>
            </a:r>
          </a:p>
          <a:p>
            <a:pPr algn="just">
              <a:lnSpc>
                <a:spcPct val="160000"/>
              </a:lnSpc>
            </a:pPr>
            <a:r>
              <a:rPr lang="en-US" sz="2000" dirty="0"/>
              <a:t>There are many reasons why costs might rise:</a:t>
            </a:r>
          </a:p>
          <a:p>
            <a:pPr algn="just">
              <a:lnSpc>
                <a:spcPct val="160000"/>
              </a:lnSpc>
            </a:pPr>
            <a:r>
              <a:rPr lang="en-US" sz="2000" b="1" dirty="0"/>
              <a:t>Component costs: </a:t>
            </a:r>
            <a:r>
              <a:rPr lang="en-US" sz="2000" dirty="0"/>
              <a:t>e.g. an increase in the prices of raw materials and other components. This might be because of a rise in commodity prices such as oil, copper and agricultural products used in food processing. A recent example has been a surge in the world price of wheat.</a:t>
            </a:r>
          </a:p>
          <a:p>
            <a:pPr algn="just">
              <a:lnSpc>
                <a:spcPct val="160000"/>
              </a:lnSpc>
            </a:pPr>
            <a:r>
              <a:rPr lang="en-US" sz="2000" b="1" dirty="0"/>
              <a:t>Rising </a:t>
            </a:r>
            <a:r>
              <a:rPr lang="en-US" sz="2000" b="1" dirty="0" err="1"/>
              <a:t>labour</a:t>
            </a:r>
            <a:r>
              <a:rPr lang="en-US" sz="2000" b="1" dirty="0"/>
              <a:t> costs</a:t>
            </a:r>
            <a:r>
              <a:rPr lang="en-US" sz="2000" dirty="0"/>
              <a:t> - caused by wage increases, which are greater than improvements in productivity. Wage costs often rise when unemployment is low because skilled workers become scarce and this can drive pay levels higher. Wages might increase when people </a:t>
            </a:r>
            <a:r>
              <a:rPr lang="en-US" sz="2000" b="1" dirty="0"/>
              <a:t>expect higher inflation</a:t>
            </a:r>
            <a:r>
              <a:rPr lang="en-US" sz="2000" dirty="0"/>
              <a:t> so they ask for more pay in order to protect their real incomes. Trade unions may use their bargaining power to bid for and achieve increasing wages, this could be a cause of cost-push </a:t>
            </a:r>
            <a:r>
              <a:rPr lang="en-US" sz="2000" dirty="0" smtClean="0"/>
              <a:t>inflation</a:t>
            </a:r>
            <a:endParaRPr lang="en-US" sz="2000" dirty="0"/>
          </a:p>
        </p:txBody>
      </p:sp>
    </p:spTree>
    <p:extLst>
      <p:ext uri="{BB962C8B-B14F-4D97-AF65-F5344CB8AC3E}">
        <p14:creationId xmlns:p14="http://schemas.microsoft.com/office/powerpoint/2010/main" val="360948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0"/>
            <a:ext cx="11180617" cy="4104120"/>
          </a:xfrm>
        </p:spPr>
        <p:txBody>
          <a:bodyPr>
            <a:noAutofit/>
          </a:bodyPr>
          <a:lstStyle/>
          <a:p>
            <a:pPr algn="just">
              <a:lnSpc>
                <a:spcPct val="170000"/>
              </a:lnSpc>
            </a:pPr>
            <a:r>
              <a:rPr lang="en-US" sz="2000" b="1" dirty="0"/>
              <a:t>Expectations of inflation</a:t>
            </a:r>
            <a:r>
              <a:rPr lang="en-US" sz="2000" dirty="0"/>
              <a:t> are important in shaping what actually happens to inflation. When people see prices are rising for everyday items they get concerned about the effects of inflation on their real standard of living. One of the dangers of a pick-up in inflation is what the Bank of England calls “</a:t>
            </a:r>
            <a:r>
              <a:rPr lang="en-US" sz="2000" b="1" dirty="0"/>
              <a:t>second-round effects</a:t>
            </a:r>
            <a:r>
              <a:rPr lang="en-US" sz="2000" dirty="0"/>
              <a:t>" i.e. an initial rise in prices triggers a burst of higher pay claims as workers look to protect their way of life. This is also known as a “wage-price </a:t>
            </a:r>
            <a:r>
              <a:rPr lang="en-US" sz="2000" dirty="0" smtClean="0"/>
              <a:t>effect</a:t>
            </a:r>
            <a:r>
              <a:rPr lang="en-US" sz="2000" dirty="0"/>
              <a:t>"</a:t>
            </a:r>
          </a:p>
          <a:p>
            <a:pPr algn="just">
              <a:lnSpc>
                <a:spcPct val="170000"/>
              </a:lnSpc>
            </a:pPr>
            <a:r>
              <a:rPr lang="en-US" sz="2000" b="1" dirty="0"/>
              <a:t>Higher indirect taxes </a:t>
            </a:r>
            <a:r>
              <a:rPr lang="en-US" sz="2000" dirty="0"/>
              <a:t>– for example a rise in the duty on alcohol, fuels and cigarettes, or a rise in Value Added Tax. Depending on the price elasticity of demand and supply for their products, suppliers may choose to pass on the burden of the tax onto consumers.</a:t>
            </a:r>
          </a:p>
          <a:p>
            <a:pPr algn="just">
              <a:lnSpc>
                <a:spcPct val="170000"/>
              </a:lnSpc>
            </a:pPr>
            <a:r>
              <a:rPr lang="en-US" sz="2000" b="1" dirty="0"/>
              <a:t>A fall in the exchange rate</a:t>
            </a:r>
            <a:r>
              <a:rPr lang="en-US" sz="2000" dirty="0"/>
              <a:t> – this can cause cost push inflation because it leads to an increase in the prices of imported products such as essential raw materials, components and finished products</a:t>
            </a:r>
          </a:p>
          <a:p>
            <a:pPr algn="just">
              <a:lnSpc>
                <a:spcPct val="170000"/>
              </a:lnSpc>
            </a:pPr>
            <a:r>
              <a:rPr lang="en-US" sz="2000" b="1" dirty="0"/>
              <a:t>Monopoly employers/profit-push inflation</a:t>
            </a:r>
            <a:r>
              <a:rPr lang="en-US" sz="2000" dirty="0"/>
              <a:t> – where dominants firms in a market use their market power (at whatever level of demand) to increase prices well above </a:t>
            </a:r>
            <a:r>
              <a:rPr lang="en-US" sz="2000" dirty="0" smtClean="0"/>
              <a:t>costs</a:t>
            </a:r>
            <a:endParaRPr lang="en-US" sz="2000" dirty="0"/>
          </a:p>
        </p:txBody>
      </p:sp>
    </p:spTree>
    <p:extLst>
      <p:ext uri="{BB962C8B-B14F-4D97-AF65-F5344CB8AC3E}">
        <p14:creationId xmlns:p14="http://schemas.microsoft.com/office/powerpoint/2010/main" val="1637535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3-eu-west-1.amazonaws.com/tutor2u-media/subjects/economics/inflation_cost_push_diagram.png?mtime=20160408142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65" y="419100"/>
            <a:ext cx="11163589"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07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eu-west-1.amazonaws.com/tutor2u-media/subjects/economics/inflationary_pressures_factors.png?mtime=20160408142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56" y="1053379"/>
            <a:ext cx="11371407" cy="58046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4453" y="-272184"/>
            <a:ext cx="11589328" cy="1325563"/>
          </a:xfrm>
        </p:spPr>
        <p:txBody>
          <a:bodyPr>
            <a:normAutofit/>
          </a:bodyPr>
          <a:lstStyle/>
          <a:p>
            <a:r>
              <a:rPr lang="en-US" sz="3200" b="1" dirty="0"/>
              <a:t>A summary of some of the main inflationary forces in an economy</a:t>
            </a:r>
          </a:p>
        </p:txBody>
      </p:sp>
    </p:spTree>
    <p:extLst>
      <p:ext uri="{BB962C8B-B14F-4D97-AF65-F5344CB8AC3E}">
        <p14:creationId xmlns:p14="http://schemas.microsoft.com/office/powerpoint/2010/main" val="339168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143" t="28882" r="48722" b="13731"/>
          <a:stretch/>
        </p:blipFill>
        <p:spPr>
          <a:xfrm>
            <a:off x="443345" y="1343891"/>
            <a:ext cx="5150143" cy="5514109"/>
          </a:xfrm>
          <a:prstGeom prst="rect">
            <a:avLst/>
          </a:prstGeom>
        </p:spPr>
      </p:pic>
      <p:pic>
        <p:nvPicPr>
          <p:cNvPr id="5" name="Picture 4"/>
          <p:cNvPicPr>
            <a:picLocks noChangeAspect="1"/>
          </p:cNvPicPr>
          <p:nvPr/>
        </p:nvPicPr>
        <p:blipFill rotWithShape="1">
          <a:blip r:embed="rId2"/>
          <a:srcRect l="52875" t="29059" r="16991" b="33428"/>
          <a:stretch/>
        </p:blipFill>
        <p:spPr>
          <a:xfrm>
            <a:off x="6123709" y="1343891"/>
            <a:ext cx="5234318" cy="4267201"/>
          </a:xfrm>
          <a:prstGeom prst="rect">
            <a:avLst/>
          </a:prstGeom>
        </p:spPr>
      </p:pic>
      <p:sp>
        <p:nvSpPr>
          <p:cNvPr id="6" name="TextBox 5"/>
          <p:cNvSpPr txBox="1"/>
          <p:nvPr/>
        </p:nvSpPr>
        <p:spPr>
          <a:xfrm>
            <a:off x="443345" y="235895"/>
            <a:ext cx="6345455" cy="1107996"/>
          </a:xfrm>
          <a:prstGeom prst="rect">
            <a:avLst/>
          </a:prstGeom>
          <a:noFill/>
        </p:spPr>
        <p:txBody>
          <a:bodyPr wrap="none" rtlCol="0">
            <a:spAutoFit/>
          </a:bodyPr>
          <a:lstStyle/>
          <a:p>
            <a:r>
              <a:rPr lang="en-US" sz="6600" b="1" dirty="0" smtClean="0"/>
              <a:t>Cause of Inflation</a:t>
            </a:r>
            <a:endParaRPr lang="en-US" sz="6600" b="1" dirty="0"/>
          </a:p>
        </p:txBody>
      </p:sp>
    </p:spTree>
    <p:extLst>
      <p:ext uri="{BB962C8B-B14F-4D97-AF65-F5344CB8AC3E}">
        <p14:creationId xmlns:p14="http://schemas.microsoft.com/office/powerpoint/2010/main" val="308074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365125"/>
            <a:ext cx="10515600" cy="1325563"/>
          </a:xfrm>
        </p:spPr>
        <p:txBody>
          <a:bodyPr>
            <a:normAutofit/>
          </a:bodyPr>
          <a:lstStyle/>
          <a:p>
            <a:r>
              <a:rPr lang="en-US" sz="6600" b="1" dirty="0" smtClean="0">
                <a:latin typeface="Calibri (Body)"/>
              </a:rPr>
              <a:t>Effect of Inflation</a:t>
            </a:r>
            <a:endParaRPr lang="en-US" sz="6600" b="1" dirty="0">
              <a:latin typeface="Calibri (Body)"/>
            </a:endParaRPr>
          </a:p>
        </p:txBody>
      </p:sp>
      <p:pic>
        <p:nvPicPr>
          <p:cNvPr id="4" name="Picture 3"/>
          <p:cNvPicPr>
            <a:picLocks noChangeAspect="1"/>
          </p:cNvPicPr>
          <p:nvPr/>
        </p:nvPicPr>
        <p:blipFill rotWithShape="1">
          <a:blip r:embed="rId2"/>
          <a:srcRect l="15713" t="32670" r="60861" b="30019"/>
          <a:stretch/>
        </p:blipFill>
        <p:spPr>
          <a:xfrm>
            <a:off x="900544" y="1690688"/>
            <a:ext cx="3158838" cy="3532911"/>
          </a:xfrm>
          <a:prstGeom prst="rect">
            <a:avLst/>
          </a:prstGeom>
        </p:spPr>
      </p:pic>
      <p:pic>
        <p:nvPicPr>
          <p:cNvPr id="5" name="Picture 4"/>
          <p:cNvPicPr>
            <a:picLocks noChangeAspect="1"/>
          </p:cNvPicPr>
          <p:nvPr/>
        </p:nvPicPr>
        <p:blipFill rotWithShape="1">
          <a:blip r:embed="rId2"/>
          <a:srcRect l="39458" t="32671" r="36157" b="30396"/>
          <a:stretch/>
        </p:blipFill>
        <p:spPr>
          <a:xfrm>
            <a:off x="4225635" y="1690687"/>
            <a:ext cx="3422073" cy="3532911"/>
          </a:xfrm>
          <a:prstGeom prst="rect">
            <a:avLst/>
          </a:prstGeom>
        </p:spPr>
      </p:pic>
      <p:pic>
        <p:nvPicPr>
          <p:cNvPr id="6" name="Picture 5"/>
          <p:cNvPicPr>
            <a:picLocks noChangeAspect="1"/>
          </p:cNvPicPr>
          <p:nvPr/>
        </p:nvPicPr>
        <p:blipFill rotWithShape="1">
          <a:blip r:embed="rId2"/>
          <a:srcRect l="65014" t="32481" r="11667" b="52368"/>
          <a:stretch/>
        </p:blipFill>
        <p:spPr>
          <a:xfrm>
            <a:off x="8035635" y="1690687"/>
            <a:ext cx="3692237" cy="1288475"/>
          </a:xfrm>
          <a:prstGeom prst="rect">
            <a:avLst/>
          </a:prstGeom>
        </p:spPr>
      </p:pic>
    </p:spTree>
    <p:extLst>
      <p:ext uri="{BB962C8B-B14F-4D97-AF65-F5344CB8AC3E}">
        <p14:creationId xmlns:p14="http://schemas.microsoft.com/office/powerpoint/2010/main" val="1649333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39726" y="1966302"/>
            <a:ext cx="10515600" cy="4351338"/>
          </a:xfrm>
        </p:spPr>
        <p:txBody>
          <a:bodyPr>
            <a:noAutofit/>
          </a:bodyPr>
          <a:lstStyle/>
          <a:p>
            <a:pPr algn="ctr">
              <a:buNone/>
            </a:pPr>
            <a:r>
              <a:rPr lang="en-US" sz="13800" dirty="0" smtClean="0"/>
              <a:t>Thank you</a:t>
            </a:r>
            <a:endParaRPr lang="en-US" sz="13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55" y="214025"/>
            <a:ext cx="10515600" cy="1325563"/>
          </a:xfrm>
        </p:spPr>
        <p:txBody>
          <a:bodyPr>
            <a:normAutofit/>
          </a:bodyPr>
          <a:lstStyle/>
          <a:p>
            <a:r>
              <a:rPr lang="en-US" sz="5400" b="1" dirty="0" smtClean="0">
                <a:effectLst>
                  <a:outerShdw blurRad="38100" dist="38100" dir="2700000" algn="tl">
                    <a:srgbClr val="000000">
                      <a:alpha val="43137"/>
                    </a:srgbClr>
                  </a:outerShdw>
                </a:effectLst>
              </a:rPr>
              <a:t>Learning objective</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07994"/>
            <a:ext cx="10515600" cy="4351338"/>
          </a:xfrm>
        </p:spPr>
        <p:txBody>
          <a:bodyPr>
            <a:normAutofit fontScale="70000" lnSpcReduction="20000"/>
          </a:bodyPr>
          <a:lstStyle/>
          <a:p>
            <a:pPr>
              <a:lnSpc>
                <a:spcPct val="170000"/>
              </a:lnSpc>
            </a:pPr>
            <a:r>
              <a:rPr lang="en-US" sz="4400" b="1" dirty="0" smtClean="0"/>
              <a:t>Define Inflation</a:t>
            </a:r>
          </a:p>
          <a:p>
            <a:pPr>
              <a:lnSpc>
                <a:spcPct val="170000"/>
              </a:lnSpc>
            </a:pPr>
            <a:r>
              <a:rPr lang="en-US" sz="4400" b="1" dirty="0" smtClean="0"/>
              <a:t>Identify the different degrees of inflation</a:t>
            </a:r>
          </a:p>
          <a:p>
            <a:pPr>
              <a:lnSpc>
                <a:spcPct val="170000"/>
              </a:lnSpc>
            </a:pPr>
            <a:r>
              <a:rPr lang="en-US" sz="4400" b="1" dirty="0" smtClean="0"/>
              <a:t>Demand pull inflation</a:t>
            </a:r>
          </a:p>
          <a:p>
            <a:pPr>
              <a:lnSpc>
                <a:spcPct val="170000"/>
              </a:lnSpc>
            </a:pPr>
            <a:r>
              <a:rPr lang="en-US" sz="4400" b="1" dirty="0" smtClean="0"/>
              <a:t>Cost push inflation</a:t>
            </a:r>
          </a:p>
          <a:p>
            <a:pPr>
              <a:lnSpc>
                <a:spcPct val="170000"/>
              </a:lnSpc>
            </a:pPr>
            <a:r>
              <a:rPr lang="en-US" sz="4400" b="1" dirty="0" smtClean="0"/>
              <a:t>Factors affecting inflation</a:t>
            </a:r>
            <a:endParaRPr lang="en-US" sz="4400" b="1" dirty="0"/>
          </a:p>
        </p:txBody>
      </p:sp>
    </p:spTree>
    <p:extLst>
      <p:ext uri="{BB962C8B-B14F-4D97-AF65-F5344CB8AC3E}">
        <p14:creationId xmlns:p14="http://schemas.microsoft.com/office/powerpoint/2010/main" val="1816871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5400" b="1" u="sng" dirty="0"/>
              <a:t>Inflation - Main Causes of </a:t>
            </a:r>
            <a:r>
              <a:rPr lang="en-US" sz="5400" b="1" u="sng" dirty="0" smtClean="0"/>
              <a:t>Inflation</a:t>
            </a:r>
            <a:endParaRPr lang="en-US" sz="5400" b="1" u="sng" dirty="0"/>
          </a:p>
        </p:txBody>
      </p:sp>
      <p:sp>
        <p:nvSpPr>
          <p:cNvPr id="3" name="Content Placeholder 2"/>
          <p:cNvSpPr>
            <a:spLocks noGrp="1"/>
          </p:cNvSpPr>
          <p:nvPr>
            <p:ph idx="1"/>
          </p:nvPr>
        </p:nvSpPr>
        <p:spPr/>
        <p:txBody>
          <a:bodyPr>
            <a:normAutofit/>
          </a:bodyPr>
          <a:lstStyle/>
          <a:p>
            <a:pPr algn="just"/>
            <a:r>
              <a:rPr lang="en-US" sz="6000" dirty="0"/>
              <a:t>Inflation is a sustained rise in the general price level. </a:t>
            </a:r>
            <a:endParaRPr lang="en-US" sz="6000" dirty="0" smtClean="0"/>
          </a:p>
          <a:p>
            <a:pPr algn="just"/>
            <a:r>
              <a:rPr lang="en-US" sz="6000" dirty="0" smtClean="0"/>
              <a:t>Inflation </a:t>
            </a:r>
            <a:r>
              <a:rPr lang="en-US" sz="6000" dirty="0"/>
              <a:t>can come from both the demand and the supply-side of an economy</a:t>
            </a:r>
          </a:p>
        </p:txBody>
      </p:sp>
    </p:spTree>
    <p:extLst>
      <p:ext uri="{BB962C8B-B14F-4D97-AF65-F5344CB8AC3E}">
        <p14:creationId xmlns:p14="http://schemas.microsoft.com/office/powerpoint/2010/main" val="3734239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81" y="426315"/>
            <a:ext cx="11229110" cy="4351338"/>
          </a:xfrm>
        </p:spPr>
        <p:txBody>
          <a:bodyPr>
            <a:noAutofit/>
          </a:bodyPr>
          <a:lstStyle/>
          <a:p>
            <a:pPr algn="just">
              <a:lnSpc>
                <a:spcPct val="150000"/>
              </a:lnSpc>
            </a:pPr>
            <a:r>
              <a:rPr lang="en-US" sz="3500" dirty="0"/>
              <a:t>Inflation can arise from internal and external events</a:t>
            </a:r>
          </a:p>
          <a:p>
            <a:pPr algn="just">
              <a:lnSpc>
                <a:spcPct val="150000"/>
              </a:lnSpc>
            </a:pPr>
            <a:r>
              <a:rPr lang="en-US" sz="3500" dirty="0"/>
              <a:t>Some inflationary pressures direct from the domestic economy, for example the decisions of utility businesses providing electricity or gas or water on their tariffs for the year ahead, or the pricing strategies of the food retailers based on the strength of demand and competitive pressure in their markets</a:t>
            </a:r>
            <a:r>
              <a:rPr lang="en-US" sz="3500" dirty="0" smtClean="0"/>
              <a:t>.</a:t>
            </a:r>
            <a:endParaRPr lang="en-US" sz="3500" dirty="0"/>
          </a:p>
        </p:txBody>
      </p:sp>
    </p:spTree>
    <p:extLst>
      <p:ext uri="{BB962C8B-B14F-4D97-AF65-F5344CB8AC3E}">
        <p14:creationId xmlns:p14="http://schemas.microsoft.com/office/powerpoint/2010/main" val="2757144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436" y="149225"/>
            <a:ext cx="11478491" cy="4351338"/>
          </a:xfrm>
        </p:spPr>
        <p:txBody>
          <a:bodyPr>
            <a:noAutofit/>
          </a:bodyPr>
          <a:lstStyle/>
          <a:p>
            <a:pPr algn="just">
              <a:lnSpc>
                <a:spcPct val="150000"/>
              </a:lnSpc>
            </a:pPr>
            <a:r>
              <a:rPr lang="en-US" b="1" i="1" dirty="0"/>
              <a:t>A rise in the rate of VAT would also be a cause of increased domestic inflation in the short term</a:t>
            </a:r>
            <a:r>
              <a:rPr lang="en-US" dirty="0"/>
              <a:t> because it increases a firm's production costs.</a:t>
            </a:r>
          </a:p>
          <a:p>
            <a:pPr algn="just">
              <a:lnSpc>
                <a:spcPct val="150000"/>
              </a:lnSpc>
            </a:pPr>
            <a:r>
              <a:rPr lang="en-US" dirty="0" smtClean="0"/>
              <a:t>Inflation </a:t>
            </a:r>
            <a:r>
              <a:rPr lang="en-US" dirty="0"/>
              <a:t>can also come from </a:t>
            </a:r>
            <a:r>
              <a:rPr lang="en-US" b="1" i="1" dirty="0"/>
              <a:t>external sources,</a:t>
            </a:r>
            <a:r>
              <a:rPr lang="en-US" dirty="0"/>
              <a:t> for example a sustained rise in the price of crude oil or other imported commodities, foodstuffs and beverages.</a:t>
            </a:r>
          </a:p>
          <a:p>
            <a:pPr algn="just">
              <a:lnSpc>
                <a:spcPct val="150000"/>
              </a:lnSpc>
            </a:pPr>
            <a:r>
              <a:rPr lang="en-US" b="1" i="1" dirty="0"/>
              <a:t>Fluctuations in the exchange rate can also affect inflation – </a:t>
            </a:r>
            <a:r>
              <a:rPr lang="en-US" dirty="0"/>
              <a:t>for example a fall in the value of the pound against other currencies might cause higher import prices for items such as foodstuffs from Western Europe or technology supplies from the United States – which feeds through directly or indirectly into the consumer price </a:t>
            </a:r>
            <a:r>
              <a:rPr lang="en-US" dirty="0" smtClean="0"/>
              <a:t>index.</a:t>
            </a:r>
            <a:endParaRPr lang="en-US" dirty="0"/>
          </a:p>
          <a:p>
            <a:pPr algn="just">
              <a:lnSpc>
                <a:spcPct val="150000"/>
              </a:lnSpc>
            </a:pPr>
            <a:endParaRPr lang="en-US" dirty="0"/>
          </a:p>
        </p:txBody>
      </p:sp>
    </p:spTree>
    <p:extLst>
      <p:ext uri="{BB962C8B-B14F-4D97-AF65-F5344CB8AC3E}">
        <p14:creationId xmlns:p14="http://schemas.microsoft.com/office/powerpoint/2010/main" val="364471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1397"/>
            <a:ext cx="10515600" cy="1325563"/>
          </a:xfrm>
        </p:spPr>
        <p:txBody>
          <a:bodyPr/>
          <a:lstStyle/>
          <a:p>
            <a:r>
              <a:rPr lang="en-US" dirty="0" smtClean="0"/>
              <a:t>Measurement of Inflation</a:t>
            </a:r>
            <a:endParaRPr lang="en-US" dirty="0"/>
          </a:p>
        </p:txBody>
      </p:sp>
      <p:sp>
        <p:nvSpPr>
          <p:cNvPr id="3" name="Content Placeholder 2"/>
          <p:cNvSpPr>
            <a:spLocks noGrp="1"/>
          </p:cNvSpPr>
          <p:nvPr>
            <p:ph idx="1"/>
          </p:nvPr>
        </p:nvSpPr>
        <p:spPr>
          <a:xfrm>
            <a:off x="838200" y="1769353"/>
            <a:ext cx="10219006" cy="4351338"/>
          </a:xfrm>
        </p:spPr>
        <p:txBody>
          <a:bodyPr/>
          <a:lstStyle/>
          <a:p>
            <a:r>
              <a:rPr lang="en-US" dirty="0" smtClean="0"/>
              <a:t>The main measure of Inflation in U.S is Consumer Price Index (CPI), complied by the Bureau of Labor Statistics (BLS).</a:t>
            </a:r>
          </a:p>
          <a:p>
            <a:endParaRPr lang="en-US" dirty="0" smtClean="0"/>
          </a:p>
          <a:p>
            <a:pPr>
              <a:buNone/>
            </a:pPr>
            <a:r>
              <a:rPr lang="en-US" sz="2000" dirty="0" smtClean="0"/>
              <a:t>                  Price of the most recent market basket in the particular year            </a:t>
            </a:r>
          </a:p>
          <a:p>
            <a:pPr>
              <a:buNone/>
            </a:pPr>
            <a:r>
              <a:rPr lang="en-US" sz="1400" dirty="0" smtClean="0"/>
              <a:t>                         </a:t>
            </a:r>
            <a:r>
              <a:rPr lang="en-US" sz="2000" i="1" dirty="0" smtClean="0"/>
              <a:t>Price of the most same market basket in the particular year </a:t>
            </a:r>
            <a:r>
              <a:rPr lang="en-US" i="1" dirty="0" smtClean="0"/>
              <a:t>in</a:t>
            </a:r>
          </a:p>
          <a:p>
            <a:pPr>
              <a:buNone/>
            </a:pPr>
            <a:r>
              <a:rPr lang="en-US" sz="1800" i="1" u="sng" dirty="0" smtClean="0"/>
              <a:t>   </a:t>
            </a:r>
            <a:r>
              <a:rPr lang="en-US" i="1" u="sng" dirty="0" smtClean="0"/>
              <a:t>         </a:t>
            </a:r>
          </a:p>
        </p:txBody>
      </p:sp>
      <p:sp>
        <p:nvSpPr>
          <p:cNvPr id="7" name="Minus 6"/>
          <p:cNvSpPr/>
          <p:nvPr/>
        </p:nvSpPr>
        <p:spPr>
          <a:xfrm>
            <a:off x="661183" y="3530992"/>
            <a:ext cx="8721967" cy="154744"/>
          </a:xfrm>
          <a:prstGeom prst="mathMin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8356209" y="3221502"/>
            <a:ext cx="478302" cy="68931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2535" y="3390313"/>
            <a:ext cx="816249" cy="461665"/>
          </a:xfrm>
          <a:prstGeom prst="rect">
            <a:avLst/>
          </a:prstGeom>
          <a:noFill/>
        </p:spPr>
        <p:txBody>
          <a:bodyPr wrap="none" rtlCol="0">
            <a:spAutoFit/>
          </a:bodyPr>
          <a:lstStyle/>
          <a:p>
            <a:r>
              <a:rPr lang="en-US" sz="2400" b="1" dirty="0" smtClean="0"/>
              <a:t>CPI =</a:t>
            </a:r>
            <a:endParaRPr lang="en-US" sz="2400" b="1" dirty="0"/>
          </a:p>
        </p:txBody>
      </p:sp>
      <p:sp>
        <p:nvSpPr>
          <p:cNvPr id="11" name="TextBox 10"/>
          <p:cNvSpPr txBox="1"/>
          <p:nvPr/>
        </p:nvSpPr>
        <p:spPr>
          <a:xfrm>
            <a:off x="8902506" y="3317630"/>
            <a:ext cx="732893" cy="523220"/>
          </a:xfrm>
          <a:prstGeom prst="rect">
            <a:avLst/>
          </a:prstGeom>
          <a:noFill/>
        </p:spPr>
        <p:txBody>
          <a:bodyPr wrap="none" rtlCol="0">
            <a:spAutoFit/>
          </a:bodyPr>
          <a:lstStyle/>
          <a:p>
            <a:r>
              <a:rPr lang="en-US" sz="2800" b="1" dirty="0" smtClean="0"/>
              <a:t>100</a:t>
            </a:r>
            <a:endParaRPr 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88" y="0"/>
            <a:ext cx="10515600" cy="1325563"/>
          </a:xfrm>
        </p:spPr>
        <p:txBody>
          <a:bodyPr/>
          <a:lstStyle/>
          <a:p>
            <a:r>
              <a:rPr lang="en-US" dirty="0" smtClean="0"/>
              <a:t>Measurement of Inflation</a:t>
            </a:r>
            <a:endParaRPr lang="en-US" dirty="0"/>
          </a:p>
        </p:txBody>
      </p:sp>
      <p:sp>
        <p:nvSpPr>
          <p:cNvPr id="3" name="Content Placeholder 2"/>
          <p:cNvSpPr>
            <a:spLocks noGrp="1"/>
          </p:cNvSpPr>
          <p:nvPr>
            <p:ph idx="1"/>
          </p:nvPr>
        </p:nvSpPr>
        <p:spPr>
          <a:xfrm>
            <a:off x="810064" y="1811557"/>
            <a:ext cx="2960077" cy="467409"/>
          </a:xfrm>
        </p:spPr>
        <p:txBody>
          <a:bodyPr>
            <a:normAutofit fontScale="92500"/>
          </a:bodyPr>
          <a:lstStyle/>
          <a:p>
            <a:r>
              <a:rPr lang="en-US" b="1" dirty="0" smtClean="0"/>
              <a:t>Rate of Inflation </a:t>
            </a:r>
            <a:r>
              <a:rPr lang="en-US" dirty="0" smtClean="0"/>
              <a:t>= </a:t>
            </a:r>
            <a:endParaRPr lang="en-US" dirty="0"/>
          </a:p>
        </p:txBody>
      </p:sp>
      <p:sp>
        <p:nvSpPr>
          <p:cNvPr id="4" name="Content Placeholder 2"/>
          <p:cNvSpPr txBox="1">
            <a:spLocks/>
          </p:cNvSpPr>
          <p:nvPr/>
        </p:nvSpPr>
        <p:spPr>
          <a:xfrm>
            <a:off x="3677529" y="1570063"/>
            <a:ext cx="4214446" cy="46740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Current yr</a:t>
            </a:r>
            <a:r>
              <a:rPr kumimoji="0" lang="en-US" sz="2800" b="1" i="0" u="none" strike="noStrike" kern="1200" cap="none" spc="0" normalizeH="0" noProof="0" dirty="0" smtClean="0">
                <a:ln>
                  <a:noFill/>
                </a:ln>
                <a:solidFill>
                  <a:schemeClr val="tx1"/>
                </a:solidFill>
                <a:effectLst/>
                <a:uLnTx/>
                <a:uFillTx/>
                <a:latin typeface="+mn-lt"/>
                <a:ea typeface="+mn-ea"/>
                <a:cs typeface="+mn-cs"/>
              </a:rPr>
              <a:t> – Previous </a:t>
            </a:r>
            <a:r>
              <a:rPr lang="en-US" sz="2800" b="1" dirty="0" smtClean="0"/>
              <a:t>y</a:t>
            </a:r>
            <a:r>
              <a:rPr kumimoji="0" lang="en-US" sz="2800" b="1" i="0" u="none" strike="noStrike" kern="1200" cap="none" spc="0" normalizeH="0" noProof="0" dirty="0" smtClean="0">
                <a:ln>
                  <a:noFill/>
                </a:ln>
                <a:solidFill>
                  <a:schemeClr val="tx1"/>
                </a:solidFill>
                <a:effectLst/>
                <a:uLnTx/>
                <a:uFillTx/>
                <a:latin typeface="+mn-lt"/>
                <a:ea typeface="+mn-ea"/>
                <a:cs typeface="+mn-cs"/>
              </a:rPr>
              <a:t>r</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Minus 4"/>
          <p:cNvSpPr/>
          <p:nvPr/>
        </p:nvSpPr>
        <p:spPr>
          <a:xfrm>
            <a:off x="3545058" y="2036299"/>
            <a:ext cx="3629465"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478237" y="2060086"/>
            <a:ext cx="4214446" cy="467409"/>
          </a:xfrm>
          <a:prstGeom prst="rect">
            <a:avLst/>
          </a:prstGeom>
        </p:spPr>
        <p:txBody>
          <a:bodyPr vert="horz" lIns="91440" tIns="45720" rIns="91440" bIns="45720" rtlCol="0">
            <a:no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noProof="0" dirty="0" smtClean="0">
                <a:ln>
                  <a:noFill/>
                </a:ln>
                <a:solidFill>
                  <a:schemeClr val="tx1"/>
                </a:solidFill>
                <a:effectLst/>
                <a:uLnTx/>
                <a:uFillTx/>
                <a:latin typeface="+mn-lt"/>
                <a:ea typeface="+mn-ea"/>
                <a:cs typeface="+mn-cs"/>
              </a:rPr>
              <a:t>Previous </a:t>
            </a:r>
            <a:r>
              <a:rPr lang="en-US" sz="2800" b="1" dirty="0" smtClean="0"/>
              <a:t>y</a:t>
            </a:r>
            <a:r>
              <a:rPr kumimoji="0" lang="en-US" sz="2800" b="1" i="0" u="none" strike="noStrike" kern="1200" cap="none" spc="0" normalizeH="0" noProof="0" dirty="0" smtClean="0">
                <a:ln>
                  <a:noFill/>
                </a:ln>
                <a:solidFill>
                  <a:schemeClr val="tx1"/>
                </a:solidFill>
                <a:effectLst/>
                <a:uLnTx/>
                <a:uFillTx/>
                <a:latin typeface="+mn-lt"/>
                <a:ea typeface="+mn-ea"/>
                <a:cs typeface="+mn-cs"/>
              </a:rPr>
              <a:t>r</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Multiply 6"/>
          <p:cNvSpPr/>
          <p:nvPr/>
        </p:nvSpPr>
        <p:spPr>
          <a:xfrm>
            <a:off x="7287064" y="1800664"/>
            <a:ext cx="379828" cy="407963"/>
          </a:xfrm>
          <a:prstGeom prst="mathMultiply">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p:cNvSpPr txBox="1">
            <a:spLocks/>
          </p:cNvSpPr>
          <p:nvPr/>
        </p:nvSpPr>
        <p:spPr>
          <a:xfrm>
            <a:off x="7712612" y="1750599"/>
            <a:ext cx="742071" cy="46740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lang="en-US" sz="2800" b="1" dirty="0" smtClean="0"/>
              <a:t>100</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323557" y="2419643"/>
            <a:ext cx="11605846" cy="2677656"/>
          </a:xfrm>
          <a:prstGeom prst="rect">
            <a:avLst/>
          </a:prstGeom>
          <a:noFill/>
        </p:spPr>
        <p:txBody>
          <a:bodyPr wrap="square" rtlCol="0">
            <a:spAutoFit/>
          </a:bodyPr>
          <a:lstStyle/>
          <a:p>
            <a:pPr algn="just">
              <a:lnSpc>
                <a:spcPct val="150000"/>
              </a:lnSpc>
            </a:pPr>
            <a:r>
              <a:rPr lang="en-US" sz="2800" dirty="0" smtClean="0"/>
              <a:t>The rate of inflation for a certain year (say 2005) is found by comparing, in percentage terms, that years index with the Index in the previous year. For example, the CPI was 195.3 in 2005, up from 188.9 in 2004. So the rate of inflation for 2005 in calculated as follows:</a:t>
            </a:r>
            <a:endParaRPr lang="en-US" sz="2800" dirty="0"/>
          </a:p>
        </p:txBody>
      </p:sp>
      <p:sp>
        <p:nvSpPr>
          <p:cNvPr id="10" name="Content Placeholder 2"/>
          <p:cNvSpPr txBox="1">
            <a:spLocks/>
          </p:cNvSpPr>
          <p:nvPr/>
        </p:nvSpPr>
        <p:spPr>
          <a:xfrm>
            <a:off x="1927275" y="5523084"/>
            <a:ext cx="2960077" cy="467409"/>
          </a:xfrm>
          <a:prstGeom prst="rect">
            <a:avLst/>
          </a:prstGeom>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smtClean="0">
                <a:ln>
                  <a:noFill/>
                </a:ln>
                <a:solidFill>
                  <a:schemeClr val="tx1"/>
                </a:solidFill>
                <a:effectLst/>
                <a:uLnTx/>
                <a:uFillTx/>
                <a:latin typeface="+mn-lt"/>
                <a:ea typeface="+mn-ea"/>
                <a:cs typeface="+mn-cs"/>
              </a:rPr>
              <a:t>Rate of Inflation </a:t>
            </a:r>
            <a:r>
              <a:rPr kumimoji="0" lang="en-US" sz="2800" b="0" i="0" u="none" strike="noStrike" kern="1200" cap="none" spc="0" normalizeH="0" baseline="0" noProof="0" smtClean="0">
                <a:ln>
                  <a:noFill/>
                </a:ln>
                <a:solidFill>
                  <a:schemeClr val="tx1"/>
                </a:solidFill>
                <a:effectLst/>
                <a:uLnTx/>
                <a:uFillTx/>
                <a:latin typeface="+mn-lt"/>
                <a:ea typeface="+mn-ea"/>
                <a:cs typeface="+mn-cs"/>
              </a:rPr>
              <a:t>=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794740" y="5281590"/>
            <a:ext cx="4214446" cy="46740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195.3</a:t>
            </a:r>
            <a:r>
              <a:rPr kumimoji="0" lang="en-US" sz="2800" b="1" i="0" u="none" strike="noStrike" kern="1200" cap="none" spc="0" normalizeH="0" noProof="0" dirty="0" smtClean="0">
                <a:ln>
                  <a:noFill/>
                </a:ln>
                <a:solidFill>
                  <a:schemeClr val="tx1"/>
                </a:solidFill>
                <a:effectLst/>
                <a:uLnTx/>
                <a:uFillTx/>
                <a:latin typeface="+mn-lt"/>
                <a:ea typeface="+mn-ea"/>
                <a:cs typeface="+mn-cs"/>
              </a:rPr>
              <a:t> – 188.9</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723252" y="5856020"/>
            <a:ext cx="4214446" cy="467409"/>
          </a:xfrm>
          <a:prstGeom prst="rect">
            <a:avLst/>
          </a:prstGeom>
        </p:spPr>
        <p:txBody>
          <a:bodyPr vert="horz" lIns="91440" tIns="45720" rIns="91440" bIns="45720" rtlCol="0">
            <a:no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188.9</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Multiply 12"/>
          <p:cNvSpPr/>
          <p:nvPr/>
        </p:nvSpPr>
        <p:spPr>
          <a:xfrm>
            <a:off x="6969370" y="5526259"/>
            <a:ext cx="379828" cy="407963"/>
          </a:xfrm>
          <a:prstGeom prst="mathMultiply">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Content Placeholder 2"/>
          <p:cNvSpPr txBox="1">
            <a:spLocks/>
          </p:cNvSpPr>
          <p:nvPr/>
        </p:nvSpPr>
        <p:spPr>
          <a:xfrm>
            <a:off x="7408987" y="5476194"/>
            <a:ext cx="742071" cy="46740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lang="en-US" sz="2800" b="1" dirty="0" smtClean="0"/>
              <a:t>100</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Minus 14"/>
          <p:cNvSpPr/>
          <p:nvPr/>
        </p:nvSpPr>
        <p:spPr>
          <a:xfrm>
            <a:off x="4521592" y="5705623"/>
            <a:ext cx="2793610" cy="7619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qual 15"/>
          <p:cNvSpPr/>
          <p:nvPr/>
        </p:nvSpPr>
        <p:spPr>
          <a:xfrm>
            <a:off x="8117059" y="5528602"/>
            <a:ext cx="661182" cy="323557"/>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7" name="Content Placeholder 2"/>
          <p:cNvSpPr txBox="1">
            <a:spLocks/>
          </p:cNvSpPr>
          <p:nvPr/>
        </p:nvSpPr>
        <p:spPr>
          <a:xfrm>
            <a:off x="8829823" y="5391787"/>
            <a:ext cx="1144172" cy="46740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3.4%</a:t>
            </a:r>
            <a:endParaRPr kumimoji="0" lang="en-US" sz="3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166254"/>
            <a:ext cx="10515600" cy="1325563"/>
          </a:xfrm>
        </p:spPr>
        <p:txBody>
          <a:bodyPr/>
          <a:lstStyle/>
          <a:p>
            <a:r>
              <a:rPr lang="en-US" b="1" dirty="0"/>
              <a:t>Demand-pull inflation</a:t>
            </a:r>
            <a:endParaRPr lang="en-US" dirty="0"/>
          </a:p>
        </p:txBody>
      </p:sp>
      <p:sp>
        <p:nvSpPr>
          <p:cNvPr id="3" name="Content Placeholder 2"/>
          <p:cNvSpPr>
            <a:spLocks noGrp="1"/>
          </p:cNvSpPr>
          <p:nvPr>
            <p:ph idx="1"/>
          </p:nvPr>
        </p:nvSpPr>
        <p:spPr>
          <a:xfrm>
            <a:off x="845127" y="911225"/>
            <a:ext cx="10515600" cy="4351338"/>
          </a:xfrm>
        </p:spPr>
        <p:txBody>
          <a:bodyPr>
            <a:noAutofit/>
          </a:bodyPr>
          <a:lstStyle/>
          <a:p>
            <a:pPr algn="just">
              <a:lnSpc>
                <a:spcPct val="150000"/>
              </a:lnSpc>
            </a:pPr>
            <a:r>
              <a:rPr lang="en-US" sz="2500" dirty="0"/>
              <a:t>Demand pull inflation occurs when aggregate demand is growing at an unsustainable rate leading to </a:t>
            </a:r>
            <a:r>
              <a:rPr lang="en-US" sz="2500" b="1" dirty="0"/>
              <a:t>increased pressure on scarce resources</a:t>
            </a:r>
            <a:r>
              <a:rPr lang="en-US" sz="2500" dirty="0"/>
              <a:t> and a </a:t>
            </a:r>
            <a:r>
              <a:rPr lang="en-US" sz="2500" b="1" dirty="0"/>
              <a:t>positive output gap</a:t>
            </a:r>
            <a:endParaRPr lang="en-US" sz="2500" dirty="0"/>
          </a:p>
          <a:p>
            <a:pPr algn="just">
              <a:lnSpc>
                <a:spcPct val="150000"/>
              </a:lnSpc>
            </a:pPr>
            <a:r>
              <a:rPr lang="en-US" sz="2500" dirty="0"/>
              <a:t>When there is </a:t>
            </a:r>
            <a:r>
              <a:rPr lang="en-US" sz="2500" b="1" dirty="0"/>
              <a:t>excess demand</a:t>
            </a:r>
            <a:r>
              <a:rPr lang="en-US" sz="2500" dirty="0"/>
              <a:t>, producers can raise their prices and achieve bigger </a:t>
            </a:r>
            <a:r>
              <a:rPr lang="en-US" sz="2500" b="1" dirty="0"/>
              <a:t>profit margins</a:t>
            </a:r>
            <a:endParaRPr lang="en-US" sz="2500" dirty="0"/>
          </a:p>
          <a:p>
            <a:pPr algn="just">
              <a:lnSpc>
                <a:spcPct val="150000"/>
              </a:lnSpc>
            </a:pPr>
            <a:r>
              <a:rPr lang="en-US" sz="2500" dirty="0"/>
              <a:t>Demand-pull inflation becomes a threat when an economy has experienced a boom with GDP rising faster than the long-run trend growth of potential GDP</a:t>
            </a:r>
          </a:p>
          <a:p>
            <a:pPr algn="just">
              <a:lnSpc>
                <a:spcPct val="150000"/>
              </a:lnSpc>
            </a:pPr>
            <a:r>
              <a:rPr lang="en-US" sz="2500" dirty="0"/>
              <a:t>Demand-pull inflation is likely when there is </a:t>
            </a:r>
            <a:r>
              <a:rPr lang="en-US" sz="2500" b="1" dirty="0"/>
              <a:t>full employment of resources</a:t>
            </a:r>
            <a:r>
              <a:rPr lang="en-US" sz="2500" dirty="0"/>
              <a:t> and SRAS is </a:t>
            </a:r>
            <a:r>
              <a:rPr lang="en-US" sz="2500" dirty="0" smtClean="0"/>
              <a:t>inelastic.</a:t>
            </a:r>
            <a:endParaRPr lang="en-US" sz="2500" dirty="0"/>
          </a:p>
        </p:txBody>
      </p:sp>
    </p:spTree>
    <p:extLst>
      <p:ext uri="{BB962C8B-B14F-4D97-AF65-F5344CB8AC3E}">
        <p14:creationId xmlns:p14="http://schemas.microsoft.com/office/powerpoint/2010/main" val="2486325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www.economicshelp.org/wp-content/uploads/2017/12/causes-of-inf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2" y="365125"/>
            <a:ext cx="11887200" cy="628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67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436</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Bell MT</vt:lpstr>
      <vt:lpstr>Calibri</vt:lpstr>
      <vt:lpstr>Calibri (Body)</vt:lpstr>
      <vt:lpstr>Calibri Light</vt:lpstr>
      <vt:lpstr>Office Theme</vt:lpstr>
      <vt:lpstr>PowerPoint Presentation</vt:lpstr>
      <vt:lpstr>Learning objective</vt:lpstr>
      <vt:lpstr>Inflation - Main Causes of Inflation</vt:lpstr>
      <vt:lpstr>PowerPoint Presentation</vt:lpstr>
      <vt:lpstr>PowerPoint Presentation</vt:lpstr>
      <vt:lpstr>Measurement of Inflation</vt:lpstr>
      <vt:lpstr>Measurement of Inflation</vt:lpstr>
      <vt:lpstr>Demand-pull inflation</vt:lpstr>
      <vt:lpstr>PowerPoint Presentation</vt:lpstr>
      <vt:lpstr>What are the main causes of Demand-Pull Inflation?</vt:lpstr>
      <vt:lpstr>PowerPoint Presentation</vt:lpstr>
      <vt:lpstr>PowerPoint Presentation</vt:lpstr>
      <vt:lpstr>Cost-push inflation </vt:lpstr>
      <vt:lpstr>PowerPoint Presentation</vt:lpstr>
      <vt:lpstr>PowerPoint Presentation</vt:lpstr>
      <vt:lpstr>A summary of some of the main inflationary forces in an economy</vt:lpstr>
      <vt:lpstr>PowerPoint Presentation</vt:lpstr>
      <vt:lpstr>Effect of Inflation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Inflation: Types, Causes and Effects (With Diagram)</dc:title>
  <dc:creator>Waqar Ahmad</dc:creator>
  <cp:lastModifiedBy>Waqar Ahmad</cp:lastModifiedBy>
  <cp:revision>20</cp:revision>
  <dcterms:created xsi:type="dcterms:W3CDTF">2019-04-15T13:36:42Z</dcterms:created>
  <dcterms:modified xsi:type="dcterms:W3CDTF">2019-05-05T06:22:04Z</dcterms:modified>
</cp:coreProperties>
</file>