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99177-799A-4758-9453-4D6ACF40F1AE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0DD47-92D7-4872-B212-18F4B286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F4BE25D-77C7-41BC-8498-E46424BF3A5D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2124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3124-27BC-48CC-99F8-7E75EE9817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B2A1-791E-4055-8A36-77791E8342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12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3124-27BC-48CC-99F8-7E75EE9817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B2A1-791E-4055-8A36-77791E834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3124-27BC-48CC-99F8-7E75EE9817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B2A1-791E-4055-8A36-77791E834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3124-27BC-48CC-99F8-7E75EE9817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B2A1-791E-4055-8A36-77791E834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3124-27BC-48CC-99F8-7E75EE9817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B2A1-791E-4055-8A36-77791E8342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68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3124-27BC-48CC-99F8-7E75EE9817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B2A1-791E-4055-8A36-77791E834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3124-27BC-48CC-99F8-7E75EE9817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B2A1-791E-4055-8A36-77791E834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8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3124-27BC-48CC-99F8-7E75EE9817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B2A1-791E-4055-8A36-77791E834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7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3124-27BC-48CC-99F8-7E75EE9817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B2A1-791E-4055-8A36-77791E834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B83124-27BC-48CC-99F8-7E75EE9817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18B2A1-791E-4055-8A36-77791E834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4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83124-27BC-48CC-99F8-7E75EE9817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B2A1-791E-4055-8A36-77791E834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4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B83124-27BC-48CC-99F8-7E75EE98176C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18B2A1-791E-4055-8A36-77791E8342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32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670"/>
            <a:ext cx="1712735" cy="147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Image result for Money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31" y="1865451"/>
            <a:ext cx="4770257" cy="398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 result for Exchange rate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9" y="2002093"/>
            <a:ext cx="5734457" cy="37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323703" y="913270"/>
            <a:ext cx="108682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r>
              <a:rPr lang="en-US" altLang="en-US" sz="5400" b="1" i="1" dirty="0">
                <a:solidFill>
                  <a:schemeClr val="accent5">
                    <a:lumMod val="75000"/>
                  </a:schemeClr>
                </a:solidFill>
              </a:rPr>
              <a:t>Price level and the Exchange Rates 1</a:t>
            </a:r>
            <a:endParaRPr lang="en-US" altLang="en-US" sz="5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517901" y="-46038"/>
            <a:ext cx="6811963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rgbClr val="0066CC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66CC"/>
              </a:buClr>
              <a:buFont typeface="Symbol" panose="05050102010706020507" pitchFamily="18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66CC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66CC"/>
              </a:buClr>
              <a:buFont typeface="Symbol" panose="05050102010706020507" pitchFamily="18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66CC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66CC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66CC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66CC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66CC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latin typeface="Times" panose="02020603050405020304" pitchFamily="18" charset="0"/>
              </a:rPr>
              <a:t>International Economics II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837237" y="5789613"/>
            <a:ext cx="63547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500" b="1" i="1" dirty="0">
                <a:solidFill>
                  <a:schemeClr val="accent6">
                    <a:lumMod val="50000"/>
                  </a:schemeClr>
                </a:solidFill>
              </a:rPr>
              <a:t>HE Educator : Dr. Waqar Ahmad</a:t>
            </a:r>
          </a:p>
        </p:txBody>
      </p:sp>
    </p:spTree>
    <p:extLst>
      <p:ext uri="{BB962C8B-B14F-4D97-AF65-F5344CB8AC3E}">
        <p14:creationId xmlns:p14="http://schemas.microsoft.com/office/powerpoint/2010/main" val="1519393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66" y="-31340"/>
            <a:ext cx="8204200" cy="1143000"/>
          </a:xfrm>
        </p:spPr>
        <p:txBody>
          <a:bodyPr/>
          <a:lstStyle/>
          <a:p>
            <a:pPr eaLnBrk="1" hangingPunct="1"/>
            <a:r>
              <a:rPr lang="en-US" altLang="en-US" sz="5000" b="1" dirty="0">
                <a:latin typeface="Times" panose="02020603050405020304" pitchFamily="18" charset="0"/>
                <a:cs typeface="Times" panose="02020603050405020304" pitchFamily="18" charset="0"/>
              </a:rPr>
              <a:t>Learning Objectives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440882" y="830808"/>
            <a:ext cx="82042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200000"/>
              </a:lnSpc>
              <a:spcBef>
                <a:spcPct val="4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A model of real monetary assets and </a:t>
            </a:r>
            <a:b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interest rates</a:t>
            </a:r>
          </a:p>
          <a:p>
            <a:pPr eaLnBrk="1" hangingPunct="1">
              <a:lnSpc>
                <a:spcPct val="200000"/>
              </a:lnSpc>
              <a:spcBef>
                <a:spcPct val="4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A model of real monetary assets, interest rates, and exchange rates</a:t>
            </a:r>
          </a:p>
          <a:p>
            <a:pPr eaLnBrk="1" hangingPunct="1">
              <a:lnSpc>
                <a:spcPct val="200000"/>
              </a:lnSpc>
              <a:spcBef>
                <a:spcPct val="40000"/>
              </a:spcBef>
            </a:pP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Long run effects of changes in money on prices, interest rates, and exchange rates</a:t>
            </a:r>
          </a:p>
        </p:txBody>
      </p:sp>
    </p:spTree>
    <p:extLst>
      <p:ext uri="{BB962C8B-B14F-4D97-AF65-F5344CB8AC3E}">
        <p14:creationId xmlns:p14="http://schemas.microsoft.com/office/powerpoint/2010/main" val="7253989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32" y="257992"/>
            <a:ext cx="7856538" cy="1143000"/>
          </a:xfrm>
        </p:spPr>
        <p:txBody>
          <a:bodyPr/>
          <a:lstStyle/>
          <a:p>
            <a:pPr eaLnBrk="1" hangingPunct="1"/>
            <a:r>
              <a:rPr lang="en-US" altLang="en-US" sz="4500" b="1" dirty="0">
                <a:latin typeface="Times" panose="02020603050405020304" pitchFamily="18" charset="0"/>
                <a:cs typeface="Times" panose="02020603050405020304" pitchFamily="18" charset="0"/>
              </a:rPr>
              <a:t>A Model of the Money Market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35132" y="1619794"/>
            <a:ext cx="11625942" cy="3686991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600" dirty="0">
                <a:latin typeface="Times" panose="02020603050405020304" pitchFamily="18" charset="0"/>
                <a:cs typeface="Times" panose="02020603050405020304" pitchFamily="18" charset="0"/>
              </a:rPr>
              <a:t>The money market is where monetary or liquid assets, which are loosely called “money,” are lent and borrowed.</a:t>
            </a:r>
          </a:p>
          <a:p>
            <a:pPr lvl="1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600" dirty="0">
                <a:latin typeface="Times" panose="02020603050405020304" pitchFamily="18" charset="0"/>
                <a:cs typeface="Times" panose="02020603050405020304" pitchFamily="18" charset="0"/>
              </a:rPr>
              <a:t>Monetary assets in the money market generally  have low interest rates compared to interest rates on bonds, loans, and deposits of currency in the foreign exchange markets.</a:t>
            </a:r>
          </a:p>
          <a:p>
            <a:pPr lvl="1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600" dirty="0">
                <a:latin typeface="Times" panose="02020603050405020304" pitchFamily="18" charset="0"/>
                <a:cs typeface="Times" panose="02020603050405020304" pitchFamily="18" charset="0"/>
              </a:rPr>
              <a:t>Domestic interest rates directly affect rates of return on domestic currency deposits in the foreign exchange markets.</a:t>
            </a:r>
          </a:p>
        </p:txBody>
      </p:sp>
    </p:spTree>
    <p:extLst>
      <p:ext uri="{BB962C8B-B14F-4D97-AF65-F5344CB8AC3E}">
        <p14:creationId xmlns:p14="http://schemas.microsoft.com/office/powerpoint/2010/main" val="8869437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646" y="483326"/>
            <a:ext cx="746714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 dirty="0">
                <a:latin typeface="Times" panose="02020603050405020304" pitchFamily="18" charset="0"/>
                <a:cs typeface="Times" panose="02020603050405020304" pitchFamily="18" charset="0"/>
              </a:rPr>
              <a:t>A Model of the Money Market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757646" y="1817552"/>
            <a:ext cx="11025051" cy="4114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600" dirty="0"/>
              <a:t>When no shortages (excess demand) or surpluses (excess supply) of monetary assets exist, the model achieves an equilibrium: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 dirty="0" err="1"/>
              <a:t>M</a:t>
            </a:r>
            <a:r>
              <a:rPr lang="en-US" altLang="en-US" sz="2600" i="1" baseline="30000" dirty="0" err="1"/>
              <a:t>s</a:t>
            </a:r>
            <a:r>
              <a:rPr lang="en-US" altLang="en-US" sz="2600" i="1" dirty="0"/>
              <a:t> = </a:t>
            </a:r>
            <a:r>
              <a:rPr lang="en-US" altLang="en-US" sz="2600" i="1" dirty="0" err="1"/>
              <a:t>M</a:t>
            </a:r>
            <a:r>
              <a:rPr lang="en-US" altLang="en-US" sz="2600" i="1" baseline="30000" dirty="0" err="1"/>
              <a:t>d</a:t>
            </a:r>
            <a:endParaRPr lang="en-US" altLang="en-US" sz="2600" dirty="0"/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600" dirty="0"/>
              <a:t>Alternatively, when the quantity of real monetary assets supplied matches the quantity of real monetary assets demanded, the model achieves an equilibrium: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 dirty="0" err="1"/>
              <a:t>M</a:t>
            </a:r>
            <a:r>
              <a:rPr lang="en-US" altLang="en-US" sz="2600" i="1" baseline="30000" dirty="0" err="1"/>
              <a:t>s</a:t>
            </a:r>
            <a:r>
              <a:rPr lang="en-US" altLang="en-US" sz="2600" i="1" dirty="0"/>
              <a:t>/P = L</a:t>
            </a:r>
            <a:r>
              <a:rPr lang="en-US" altLang="en-US" sz="2600" dirty="0"/>
              <a:t>(</a:t>
            </a:r>
            <a:r>
              <a:rPr lang="en-US" altLang="en-US" sz="2600" i="1" dirty="0"/>
              <a:t>R,Y</a:t>
            </a:r>
            <a:r>
              <a:rPr lang="en-US" altLang="en-US" sz="2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714935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4223"/>
            <a:ext cx="9757957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500" b="1" dirty="0">
                <a:latin typeface="Times" panose="02020603050405020304" pitchFamily="18" charset="0"/>
                <a:cs typeface="Times" panose="02020603050405020304" pitchFamily="18" charset="0"/>
              </a:rPr>
              <a:t>A Model of the Money Market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670143"/>
            <a:ext cx="10776857" cy="41148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there is an excess supply of monetary assets, there is an excess demand for interest bearing assets like bonds, loans, and deposits.</a:t>
            </a:r>
          </a:p>
          <a:p>
            <a:pPr lvl="1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with an excess supply of monetary assets are willing to offer or accept interest-bearing assets (by giving up their money) at lower interest rates.</a:t>
            </a:r>
          </a:p>
          <a:p>
            <a:pPr lvl="1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are more willing to hold additional monetary assets as interest rates (the opportunity cost of holding monetary assets) falls.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4390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3077"/>
            <a:ext cx="8412072" cy="8686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500" b="1" dirty="0">
                <a:latin typeface="Times" panose="02020603050405020304" pitchFamily="18" charset="0"/>
                <a:cs typeface="Times" panose="02020603050405020304" pitchFamily="18" charset="0"/>
              </a:rPr>
              <a:t>A Model of the Money Market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1757"/>
            <a:ext cx="11325497" cy="4626975"/>
          </a:xfrm>
        </p:spPr>
        <p:txBody>
          <a:bodyPr>
            <a:noAutofit/>
          </a:bodyPr>
          <a:lstStyle/>
          <a:p>
            <a:pPr eaLnBrk="1" hangingPunct="1">
              <a:lnSpc>
                <a:spcPct val="210000"/>
              </a:lnSpc>
              <a:spcBef>
                <a:spcPct val="50000"/>
              </a:spcBef>
            </a:pPr>
            <a:r>
              <a:rPr lang="en-US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When there is an excess demand of monetary assets, there is an excess supply of interest bearing assets like bonds, loans, and deposits.</a:t>
            </a:r>
          </a:p>
          <a:p>
            <a:pPr lvl="1" eaLnBrk="1" hangingPunct="1">
              <a:lnSpc>
                <a:spcPct val="210000"/>
              </a:lnSpc>
              <a:spcBef>
                <a:spcPct val="50000"/>
              </a:spcBef>
            </a:pPr>
            <a:r>
              <a:rPr lang="en-US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People who desire monetary assets but do not have access to them are willing to sell non-monetary assets in return for the monetary assets that they desire.</a:t>
            </a:r>
          </a:p>
          <a:p>
            <a:pPr lvl="1" eaLnBrk="1" hangingPunct="1">
              <a:lnSpc>
                <a:spcPct val="210000"/>
              </a:lnSpc>
              <a:spcBef>
                <a:spcPct val="50000"/>
              </a:spcBef>
            </a:pPr>
            <a:r>
              <a:rPr lang="en-US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Those with monetary assets are more willing to give them up in return for interest-bearing assets as interest rates (the opportunity cost of holding money) rises.   </a:t>
            </a:r>
          </a:p>
        </p:txBody>
      </p:sp>
    </p:spTree>
    <p:extLst>
      <p:ext uri="{BB962C8B-B14F-4D97-AF65-F5344CB8AC3E}">
        <p14:creationId xmlns:p14="http://schemas.microsoft.com/office/powerpoint/2010/main" val="27712804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44004" y="166461"/>
            <a:ext cx="1044230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 dirty="0" smtClean="0">
                <a:latin typeface="Times" panose="02020603050405020304" pitchFamily="18" charset="0"/>
                <a:cs typeface="Times" panose="02020603050405020304" pitchFamily="18" charset="0"/>
              </a:rPr>
              <a:t>Determination </a:t>
            </a:r>
            <a:r>
              <a:rPr lang="en-US" altLang="en-US" sz="4800" b="1" dirty="0">
                <a:latin typeface="Times" panose="02020603050405020304" pitchFamily="18" charset="0"/>
                <a:cs typeface="Times" panose="02020603050405020304" pitchFamily="18" charset="0"/>
              </a:rPr>
              <a:t>of the Equilibrium Interest Rate</a:t>
            </a:r>
          </a:p>
        </p:txBody>
      </p:sp>
      <p:pic>
        <p:nvPicPr>
          <p:cNvPr id="20483" name="Picture 5" descr="fig14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2170" y="1309461"/>
            <a:ext cx="6609601" cy="5154613"/>
          </a:xfrm>
          <a:noFill/>
        </p:spPr>
      </p:pic>
    </p:spTree>
    <p:extLst>
      <p:ext uri="{BB962C8B-B14F-4D97-AF65-F5344CB8AC3E}">
        <p14:creationId xmlns:p14="http://schemas.microsoft.com/office/powerpoint/2010/main" val="23639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041"/>
            <a:ext cx="1109036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Effect of an Increase in the Money Supply on the Interest Rate</a:t>
            </a:r>
          </a:p>
        </p:txBody>
      </p:sp>
      <p:pic>
        <p:nvPicPr>
          <p:cNvPr id="21507" name="Picture 5" descr="fig14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508" y="1534841"/>
            <a:ext cx="7517538" cy="5029200"/>
          </a:xfrm>
          <a:noFill/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924177" y="1261791"/>
            <a:ext cx="2214563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600" dirty="0">
                <a:latin typeface="Arial" panose="020B0604020202020204" pitchFamily="34" charset="0"/>
              </a:rPr>
              <a:t>An increase in the money supply lowers the interest rate for a given price level. 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080931" y="3244261"/>
            <a:ext cx="216217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600" dirty="0">
                <a:latin typeface="Arial" panose="020B0604020202020204" pitchFamily="34" charset="0"/>
              </a:rPr>
              <a:t>A decrease in the money supply raises the interest rate for a given price level.</a:t>
            </a:r>
          </a:p>
        </p:txBody>
      </p:sp>
    </p:spTree>
    <p:extLst>
      <p:ext uri="{BB962C8B-B14F-4D97-AF65-F5344CB8AC3E}">
        <p14:creationId xmlns:p14="http://schemas.microsoft.com/office/powerpoint/2010/main" val="205826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06502" grpId="0" animBg="1"/>
      <p:bldP spid="1065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3589" y="108314"/>
            <a:ext cx="110119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latin typeface="Times" panose="02020603050405020304" pitchFamily="18" charset="0"/>
                <a:cs typeface="Times" panose="02020603050405020304" pitchFamily="18" charset="0"/>
              </a:rPr>
              <a:t>Effect on the Interest Rate of a Rise in Real Income</a:t>
            </a:r>
          </a:p>
        </p:txBody>
      </p:sp>
      <p:pic>
        <p:nvPicPr>
          <p:cNvPr id="22531" name="Picture 5" descr="fig14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4218" y="1251314"/>
            <a:ext cx="7093131" cy="5129213"/>
          </a:xfrm>
          <a:noFill/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6567307" y="976994"/>
            <a:ext cx="2098675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1600" dirty="0">
                <a:latin typeface="Arial" panose="020B0604020202020204" pitchFamily="34" charset="0"/>
              </a:rPr>
              <a:t>An increase in national income increases equilibrium interest rates for a given price level.</a:t>
            </a:r>
          </a:p>
        </p:txBody>
      </p:sp>
    </p:spTree>
    <p:extLst>
      <p:ext uri="{BB962C8B-B14F-4D97-AF65-F5344CB8AC3E}">
        <p14:creationId xmlns:p14="http://schemas.microsoft.com/office/powerpoint/2010/main" val="401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10752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421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</vt:lpstr>
      <vt:lpstr>Retrospect</vt:lpstr>
      <vt:lpstr>PowerPoint Presentation</vt:lpstr>
      <vt:lpstr>Learning Objectives</vt:lpstr>
      <vt:lpstr>A Model of the Money Market</vt:lpstr>
      <vt:lpstr>A Model of the Money Market</vt:lpstr>
      <vt:lpstr>A Model of the Money Market (cont.)</vt:lpstr>
      <vt:lpstr>A Model of the Money Market (cont.)</vt:lpstr>
      <vt:lpstr>Determination of the Equilibrium Interest Rate</vt:lpstr>
      <vt:lpstr>Effect of an Increase in the Money Supply on the Interest Rate</vt:lpstr>
      <vt:lpstr>Effect on the Interest Rate of a Rise in Real Income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Waqar Ahmad</dc:creator>
  <cp:lastModifiedBy>Waqar Ahmad</cp:lastModifiedBy>
  <cp:revision>6</cp:revision>
  <dcterms:created xsi:type="dcterms:W3CDTF">2019-04-25T07:34:31Z</dcterms:created>
  <dcterms:modified xsi:type="dcterms:W3CDTF">2019-04-30T06:13:34Z</dcterms:modified>
</cp:coreProperties>
</file>